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62" r:id="rId3"/>
    <p:sldId id="636" r:id="rId4"/>
    <p:sldId id="557" r:id="rId5"/>
    <p:sldId id="558" r:id="rId6"/>
    <p:sldId id="625" r:id="rId7"/>
    <p:sldId id="627" r:id="rId8"/>
    <p:sldId id="628" r:id="rId9"/>
    <p:sldId id="630" r:id="rId10"/>
    <p:sldId id="624" r:id="rId11"/>
    <p:sldId id="619" r:id="rId12"/>
    <p:sldId id="620" r:id="rId13"/>
    <p:sldId id="621" r:id="rId14"/>
    <p:sldId id="633" r:id="rId15"/>
    <p:sldId id="634" r:id="rId16"/>
    <p:sldId id="635" r:id="rId17"/>
    <p:sldId id="643" r:id="rId18"/>
    <p:sldId id="637" r:id="rId19"/>
    <p:sldId id="623" r:id="rId20"/>
    <p:sldId id="615" r:id="rId21"/>
    <p:sldId id="616" r:id="rId22"/>
    <p:sldId id="632" r:id="rId23"/>
    <p:sldId id="622" r:id="rId24"/>
    <p:sldId id="638" r:id="rId25"/>
    <p:sldId id="639" r:id="rId26"/>
    <p:sldId id="631" r:id="rId27"/>
    <p:sldId id="644" r:id="rId28"/>
    <p:sldId id="641" r:id="rId29"/>
    <p:sldId id="645" r:id="rId30"/>
    <p:sldId id="64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  <a:srgbClr val="CC3300"/>
    <a:srgbClr val="00CCFF"/>
    <a:srgbClr val="000099"/>
    <a:srgbClr val="33CC33"/>
    <a:srgbClr val="D60093"/>
    <a:srgbClr val="663300"/>
    <a:srgbClr val="FFCC00"/>
    <a:srgbClr val="9900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howGuides="1">
      <p:cViewPr varScale="1">
        <p:scale>
          <a:sx n="85" d="100"/>
          <a:sy n="85" d="100"/>
        </p:scale>
        <p:origin x="53" y="317"/>
      </p:cViewPr>
      <p:guideLst>
        <p:guide pos="576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F7293-D6AE-4527-976D-8917EAF72CEF}" type="datetimeFigureOut">
              <a:rPr lang="en-GB" smtClean="0"/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3CD87-A12D-497E-90C3-F41195F875AD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r-HR"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09C27-5FC9-4DBF-9E32-AE48DC1313B8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B8ED-46C1-4067-A3C7-FE362828BB7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09C27-5FC9-4DBF-9E32-AE48DC1313B8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DB8ED-46C1-4067-A3C7-FE362828BB79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jpeg"/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2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jpeg"/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image" Target="../media/image7.pn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image" Target="../media/image69.png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2.png"/><Relationship Id="rId2" Type="http://schemas.openxmlformats.org/officeDocument/2006/relationships/image" Target="../media/image7.png"/><Relationship Id="rId1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5.png"/><Relationship Id="rId3" Type="http://schemas.microsoft.com/office/2007/relationships/hdphoto" Target="../media/image74.wdp"/><Relationship Id="rId2" Type="http://schemas.openxmlformats.org/officeDocument/2006/relationships/image" Target="../media/image73.png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8.jpeg"/><Relationship Id="rId3" Type="http://schemas.openxmlformats.org/officeDocument/2006/relationships/image" Target="../media/image7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-108520" y="-171400"/>
            <a:ext cx="1016868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hr-HR" altLang="en-US" sz="2400" b="1" dirty="0" smtClean="0">
                <a:latin typeface="Trebuchet MS" panose="020B0603020202020204" pitchFamily="34" charset="0"/>
              </a:rPr>
              <a:t>  </a:t>
            </a:r>
            <a:r>
              <a:rPr lang="pl-PL" altLang="en-US" sz="4000" b="1" dirty="0" smtClean="0">
                <a:latin typeface="Trebuchet MS" panose="020B0603020202020204" pitchFamily="34" charset="0"/>
              </a:rPr>
              <a:t>Konkretni </a:t>
            </a:r>
            <a:r>
              <a:rPr lang="pl-PL" altLang="en-US" sz="4000" b="1" dirty="0">
                <a:latin typeface="Trebuchet MS" panose="020B0603020202020204" pitchFamily="34" charset="0"/>
              </a:rPr>
              <a:t>primjeri u življenju i </a:t>
            </a:r>
            <a:endParaRPr lang="pl-PL" altLang="en-US" sz="4000" b="1" dirty="0" smtClean="0">
              <a:latin typeface="Trebuchet MS" panose="020B0603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pl-PL" altLang="en-US" sz="4000" b="1" dirty="0" smtClean="0">
                <a:latin typeface="Trebuchet MS" panose="020B0603020202020204" pitchFamily="34" charset="0"/>
              </a:rPr>
              <a:t> primjeni održivog razvoja</a:t>
            </a:r>
            <a:endParaRPr lang="pl-PL" altLang="en-US" sz="4000" b="1" dirty="0" smtClean="0">
              <a:latin typeface="Trebuchet MS" panose="020B0603020202020204" pitchFamily="34" charset="0"/>
            </a:endParaRPr>
          </a:p>
        </p:txBody>
      </p:sp>
      <p:sp>
        <p:nvSpPr>
          <p:cNvPr id="14343" name="AutoShape 8" descr="Image result for ZM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38" y="6086739"/>
            <a:ext cx="9089924" cy="798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665713"/>
            <a:ext cx="3881072" cy="431586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 preferRelativeResize="0">
            <a:picLocks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692150"/>
            <a:ext cx="5508625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5"/>
          <p:cNvGrpSpPr/>
          <p:nvPr/>
        </p:nvGrpSpPr>
        <p:grpSpPr bwMode="auto">
          <a:xfrm>
            <a:off x="-180528" y="-35094"/>
            <a:ext cx="16881475" cy="904113"/>
            <a:chOff x="-107950" y="0"/>
            <a:chExt cx="16881475" cy="904875"/>
          </a:xfrm>
        </p:grpSpPr>
        <p:grpSp>
          <p:nvGrpSpPr>
            <p:cNvPr id="8" name="Group 5"/>
            <p:cNvGrpSpPr/>
            <p:nvPr/>
          </p:nvGrpSpPr>
          <p:grpSpPr bwMode="auto">
            <a:xfrm>
              <a:off x="-107950" y="0"/>
              <a:ext cx="16881475" cy="904875"/>
              <a:chOff x="-90488" y="0"/>
              <a:chExt cx="16881476" cy="904875"/>
            </a:xfrm>
          </p:grpSpPr>
          <p:pic>
            <p:nvPicPr>
              <p:cNvPr id="10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2" t="59665" r="412" b="36391"/>
              <a:stretch>
                <a:fillRect/>
              </a:stretch>
            </p:blipFill>
            <p:spPr bwMode="auto">
              <a:xfrm>
                <a:off x="-90488" y="0"/>
                <a:ext cx="16881476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3"/>
              <p:cNvSpPr txBox="1">
                <a:spLocks noChangeArrowheads="1"/>
              </p:cNvSpPr>
              <p:nvPr/>
            </p:nvSpPr>
            <p:spPr bwMode="auto">
              <a:xfrm>
                <a:off x="160338" y="150813"/>
                <a:ext cx="18473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r-HR" altLang="sr-Latn-RS" sz="3600">
                  <a:solidFill>
                    <a:schemeClr val="bg1"/>
                  </a:solidFill>
                  <a:latin typeface="MV Boli" panose="02000500030200090000" pitchFamily="2" charset="0"/>
                </a:endParaRPr>
              </a:p>
            </p:txBody>
          </p:sp>
        </p:grpSp>
        <p:sp>
          <p:nvSpPr>
            <p:cNvPr id="9" name="Rectangle 1"/>
            <p:cNvSpPr>
              <a:spLocks noChangeArrowheads="1"/>
            </p:cNvSpPr>
            <p:nvPr/>
          </p:nvSpPr>
          <p:spPr bwMode="auto">
            <a:xfrm>
              <a:off x="34925" y="238125"/>
              <a:ext cx="4934364" cy="462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  </a:t>
              </a:r>
              <a:r>
                <a:rPr lang="hr-HR" altLang="en-US" sz="24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MOJ OSOBNI EKOLOŠKI OTISAK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 </a:t>
              </a: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1588" y="692150"/>
            <a:ext cx="9107488" cy="6199188"/>
            <a:chOff x="-1588" y="692150"/>
            <a:chExt cx="9107488" cy="619918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8" y="692150"/>
              <a:ext cx="9107488" cy="6199188"/>
            </a:xfrm>
            <a:prstGeom prst="rect">
              <a:avLst/>
            </a:prstGeom>
            <a:solidFill>
              <a:srgbClr val="285D6D"/>
            </a:solidFill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62" t="36366" r="14563" b="34851"/>
            <a:stretch>
              <a:fillRect/>
            </a:stretch>
          </p:blipFill>
          <p:spPr>
            <a:xfrm>
              <a:off x="5148064" y="1916832"/>
              <a:ext cx="3820214" cy="1944216"/>
            </a:xfrm>
            <a:prstGeom prst="rect">
              <a:avLst/>
            </a:prstGeom>
            <a:solidFill>
              <a:srgbClr val="2F6D76"/>
            </a:solidFill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8"/>
          <p:cNvGrpSpPr/>
          <p:nvPr/>
        </p:nvGrpSpPr>
        <p:grpSpPr bwMode="auto">
          <a:xfrm>
            <a:off x="34925" y="765175"/>
            <a:ext cx="9074150" cy="6119813"/>
            <a:chOff x="22" y="482"/>
            <a:chExt cx="5716" cy="3855"/>
          </a:xfrm>
        </p:grpSpPr>
        <p:sp>
          <p:nvSpPr>
            <p:cNvPr id="20490" name="Rectangle 29"/>
            <p:cNvSpPr>
              <a:spLocks noChangeArrowheads="1"/>
            </p:cNvSpPr>
            <p:nvPr/>
          </p:nvSpPr>
          <p:spPr bwMode="auto">
            <a:xfrm>
              <a:off x="4798" y="895"/>
              <a:ext cx="916" cy="3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Koncept 4R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Reduce /// smanjiti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Repair /// popraviti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Reuse /// ponovno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koristiti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Recycle /// reciklirati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en-US" altLang="en-US" sz="1800">
                <a:latin typeface="Arial Narrow" panose="020B0606020202030204" pitchFamily="34" charset="0"/>
              </a:endParaRPr>
            </a:p>
          </p:txBody>
        </p:sp>
        <p:sp>
          <p:nvSpPr>
            <p:cNvPr id="20491" name="Rectangle 30"/>
            <p:cNvSpPr>
              <a:spLocks noChangeArrowheads="1"/>
            </p:cNvSpPr>
            <p:nvPr/>
          </p:nvSpPr>
          <p:spPr bwMode="auto">
            <a:xfrm>
              <a:off x="3438" y="1086"/>
              <a:ext cx="1360" cy="3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Trebamo li nešto zaista?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Ako nešto trebamo, je li kupnja jedina opcija?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Ako nešto trebamo kupiti, mo</a:t>
              </a:r>
              <a:r>
                <a:rPr lang="hr-HR" altLang="en-US" sz="1600">
                  <a:latin typeface="Arial Narrow" panose="020B0606020202030204" pitchFamily="34" charset="0"/>
                </a:rPr>
                <a:t>ž</a:t>
              </a:r>
              <a:r>
                <a:rPr lang="hr-HR" altLang="en-US" sz="1800">
                  <a:latin typeface="Arial Narrow" panose="020B0606020202030204" pitchFamily="34" charset="0"/>
                </a:rPr>
                <a:t>emo li na</a:t>
              </a:r>
              <a:r>
                <a:rPr lang="hr-HR" altLang="en-US" sz="1600">
                  <a:latin typeface="Arial Narrow" panose="020B0606020202030204" pitchFamily="34" charset="0"/>
                </a:rPr>
                <a:t>ć</a:t>
              </a:r>
              <a:r>
                <a:rPr lang="hr-HR" altLang="en-US" sz="1800">
                  <a:latin typeface="Arial Narrow" panose="020B0606020202030204" pitchFamily="34" charset="0"/>
                </a:rPr>
                <a:t>i nešto </a:t>
              </a:r>
              <a:r>
                <a:rPr lang="hr-HR" altLang="en-US" sz="1600">
                  <a:latin typeface="Arial Narrow" panose="020B0606020202030204" pitchFamily="34" charset="0"/>
                </a:rPr>
                <a:t>č</a:t>
              </a:r>
              <a:r>
                <a:rPr lang="hr-HR" altLang="en-US" sz="1800">
                  <a:latin typeface="Arial Narrow" panose="020B0606020202030204" pitchFamily="34" charset="0"/>
                </a:rPr>
                <a:t>ija proizvodnja nije ugrozila okoliš i ljude?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Je li mogu</a:t>
              </a:r>
              <a:r>
                <a:rPr lang="hr-HR" altLang="en-US" sz="1600">
                  <a:latin typeface="Arial Narrow" panose="020B0606020202030204" pitchFamily="34" charset="0"/>
                </a:rPr>
                <a:t>ć</a:t>
              </a:r>
              <a:r>
                <a:rPr lang="hr-HR" altLang="en-US" sz="1800">
                  <a:latin typeface="Arial Narrow" panose="020B0606020202030204" pitchFamily="34" charset="0"/>
                </a:rPr>
                <a:t>e nešto što kupimo, iskoristiti nakon korištenja?</a:t>
              </a:r>
              <a:endParaRPr lang="en-US" altLang="en-US" sz="1800">
                <a:latin typeface="Arial Narrow" panose="020B0606020202030204" pitchFamily="34" charset="0"/>
              </a:endParaRPr>
            </a:p>
          </p:txBody>
        </p:sp>
        <p:sp>
          <p:nvSpPr>
            <p:cNvPr id="20492" name="Rectangle 31"/>
            <p:cNvSpPr>
              <a:spLocks noChangeArrowheads="1"/>
            </p:cNvSpPr>
            <p:nvPr/>
          </p:nvSpPr>
          <p:spPr bwMode="auto">
            <a:xfrm>
              <a:off x="1202" y="994"/>
              <a:ext cx="1140" cy="3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Avion kad nema druge opcije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Manje korištenje auta /// javni prijevoz i bicikl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Pješa</a:t>
              </a:r>
              <a:r>
                <a:rPr lang="hr-HR" altLang="en-US" sz="1600">
                  <a:latin typeface="Arial Narrow" panose="020B0606020202030204" pitchFamily="34" charset="0"/>
                </a:rPr>
                <a:t>č</a:t>
              </a:r>
              <a:r>
                <a:rPr lang="hr-HR" altLang="en-US" sz="1800">
                  <a:latin typeface="Arial Narrow" panose="020B0606020202030204" pitchFamily="34" charset="0"/>
                </a:rPr>
                <a:t>enje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Dijeljenje auta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Ekonomski automobili 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(</a:t>
              </a:r>
              <a:r>
                <a:rPr lang="hr-HR" altLang="en-US" sz="1800">
                  <a:latin typeface="Arial Narrow" panose="020B0606020202030204" pitchFamily="34" charset="0"/>
                  <a:sym typeface="Symbol" panose="05050102010706020507" pitchFamily="18" charset="2"/>
                </a:rPr>
                <a:t> anti SUV)</a:t>
              </a:r>
              <a:endParaRPr lang="hr-HR" altLang="en-US" sz="1800">
                <a:latin typeface="Arial Narrow" panose="020B0606020202030204" pitchFamily="34" charset="0"/>
                <a:sym typeface="Symbol" panose="05050102010706020507" pitchFamily="18" charset="2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  <a:sym typeface="Symbol" panose="05050102010706020507" pitchFamily="18" charset="2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  <a:sym typeface="Symbol" panose="05050102010706020507" pitchFamily="18" charset="2"/>
                </a:rPr>
                <a:t>Odr</a:t>
              </a:r>
              <a:r>
                <a:rPr lang="hr-HR" altLang="en-US" sz="1600">
                  <a:latin typeface="Arial Narrow" panose="020B0606020202030204" pitchFamily="34" charset="0"/>
                  <a:sym typeface="Symbol" panose="05050102010706020507" pitchFamily="18" charset="2"/>
                </a:rPr>
                <a:t>ž</a:t>
              </a:r>
              <a:r>
                <a:rPr lang="hr-HR" altLang="en-US" sz="1800">
                  <a:latin typeface="Arial Narrow" panose="020B0606020202030204" pitchFamily="34" charset="0"/>
                  <a:sym typeface="Symbol" panose="05050102010706020507" pitchFamily="18" charset="2"/>
                </a:rPr>
                <a:t>avanje auta</a:t>
              </a:r>
              <a:endParaRPr lang="hr-HR" altLang="en-US" sz="1800">
                <a:latin typeface="Arial Narrow" panose="020B0606020202030204" pitchFamily="34" charset="0"/>
                <a:sym typeface="Symbol" panose="05050102010706020507" pitchFamily="18" charset="2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600">
                  <a:latin typeface="Book Antiqua" panose="02040602050305030304" pitchFamily="18" charset="0"/>
                </a:rPr>
                <a:t> </a:t>
              </a:r>
              <a:endParaRPr lang="en-US" altLang="en-US" sz="1600">
                <a:latin typeface="Book Antiqua" panose="02040602050305030304" pitchFamily="18" charset="0"/>
              </a:endParaRPr>
            </a:p>
          </p:txBody>
        </p:sp>
        <p:sp>
          <p:nvSpPr>
            <p:cNvPr id="20493" name="Rectangle 32"/>
            <p:cNvSpPr>
              <a:spLocks noChangeArrowheads="1"/>
            </p:cNvSpPr>
            <p:nvPr/>
          </p:nvSpPr>
          <p:spPr bwMode="auto">
            <a:xfrm>
              <a:off x="2336" y="1069"/>
              <a:ext cx="1022" cy="3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Manje mesa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Ekološka proizvodnja 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Lokalna hrana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Sezonska prehrana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Više svje</a:t>
              </a:r>
              <a:r>
                <a:rPr lang="hr-HR" altLang="en-US" sz="1600">
                  <a:latin typeface="Arial Narrow" panose="020B0606020202030204" pitchFamily="34" charset="0"/>
                </a:rPr>
                <a:t>ž</a:t>
              </a:r>
              <a:r>
                <a:rPr lang="hr-HR" altLang="en-US" sz="1800">
                  <a:latin typeface="Arial Narrow" panose="020B0606020202030204" pitchFamily="34" charset="0"/>
                </a:rPr>
                <a:t>ega i kuhanog</a:t>
              </a:r>
              <a:endParaRPr lang="en-US" altLang="en-US" sz="1800">
                <a:latin typeface="Arial Narrow" panose="020B0606020202030204" pitchFamily="34" charset="0"/>
              </a:endParaRPr>
            </a:p>
          </p:txBody>
        </p:sp>
        <p:sp>
          <p:nvSpPr>
            <p:cNvPr id="20494" name="Rectangle 33"/>
            <p:cNvSpPr>
              <a:spLocks noChangeArrowheads="1"/>
            </p:cNvSpPr>
            <p:nvPr/>
          </p:nvSpPr>
          <p:spPr bwMode="auto">
            <a:xfrm>
              <a:off x="22" y="856"/>
              <a:ext cx="1254" cy="3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Štednja /// dizajn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Energetski efikasna izolacija /// solarni pasivni dizajn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Obnovljivi izvori energije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Efikasno grijanje /// razina termostata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Energetski efikasni uređaji (A ili viša klasa)</a:t>
              </a: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endParaRPr lang="hr-HR" altLang="en-US" sz="1800">
                <a:latin typeface="Arial Narrow" panose="020B060602020203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hr-HR" altLang="en-US" sz="1800">
                  <a:latin typeface="Arial Narrow" panose="020B0606020202030204" pitchFamily="34" charset="0"/>
                </a:rPr>
                <a:t>Štedne </a:t>
              </a:r>
              <a:r>
                <a:rPr lang="hr-HR" altLang="en-US" sz="1600">
                  <a:latin typeface="Arial Narrow" panose="020B0606020202030204" pitchFamily="34" charset="0"/>
                </a:rPr>
                <a:t>ž</a:t>
              </a:r>
              <a:r>
                <a:rPr lang="hr-HR" altLang="en-US" sz="1800">
                  <a:latin typeface="Arial Narrow" panose="020B0606020202030204" pitchFamily="34" charset="0"/>
                </a:rPr>
                <a:t>arulje</a:t>
              </a:r>
              <a:endParaRPr lang="en-US" altLang="en-US" sz="1800">
                <a:latin typeface="Arial Narrow" panose="020B0606020202030204" pitchFamily="34" charset="0"/>
              </a:endParaRPr>
            </a:p>
          </p:txBody>
        </p:sp>
        <p:sp>
          <p:nvSpPr>
            <p:cNvPr id="20495" name="Rectangle 34"/>
            <p:cNvSpPr>
              <a:spLocks noChangeArrowheads="1"/>
            </p:cNvSpPr>
            <p:nvPr/>
          </p:nvSpPr>
          <p:spPr bwMode="auto">
            <a:xfrm>
              <a:off x="4798" y="528"/>
              <a:ext cx="916" cy="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hr-HR" altLang="en-US" sz="2400" b="1">
                  <a:latin typeface="Vrinda"/>
                </a:rPr>
                <a:t>otpad</a:t>
              </a:r>
              <a:endParaRPr lang="en-US" altLang="en-US" sz="2400" b="1">
                <a:latin typeface="Vrinda"/>
              </a:endParaRPr>
            </a:p>
          </p:txBody>
        </p:sp>
        <p:sp>
          <p:nvSpPr>
            <p:cNvPr id="20496" name="Rectangle 35"/>
            <p:cNvSpPr>
              <a:spLocks noChangeArrowheads="1"/>
            </p:cNvSpPr>
            <p:nvPr/>
          </p:nvSpPr>
          <p:spPr bwMode="auto">
            <a:xfrm>
              <a:off x="3438" y="528"/>
              <a:ext cx="1360" cy="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hr-HR" altLang="en-US" sz="2400" b="1">
                  <a:latin typeface="Vrinda"/>
                </a:rPr>
                <a:t>robe i usluge</a:t>
              </a:r>
              <a:endParaRPr lang="en-US" altLang="en-US" sz="2400" b="1">
                <a:latin typeface="Vrinda"/>
              </a:endParaRPr>
            </a:p>
          </p:txBody>
        </p:sp>
        <p:sp>
          <p:nvSpPr>
            <p:cNvPr id="20497" name="Rectangle 36"/>
            <p:cNvSpPr>
              <a:spLocks noChangeArrowheads="1"/>
            </p:cNvSpPr>
            <p:nvPr/>
          </p:nvSpPr>
          <p:spPr bwMode="auto">
            <a:xfrm>
              <a:off x="1241" y="528"/>
              <a:ext cx="1140" cy="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hr-HR" altLang="en-US" sz="2400" b="1">
                  <a:latin typeface="Vrinda"/>
                </a:rPr>
                <a:t>transport</a:t>
              </a:r>
              <a:endParaRPr lang="en-US" altLang="en-US" sz="2400" b="1">
                <a:latin typeface="Vrinda"/>
              </a:endParaRPr>
            </a:p>
          </p:txBody>
        </p:sp>
        <p:sp>
          <p:nvSpPr>
            <p:cNvPr id="20498" name="Rectangle 37"/>
            <p:cNvSpPr>
              <a:spLocks noChangeArrowheads="1"/>
            </p:cNvSpPr>
            <p:nvPr/>
          </p:nvSpPr>
          <p:spPr bwMode="auto">
            <a:xfrm>
              <a:off x="2381" y="528"/>
              <a:ext cx="1022" cy="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hr-HR" altLang="en-US" sz="2400" b="1">
                  <a:latin typeface="Vrinda"/>
                </a:rPr>
                <a:t>hrana</a:t>
              </a:r>
              <a:endParaRPr lang="en-US" altLang="en-US" sz="2400" b="1">
                <a:latin typeface="Vrinda"/>
              </a:endParaRPr>
            </a:p>
          </p:txBody>
        </p:sp>
        <p:sp>
          <p:nvSpPr>
            <p:cNvPr id="20499" name="Rectangle 38"/>
            <p:cNvSpPr>
              <a:spLocks noChangeArrowheads="1"/>
            </p:cNvSpPr>
            <p:nvPr/>
          </p:nvSpPr>
          <p:spPr bwMode="auto">
            <a:xfrm>
              <a:off x="22" y="528"/>
              <a:ext cx="1254" cy="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hr-HR" altLang="en-US" sz="2400" b="1">
                  <a:latin typeface="Vrinda"/>
                </a:rPr>
                <a:t>energija</a:t>
              </a:r>
              <a:endParaRPr lang="en-US" altLang="en-US" sz="2400" b="1">
                <a:latin typeface="Vrinda"/>
              </a:endParaRPr>
            </a:p>
          </p:txBody>
        </p:sp>
        <p:sp>
          <p:nvSpPr>
            <p:cNvPr id="20500" name="Line 39"/>
            <p:cNvSpPr>
              <a:spLocks noChangeShapeType="1"/>
            </p:cNvSpPr>
            <p:nvPr/>
          </p:nvSpPr>
          <p:spPr bwMode="auto">
            <a:xfrm>
              <a:off x="22" y="482"/>
              <a:ext cx="5715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0501" name="Line 40"/>
            <p:cNvSpPr>
              <a:spLocks noChangeShapeType="1"/>
            </p:cNvSpPr>
            <p:nvPr/>
          </p:nvSpPr>
          <p:spPr bwMode="auto">
            <a:xfrm>
              <a:off x="22" y="849"/>
              <a:ext cx="571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0502" name="Line 41"/>
            <p:cNvSpPr>
              <a:spLocks noChangeShapeType="1"/>
            </p:cNvSpPr>
            <p:nvPr/>
          </p:nvSpPr>
          <p:spPr bwMode="auto">
            <a:xfrm>
              <a:off x="22" y="4291"/>
              <a:ext cx="5715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0503" name="Line 42"/>
            <p:cNvSpPr>
              <a:spLocks noChangeShapeType="1"/>
            </p:cNvSpPr>
            <p:nvPr/>
          </p:nvSpPr>
          <p:spPr bwMode="auto">
            <a:xfrm>
              <a:off x="22" y="482"/>
              <a:ext cx="0" cy="379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0504" name="Line 43"/>
            <p:cNvSpPr>
              <a:spLocks noChangeShapeType="1"/>
            </p:cNvSpPr>
            <p:nvPr/>
          </p:nvSpPr>
          <p:spPr bwMode="auto">
            <a:xfrm>
              <a:off x="1276" y="482"/>
              <a:ext cx="0" cy="37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0505" name="Line 44"/>
            <p:cNvSpPr>
              <a:spLocks noChangeShapeType="1"/>
            </p:cNvSpPr>
            <p:nvPr/>
          </p:nvSpPr>
          <p:spPr bwMode="auto">
            <a:xfrm>
              <a:off x="2298" y="482"/>
              <a:ext cx="0" cy="37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0506" name="Line 45"/>
            <p:cNvSpPr>
              <a:spLocks noChangeShapeType="1"/>
            </p:cNvSpPr>
            <p:nvPr/>
          </p:nvSpPr>
          <p:spPr bwMode="auto">
            <a:xfrm>
              <a:off x="3438" y="482"/>
              <a:ext cx="0" cy="37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0507" name="Line 46"/>
            <p:cNvSpPr>
              <a:spLocks noChangeShapeType="1"/>
            </p:cNvSpPr>
            <p:nvPr/>
          </p:nvSpPr>
          <p:spPr bwMode="auto">
            <a:xfrm>
              <a:off x="4798" y="482"/>
              <a:ext cx="0" cy="37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0508" name="Line 47"/>
            <p:cNvSpPr>
              <a:spLocks noChangeShapeType="1"/>
            </p:cNvSpPr>
            <p:nvPr/>
          </p:nvSpPr>
          <p:spPr bwMode="auto">
            <a:xfrm>
              <a:off x="5738" y="482"/>
              <a:ext cx="0" cy="379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20484" name="Group 25"/>
          <p:cNvGrpSpPr/>
          <p:nvPr/>
        </p:nvGrpSpPr>
        <p:grpSpPr bwMode="auto">
          <a:xfrm>
            <a:off x="-107950" y="762"/>
            <a:ext cx="16881475" cy="904113"/>
            <a:chOff x="-107950" y="0"/>
            <a:chExt cx="16881475" cy="904875"/>
          </a:xfrm>
        </p:grpSpPr>
        <p:grpSp>
          <p:nvGrpSpPr>
            <p:cNvPr id="20485" name="Group 5"/>
            <p:cNvGrpSpPr/>
            <p:nvPr/>
          </p:nvGrpSpPr>
          <p:grpSpPr bwMode="auto">
            <a:xfrm>
              <a:off x="-107950" y="0"/>
              <a:ext cx="16881475" cy="904875"/>
              <a:chOff x="-90488" y="0"/>
              <a:chExt cx="16881476" cy="904875"/>
            </a:xfrm>
          </p:grpSpPr>
          <p:pic>
            <p:nvPicPr>
              <p:cNvPr id="20487" name="Picture 2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2" t="59665" r="412" b="36391"/>
              <a:stretch>
                <a:fillRect/>
              </a:stretch>
            </p:blipFill>
            <p:spPr bwMode="auto">
              <a:xfrm>
                <a:off x="-90488" y="0"/>
                <a:ext cx="16881476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88" name="TextBox 3"/>
              <p:cNvSpPr txBox="1">
                <a:spLocks noChangeArrowheads="1"/>
              </p:cNvSpPr>
              <p:nvPr/>
            </p:nvSpPr>
            <p:spPr bwMode="auto">
              <a:xfrm>
                <a:off x="160338" y="150813"/>
                <a:ext cx="18473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r-HR" altLang="sr-Latn-RS" sz="3600">
                  <a:solidFill>
                    <a:schemeClr val="bg1"/>
                  </a:solidFill>
                  <a:latin typeface="MV Boli" panose="02000500030200090000" pitchFamily="2" charset="0"/>
                </a:endParaRPr>
              </a:p>
            </p:txBody>
          </p:sp>
        </p:grpSp>
        <p:sp>
          <p:nvSpPr>
            <p:cNvPr id="20486" name="Rectangle 1"/>
            <p:cNvSpPr>
              <a:spLocks noChangeArrowheads="1"/>
            </p:cNvSpPr>
            <p:nvPr/>
          </p:nvSpPr>
          <p:spPr bwMode="auto">
            <a:xfrm>
              <a:off x="34925" y="238125"/>
              <a:ext cx="47482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solidFill>
                    <a:schemeClr val="bg1"/>
                  </a:solidFill>
                  <a:latin typeface="Arial Narrow" panose="020B0606020202030204" pitchFamily="34" charset="0"/>
                </a:rPr>
                <a:t>///   </a:t>
              </a:r>
              <a:r>
                <a:rPr lang="hr-HR" altLang="en-US" sz="2400" b="1">
                  <a:solidFill>
                    <a:schemeClr val="bg1"/>
                  </a:solidFill>
                  <a:latin typeface="Candara" panose="020E0502030303020204" pitchFamily="34" charset="0"/>
                </a:rPr>
                <a:t>GDJE POČETI, A GDJE JE CILJ?</a:t>
              </a:r>
              <a:r>
                <a:rPr lang="hr-HR" altLang="en-US" sz="2400">
                  <a:solidFill>
                    <a:schemeClr val="bg1"/>
                  </a:solidFill>
                  <a:latin typeface="Candara" panose="020E0502030303020204" pitchFamily="34" charset="0"/>
                </a:rPr>
                <a:t> </a:t>
              </a:r>
              <a:r>
                <a:rPr lang="hr-HR" altLang="en-US" sz="160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/>
            </a:p>
          </p:txBody>
        </p:sp>
      </p:grpSp>
      <p:sp>
        <p:nvSpPr>
          <p:cNvPr id="2" name="Rectangle 1"/>
          <p:cNvSpPr/>
          <p:nvPr/>
        </p:nvSpPr>
        <p:spPr>
          <a:xfrm>
            <a:off x="142876" y="1347788"/>
            <a:ext cx="8928099" cy="2009204"/>
          </a:xfrm>
          <a:prstGeom prst="rect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5778" y="1073151"/>
            <a:ext cx="91805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6000" dirty="0">
                <a:latin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hr-HR" altLang="en-US" sz="2800" dirty="0" smtClean="0">
                <a:latin typeface="Calibri" panose="020F0502020204030204" pitchFamily="34" charset="0"/>
                <a:sym typeface="Wingdings 3" panose="05040102010807070707" pitchFamily="18" charset="2"/>
              </a:rPr>
              <a:t>///  </a:t>
            </a:r>
            <a:r>
              <a:rPr lang="hr-HR" altLang="en-US" sz="2800" dirty="0">
                <a:latin typeface="Calibri" panose="020F0502020204030204" pitchFamily="34" charset="0"/>
                <a:sym typeface="Wingdings 3" panose="05040102010807070707" pitchFamily="18" charset="2"/>
              </a:rPr>
              <a:t>KOLEKTIVNA  /// </a:t>
            </a:r>
            <a:endParaRPr lang="hr-HR" altLang="en-US" sz="2800" dirty="0">
              <a:latin typeface="Calibri" panose="020F0502020204030204" pitchFamily="34" charset="0"/>
              <a:sym typeface="Wingdings 3" panose="05040102010807070707" pitchFamily="18" charset="2"/>
            </a:endParaRPr>
          </a:p>
        </p:txBody>
      </p:sp>
      <p:pic>
        <p:nvPicPr>
          <p:cNvPr id="512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3"/>
          <a:stretch>
            <a:fillRect/>
          </a:stretch>
        </p:blipFill>
        <p:spPr bwMode="auto">
          <a:xfrm>
            <a:off x="378236" y="2420888"/>
            <a:ext cx="3247728" cy="408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Group 6"/>
          <p:cNvGrpSpPr/>
          <p:nvPr/>
        </p:nvGrpSpPr>
        <p:grpSpPr bwMode="auto">
          <a:xfrm>
            <a:off x="-65088" y="17463"/>
            <a:ext cx="16881476" cy="904875"/>
            <a:chOff x="-107950" y="0"/>
            <a:chExt cx="16881475" cy="904875"/>
          </a:xfrm>
        </p:grpSpPr>
        <p:grpSp>
          <p:nvGrpSpPr>
            <p:cNvPr id="5128" name="Group 5"/>
            <p:cNvGrpSpPr/>
            <p:nvPr/>
          </p:nvGrpSpPr>
          <p:grpSpPr bwMode="auto">
            <a:xfrm>
              <a:off x="-107950" y="0"/>
              <a:ext cx="16881475" cy="904875"/>
              <a:chOff x="-90488" y="0"/>
              <a:chExt cx="16881476" cy="904875"/>
            </a:xfrm>
          </p:grpSpPr>
          <p:pic>
            <p:nvPicPr>
              <p:cNvPr id="5130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2" t="59665" r="412" b="36391"/>
              <a:stretch>
                <a:fillRect/>
              </a:stretch>
            </p:blipFill>
            <p:spPr bwMode="auto">
              <a:xfrm>
                <a:off x="-90488" y="0"/>
                <a:ext cx="16881476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1" name="TextBox 3"/>
              <p:cNvSpPr txBox="1">
                <a:spLocks noChangeArrowheads="1"/>
              </p:cNvSpPr>
              <p:nvPr/>
            </p:nvSpPr>
            <p:spPr bwMode="auto">
              <a:xfrm>
                <a:off x="160338" y="150813"/>
                <a:ext cx="18473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r-HR" altLang="sr-Latn-RS" sz="3600">
                  <a:solidFill>
                    <a:schemeClr val="bg1"/>
                  </a:solidFill>
                  <a:latin typeface="MV Boli" panose="02000500030200090000" pitchFamily="2" charset="0"/>
                </a:endParaRPr>
              </a:p>
            </p:txBody>
          </p:sp>
        </p:grpSp>
        <p:sp>
          <p:nvSpPr>
            <p:cNvPr id="5129" name="Rectangle 1"/>
            <p:cNvSpPr>
              <a:spLocks noChangeArrowheads="1"/>
            </p:cNvSpPr>
            <p:nvPr/>
          </p:nvSpPr>
          <p:spPr bwMode="auto">
            <a:xfrm>
              <a:off x="-37084" y="238125"/>
              <a:ext cx="61212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 RAZINE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AKTIVIZMA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264"/>
            <a:ext cx="7360786" cy="684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1"/>
            <a:ext cx="4209079" cy="280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23674"/>
            <a:ext cx="5649604" cy="403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03848" y="30969"/>
            <a:ext cx="3584353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altLang="en-US" smtClean="0"/>
              <a:t>PRIJE</a:t>
            </a:r>
            <a:endParaRPr lang="en-US" altLang="en-US" dirty="0" smtClean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98724" y="6089333"/>
            <a:ext cx="30972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4400" dirty="0"/>
              <a:t>POSLIJE</a:t>
            </a:r>
            <a:endParaRPr lang="en-US" altLang="en-US" sz="4400" dirty="0"/>
          </a:p>
        </p:txBody>
      </p:sp>
      <p:pic>
        <p:nvPicPr>
          <p:cNvPr id="3076" name="Picture 4" descr="C:\Users\tom\Desktop\zmag\fotke\reciklirano imanje - vukomeric\jutra su nedorecena\DSC08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34935"/>
            <a:ext cx="5688633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tom\Desktop\slike 20 godina\DSC03344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r="19377"/>
          <a:stretch>
            <a:fillRect/>
          </a:stretch>
        </p:blipFill>
        <p:spPr bwMode="auto">
          <a:xfrm>
            <a:off x="6444208" y="3016271"/>
            <a:ext cx="3257088" cy="384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DSC0233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r="9238"/>
          <a:stretch>
            <a:fillRect/>
          </a:stretch>
        </p:blipFill>
        <p:spPr bwMode="auto">
          <a:xfrm>
            <a:off x="-36512" y="-27384"/>
            <a:ext cx="3337561" cy="308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066" y="3016271"/>
            <a:ext cx="4102198" cy="386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2075">
                <a:solidFill>
                  <a:srgbClr val="969696">
                    <a:alpha val="52156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tom\Desktop\zmag\fotke\reciklirano imanje - vukomeric\crvena kuca\mozaik\kuhinja i hodnik\DSC050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4" r="5086"/>
          <a:stretch>
            <a:fillRect/>
          </a:stretch>
        </p:blipFill>
        <p:spPr bwMode="auto">
          <a:xfrm>
            <a:off x="6444207" y="-27384"/>
            <a:ext cx="2792497" cy="304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tom\Desktop\zmag\fotke\reciklirano imanje - vukomeric\crvena kuca\nova kuca - energija\DSC041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054117"/>
            <a:ext cx="2873450" cy="383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tom\Desktop\zmag\fotke\reciklirano imanje - vukomeric\crvena kuca\zeleni krov\zeleni krov i pocetak staklenika\DSC0246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r="6681"/>
          <a:stretch>
            <a:fillRect/>
          </a:stretch>
        </p:blipFill>
        <p:spPr bwMode="auto">
          <a:xfrm>
            <a:off x="3059832" y="-27384"/>
            <a:ext cx="3430136" cy="304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9" b="53032"/>
          <a:stretch>
            <a:fillRect/>
          </a:stretch>
        </p:blipFill>
        <p:spPr bwMode="auto">
          <a:xfrm>
            <a:off x="-9523" y="-27384"/>
            <a:ext cx="9269237" cy="692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5778" y="1073151"/>
            <a:ext cx="91805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6000" dirty="0">
                <a:latin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hr-HR" altLang="en-US" sz="2800" dirty="0" smtClean="0">
                <a:latin typeface="Calibri" panose="020F0502020204030204" pitchFamily="34" charset="0"/>
                <a:sym typeface="Wingdings 3" panose="05040102010807070707" pitchFamily="18" charset="2"/>
              </a:rPr>
              <a:t>///  </a:t>
            </a:r>
            <a:r>
              <a:rPr lang="hr-HR" altLang="en-US" sz="2800" dirty="0">
                <a:latin typeface="Calibri" panose="020F0502020204030204" pitchFamily="34" charset="0"/>
                <a:sym typeface="Wingdings 3" panose="05040102010807070707" pitchFamily="18" charset="2"/>
              </a:rPr>
              <a:t>KOLEKTIVNA  /// </a:t>
            </a:r>
            <a:endParaRPr lang="hr-HR" altLang="en-US" sz="2800" dirty="0">
              <a:latin typeface="Calibri" panose="020F0502020204030204" pitchFamily="34" charset="0"/>
              <a:sym typeface="Wingdings 3" panose="05040102010807070707" pitchFamily="18" charset="2"/>
            </a:endParaRPr>
          </a:p>
        </p:txBody>
      </p:sp>
      <p:pic>
        <p:nvPicPr>
          <p:cNvPr id="512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3"/>
          <a:stretch>
            <a:fillRect/>
          </a:stretch>
        </p:blipFill>
        <p:spPr bwMode="auto">
          <a:xfrm>
            <a:off x="185559" y="2348880"/>
            <a:ext cx="3059227" cy="384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Group 6"/>
          <p:cNvGrpSpPr/>
          <p:nvPr/>
        </p:nvGrpSpPr>
        <p:grpSpPr bwMode="auto">
          <a:xfrm>
            <a:off x="-65088" y="17463"/>
            <a:ext cx="16881476" cy="904875"/>
            <a:chOff x="-107950" y="0"/>
            <a:chExt cx="16881475" cy="904875"/>
          </a:xfrm>
        </p:grpSpPr>
        <p:grpSp>
          <p:nvGrpSpPr>
            <p:cNvPr id="5128" name="Group 5"/>
            <p:cNvGrpSpPr/>
            <p:nvPr/>
          </p:nvGrpSpPr>
          <p:grpSpPr bwMode="auto">
            <a:xfrm>
              <a:off x="-107950" y="0"/>
              <a:ext cx="16881475" cy="904875"/>
              <a:chOff x="-90488" y="0"/>
              <a:chExt cx="16881476" cy="904875"/>
            </a:xfrm>
          </p:grpSpPr>
          <p:pic>
            <p:nvPicPr>
              <p:cNvPr id="5130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2" t="59665" r="412" b="36391"/>
              <a:stretch>
                <a:fillRect/>
              </a:stretch>
            </p:blipFill>
            <p:spPr bwMode="auto">
              <a:xfrm>
                <a:off x="-90488" y="0"/>
                <a:ext cx="16881476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1" name="TextBox 3"/>
              <p:cNvSpPr txBox="1">
                <a:spLocks noChangeArrowheads="1"/>
              </p:cNvSpPr>
              <p:nvPr/>
            </p:nvSpPr>
            <p:spPr bwMode="auto">
              <a:xfrm>
                <a:off x="160338" y="150813"/>
                <a:ext cx="18473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r-HR" altLang="sr-Latn-RS" sz="3600">
                  <a:solidFill>
                    <a:schemeClr val="bg1"/>
                  </a:solidFill>
                  <a:latin typeface="MV Boli" panose="02000500030200090000" pitchFamily="2" charset="0"/>
                </a:endParaRPr>
              </a:p>
            </p:txBody>
          </p:sp>
        </p:grpSp>
        <p:sp>
          <p:nvSpPr>
            <p:cNvPr id="5129" name="Rectangle 1"/>
            <p:cNvSpPr>
              <a:spLocks noChangeArrowheads="1"/>
            </p:cNvSpPr>
            <p:nvPr/>
          </p:nvSpPr>
          <p:spPr bwMode="auto">
            <a:xfrm>
              <a:off x="-37084" y="238125"/>
              <a:ext cx="61212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 RAZINE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AKTIVIZMA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03" y="2126526"/>
            <a:ext cx="5078579" cy="3798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02" y="2139228"/>
            <a:ext cx="5078579" cy="3798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01" y="2139228"/>
            <a:ext cx="5112163" cy="3823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48" y="1845246"/>
            <a:ext cx="5544616" cy="4147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13" y="1845245"/>
            <a:ext cx="5555651" cy="4155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4"/>
          <p:cNvSpPr/>
          <p:nvPr/>
        </p:nvSpPr>
        <p:spPr>
          <a:xfrm>
            <a:off x="228600" y="4113360"/>
            <a:ext cx="184320" cy="347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5"/>
          <p:cNvSpPr/>
          <p:nvPr/>
        </p:nvSpPr>
        <p:spPr>
          <a:xfrm>
            <a:off x="396720" y="1857240"/>
            <a:ext cx="1224000" cy="445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endParaRPr lang="hr-HR" sz="18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500"/>
              </a:spcBef>
            </a:pPr>
            <a:endParaRPr lang="hr-HR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6" name="CustomShape 12"/>
          <p:cNvSpPr/>
          <p:nvPr/>
        </p:nvSpPr>
        <p:spPr>
          <a:xfrm>
            <a:off x="2050920" y="1700280"/>
            <a:ext cx="1513080" cy="445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/>
          </a:bodyPr>
          <a:lstStyle/>
          <a:p>
            <a:pPr algn="ctr">
              <a:lnSpc>
                <a:spcPct val="100000"/>
              </a:lnSpc>
              <a:spcBef>
                <a:spcPts val="450"/>
              </a:spcBef>
            </a:pPr>
            <a:endParaRPr lang="hr-HR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lang="hr-HR" sz="1800" b="0" strike="noStrike" spc="-1" dirty="0" smtClean="0">
                <a:solidFill>
                  <a:srgbClr val="000000"/>
                </a:solidFill>
                <a:latin typeface="Arial Narrow" panose="020B0606020202030204"/>
              </a:rPr>
              <a:t>Susreti Volonterske akcije</a:t>
            </a:r>
            <a:endParaRPr lang="hr-HR" sz="1800" b="0" strike="noStrike" spc="-1" dirty="0" smtClean="0">
              <a:solidFill>
                <a:srgbClr val="000000"/>
              </a:solidFill>
              <a:latin typeface="Arial Narrow" panose="020B0606020202030204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lang="hr-HR" spc="-1" dirty="0" smtClean="0">
                <a:solidFill>
                  <a:srgbClr val="000000"/>
                </a:solidFill>
                <a:latin typeface="Arial Narrow" panose="020B0606020202030204"/>
              </a:rPr>
              <a:t>Promo eventi</a:t>
            </a:r>
            <a:endParaRPr lang="hr-HR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lang="hr-HR" sz="1800" b="0" strike="noStrike" spc="-1" dirty="0">
                <a:solidFill>
                  <a:srgbClr val="000000"/>
                </a:solidFill>
                <a:latin typeface="Arial Narrow" panose="020B0606020202030204"/>
              </a:rPr>
              <a:t>Direktne </a:t>
            </a:r>
            <a:endParaRPr lang="hr-HR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lang="hr-HR" sz="1800" b="0" strike="noStrike" spc="-1" dirty="0">
                <a:solidFill>
                  <a:srgbClr val="000000"/>
                </a:solidFill>
                <a:latin typeface="Arial Narrow" panose="020B0606020202030204"/>
              </a:rPr>
              <a:t>akcije</a:t>
            </a:r>
            <a:endParaRPr lang="hr-HR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</a:pPr>
            <a:endParaRPr lang="hr-HR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8" name="CustomShape 14"/>
          <p:cNvSpPr/>
          <p:nvPr/>
        </p:nvSpPr>
        <p:spPr>
          <a:xfrm>
            <a:off x="1789200" y="1542960"/>
            <a:ext cx="199080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/>
          </a:bodyPr>
          <a:lstStyle/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lang="hr-HR" sz="1800" b="1" strike="noStrike" spc="-1">
                <a:solidFill>
                  <a:srgbClr val="000000"/>
                </a:solidFill>
                <a:latin typeface="Trebuchet MS" panose="020B0603020202020204"/>
              </a:rPr>
              <a:t>Vatromet</a:t>
            </a:r>
            <a:endParaRPr lang="hr-HR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9" name="CustomShape 15"/>
          <p:cNvSpPr/>
          <p:nvPr/>
        </p:nvSpPr>
        <p:spPr>
          <a:xfrm>
            <a:off x="179280" y="1484280"/>
            <a:ext cx="165600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Line 16"/>
          <p:cNvSpPr/>
          <p:nvPr/>
        </p:nvSpPr>
        <p:spPr>
          <a:xfrm>
            <a:off x="179280" y="1484280"/>
            <a:ext cx="1656000" cy="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Line 24"/>
          <p:cNvSpPr/>
          <p:nvPr/>
        </p:nvSpPr>
        <p:spPr>
          <a:xfrm>
            <a:off x="179280" y="1484280"/>
            <a:ext cx="0" cy="51768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Line 25"/>
          <p:cNvSpPr/>
          <p:nvPr/>
        </p:nvSpPr>
        <p:spPr>
          <a:xfrm>
            <a:off x="1835280" y="1484280"/>
            <a:ext cx="14040" cy="511344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Line 26"/>
          <p:cNvSpPr/>
          <p:nvPr/>
        </p:nvSpPr>
        <p:spPr>
          <a:xfrm>
            <a:off x="3780000" y="1484280"/>
            <a:ext cx="0" cy="5113440"/>
          </a:xfrm>
          <a:prstGeom prst="line">
            <a:avLst/>
          </a:prstGeom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Line 27"/>
          <p:cNvSpPr/>
          <p:nvPr/>
        </p:nvSpPr>
        <p:spPr>
          <a:xfrm>
            <a:off x="1835280" y="1484280"/>
            <a:ext cx="1944720" cy="0"/>
          </a:xfrm>
          <a:prstGeom prst="line">
            <a:avLst/>
          </a:prstGeom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Line 28"/>
          <p:cNvSpPr/>
          <p:nvPr/>
        </p:nvSpPr>
        <p:spPr>
          <a:xfrm>
            <a:off x="1835280" y="6597720"/>
            <a:ext cx="1944720" cy="0"/>
          </a:xfrm>
          <a:prstGeom prst="line">
            <a:avLst/>
          </a:prstGeom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Line 40"/>
          <p:cNvSpPr/>
          <p:nvPr/>
        </p:nvSpPr>
        <p:spPr>
          <a:xfrm>
            <a:off x="1836720" y="1989000"/>
            <a:ext cx="1943280" cy="0"/>
          </a:xfrm>
          <a:prstGeom prst="line">
            <a:avLst/>
          </a:prstGeom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41"/>
          <p:cNvSpPr/>
          <p:nvPr/>
        </p:nvSpPr>
        <p:spPr>
          <a:xfrm>
            <a:off x="2050920" y="4522680"/>
            <a:ext cx="1513080" cy="445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/>
          </a:bodyPr>
          <a:lstStyle/>
          <a:p>
            <a:pPr algn="ctr">
              <a:lnSpc>
                <a:spcPct val="100000"/>
              </a:lnSpc>
              <a:spcBef>
                <a:spcPts val="450"/>
              </a:spcBef>
            </a:pPr>
            <a:endParaRPr lang="hr-HR" sz="18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hr-HR" sz="1600" b="1" strike="noStrike" spc="-1" dirty="0">
                <a:solidFill>
                  <a:srgbClr val="000000"/>
                </a:solidFill>
                <a:latin typeface="Arial Narrow" panose="020B0606020202030204"/>
              </a:rPr>
              <a:t>Pomaganje</a:t>
            </a:r>
            <a:endParaRPr lang="hr-HR" sz="16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hr-HR" sz="1600" b="1" strike="noStrike" spc="-1" dirty="0">
                <a:solidFill>
                  <a:srgbClr val="000000"/>
                </a:solidFill>
                <a:latin typeface="Arial Narrow" panose="020B0606020202030204"/>
              </a:rPr>
              <a:t>///</a:t>
            </a:r>
            <a:endParaRPr lang="hr-HR" sz="16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hr-HR" sz="1600" b="1" strike="noStrike" spc="-1" dirty="0">
                <a:solidFill>
                  <a:srgbClr val="000000"/>
                </a:solidFill>
                <a:latin typeface="Arial Narrow" panose="020B0606020202030204"/>
              </a:rPr>
              <a:t>Solidarnost </a:t>
            </a:r>
            <a:endParaRPr lang="hr-HR" sz="16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hr-HR" sz="1600" b="1" strike="noStrike" spc="-1" dirty="0">
                <a:solidFill>
                  <a:srgbClr val="000000"/>
                </a:solidFill>
                <a:latin typeface="Arial Narrow" panose="020B0606020202030204"/>
              </a:rPr>
              <a:t>///</a:t>
            </a:r>
            <a:endParaRPr lang="hr-HR" sz="16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hr-HR" sz="1600" b="1" spc="-1" dirty="0" smtClean="0">
                <a:solidFill>
                  <a:srgbClr val="000000"/>
                </a:solidFill>
                <a:latin typeface="Arial Narrow" panose="020B0606020202030204"/>
              </a:rPr>
              <a:t>Aktivizam</a:t>
            </a:r>
            <a:r>
              <a:rPr lang="hr-HR" sz="1600" b="1" strike="noStrike" spc="-1" dirty="0" smtClean="0">
                <a:solidFill>
                  <a:srgbClr val="000000"/>
                </a:solidFill>
                <a:latin typeface="Arial Narrow" panose="020B0606020202030204"/>
              </a:rPr>
              <a:t> </a:t>
            </a:r>
            <a:r>
              <a:rPr lang="hr-HR" sz="1600" b="1" strike="noStrike" spc="-1" dirty="0">
                <a:solidFill>
                  <a:srgbClr val="000000"/>
                </a:solidFill>
                <a:latin typeface="Arial Narrow" panose="020B0606020202030204"/>
              </a:rPr>
              <a:t>u jednom dahu</a:t>
            </a:r>
            <a:endParaRPr lang="hr-HR" sz="16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40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6588000" y="5357880"/>
            <a:ext cx="2448000" cy="1239840"/>
          </a:xfrm>
          <a:prstGeom prst="rect">
            <a:avLst/>
          </a:prstGeom>
          <a:ln>
            <a:noFill/>
          </a:ln>
        </p:spPr>
      </p:pic>
      <p:pic>
        <p:nvPicPr>
          <p:cNvPr id="405" name="Picture 54"/>
          <p:cNvPicPr/>
          <p:nvPr/>
        </p:nvPicPr>
        <p:blipFill>
          <a:blip r:embed="rId2"/>
          <a:stretch>
            <a:fillRect/>
          </a:stretch>
        </p:blipFill>
        <p:spPr>
          <a:xfrm>
            <a:off x="6443640" y="5300640"/>
            <a:ext cx="2665440" cy="1260360"/>
          </a:xfrm>
          <a:prstGeom prst="rect">
            <a:avLst/>
          </a:prstGeom>
          <a:ln>
            <a:noFill/>
          </a:ln>
        </p:spPr>
      </p:pic>
      <p:sp>
        <p:nvSpPr>
          <p:cNvPr id="408" name="CustomShape 52"/>
          <p:cNvSpPr/>
          <p:nvPr/>
        </p:nvSpPr>
        <p:spPr>
          <a:xfrm>
            <a:off x="2041625" y="1052640"/>
            <a:ext cx="1613520" cy="39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1" i="1" strike="noStrike" spc="-1" dirty="0">
                <a:solidFill>
                  <a:srgbClr val="000000"/>
                </a:solidFill>
                <a:latin typeface="Bradley Hand ITC"/>
              </a:rPr>
              <a:t>kratkoro</a:t>
            </a:r>
            <a:r>
              <a:rPr lang="hr-HR" sz="1800" b="1" i="1" strike="noStrike" spc="-1" dirty="0">
                <a:solidFill>
                  <a:srgbClr val="000000"/>
                </a:solidFill>
                <a:latin typeface="Bradley Hand ITC"/>
              </a:rPr>
              <a:t>č</a:t>
            </a:r>
            <a:r>
              <a:rPr lang="hr-HR" sz="2000" b="1" i="1" strike="noStrike" spc="-1" dirty="0">
                <a:solidFill>
                  <a:srgbClr val="000000"/>
                </a:solidFill>
                <a:latin typeface="Bradley Hand ITC"/>
              </a:rPr>
              <a:t>no</a:t>
            </a:r>
            <a:endParaRPr lang="hr-HR" sz="20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32120" y="1052640"/>
            <a:ext cx="2782800" cy="5689800"/>
            <a:chOff x="3732120" y="1052640"/>
            <a:chExt cx="2782800" cy="5689800"/>
          </a:xfrm>
        </p:grpSpPr>
        <p:grpSp>
          <p:nvGrpSpPr>
            <p:cNvPr id="397" name="Group 43"/>
            <p:cNvGrpSpPr/>
            <p:nvPr/>
          </p:nvGrpSpPr>
          <p:grpSpPr>
            <a:xfrm>
              <a:off x="3732120" y="1484280"/>
              <a:ext cx="2782800" cy="5258160"/>
              <a:chOff x="3708360" y="1483920"/>
              <a:chExt cx="2782800" cy="5258160"/>
            </a:xfrm>
          </p:grpSpPr>
          <p:sp>
            <p:nvSpPr>
              <p:cNvPr id="398" name="CustomShape 44"/>
              <p:cNvSpPr/>
              <p:nvPr/>
            </p:nvSpPr>
            <p:spPr>
              <a:xfrm>
                <a:off x="4186080" y="1700640"/>
                <a:ext cx="1801080" cy="50414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>
                <a:norm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450"/>
                  </a:spcBef>
                </a:pPr>
                <a:endParaRPr lang="hr-HR" sz="1800" b="0" strike="noStrike" spc="-1">
                  <a:solidFill>
                    <a:srgbClr val="000000"/>
                  </a:solidFill>
                  <a:latin typeface="Arial" panose="020B0604020202020204"/>
                </a:endParaRPr>
              </a:p>
              <a:p>
                <a:pPr algn="ctr">
                  <a:lnSpc>
                    <a:spcPct val="100000"/>
                  </a:lnSpc>
                  <a:spcBef>
                    <a:spcPts val="350"/>
                  </a:spcBef>
                </a:pPr>
                <a:r>
                  <a:rPr lang="hr-HR" sz="1400" b="0" strike="noStrike" spc="-1">
                    <a:solidFill>
                      <a:srgbClr val="000000"/>
                    </a:solidFill>
                    <a:latin typeface="Arial Narrow" panose="020B0606020202030204"/>
                  </a:rPr>
                  <a:t>Pomaganje </a:t>
                </a:r>
                <a:endParaRPr lang="hr-HR" sz="1400" b="0" strike="noStrike" spc="-1">
                  <a:solidFill>
                    <a:srgbClr val="000000"/>
                  </a:solidFill>
                  <a:latin typeface="Arial" panose="020B0604020202020204"/>
                </a:endParaRPr>
              </a:p>
              <a:p>
                <a:pPr algn="ctr">
                  <a:lnSpc>
                    <a:spcPct val="100000"/>
                  </a:lnSpc>
                  <a:spcBef>
                    <a:spcPts val="350"/>
                  </a:spcBef>
                </a:pPr>
                <a:r>
                  <a:rPr lang="hr-HR" sz="1400" b="0" strike="noStrike" spc="-1">
                    <a:solidFill>
                      <a:srgbClr val="000000"/>
                    </a:solidFill>
                    <a:latin typeface="Arial Narrow" panose="020B0606020202030204"/>
                  </a:rPr>
                  <a:t>///</a:t>
                </a:r>
                <a:endParaRPr lang="hr-HR" sz="1400" b="0" strike="noStrike" spc="-1">
                  <a:solidFill>
                    <a:srgbClr val="000000"/>
                  </a:solidFill>
                  <a:latin typeface="Arial" panose="020B0604020202020204"/>
                </a:endParaRPr>
              </a:p>
              <a:p>
                <a:pPr algn="ctr">
                  <a:lnSpc>
                    <a:spcPct val="80000"/>
                  </a:lnSpc>
                  <a:spcBef>
                    <a:spcPts val="350"/>
                  </a:spcBef>
                </a:pPr>
                <a:r>
                  <a:rPr lang="hr-HR" sz="1400" b="0" strike="noStrike" spc="-1">
                    <a:solidFill>
                      <a:srgbClr val="000000"/>
                    </a:solidFill>
                    <a:latin typeface="Arial Narrow" panose="020B0606020202030204"/>
                  </a:rPr>
                  <a:t>Solidarnost</a:t>
                </a:r>
                <a:endParaRPr lang="hr-HR" sz="1400" b="0" strike="noStrike" spc="-1">
                  <a:solidFill>
                    <a:srgbClr val="000000"/>
                  </a:solidFill>
                  <a:latin typeface="Arial" panose="020B0604020202020204"/>
                </a:endParaRPr>
              </a:p>
              <a:p>
                <a:pPr algn="ctr">
                  <a:lnSpc>
                    <a:spcPct val="80000"/>
                  </a:lnSpc>
                  <a:spcBef>
                    <a:spcPts val="450"/>
                  </a:spcBef>
                </a:pPr>
                <a:endParaRPr lang="hr-HR" sz="1400" b="0" strike="noStrike" spc="-1">
                  <a:solidFill>
                    <a:srgbClr val="000000"/>
                  </a:solidFill>
                  <a:latin typeface="Arial" panose="020B0604020202020204"/>
                </a:endParaRPr>
              </a:p>
              <a:p>
                <a:pPr algn="ctr">
                  <a:lnSpc>
                    <a:spcPct val="80000"/>
                  </a:lnSpc>
                  <a:spcBef>
                    <a:spcPts val="450"/>
                  </a:spcBef>
                </a:pPr>
                <a:r>
                  <a:rPr lang="hr-HR" sz="1800" b="0" strike="noStrike" spc="-1">
                    <a:solidFill>
                      <a:srgbClr val="000000"/>
                    </a:solidFill>
                    <a:latin typeface="Arial Narrow" panose="020B0606020202030204"/>
                  </a:rPr>
                  <a:t>Održive priče</a:t>
                </a:r>
                <a:endParaRPr lang="hr-HR" sz="1800" b="0" strike="noStrike" spc="-1">
                  <a:solidFill>
                    <a:srgbClr val="000000"/>
                  </a:solidFill>
                  <a:latin typeface="Arial" panose="020B0604020202020204"/>
                </a:endParaRPr>
              </a:p>
              <a:p>
                <a:pPr algn="ctr">
                  <a:lnSpc>
                    <a:spcPct val="100000"/>
                  </a:lnSpc>
                  <a:spcBef>
                    <a:spcPts val="450"/>
                  </a:spcBef>
                </a:pPr>
                <a:r>
                  <a:rPr lang="hr-HR" sz="1800" b="0" strike="noStrike" spc="-1">
                    <a:solidFill>
                      <a:srgbClr val="000000"/>
                    </a:solidFill>
                    <a:latin typeface="Arial Narrow" panose="020B0606020202030204"/>
                  </a:rPr>
                  <a:t>///</a:t>
                </a:r>
                <a:endParaRPr lang="hr-HR" sz="1800" b="0" strike="noStrike" spc="-1">
                  <a:solidFill>
                    <a:srgbClr val="000000"/>
                  </a:solidFill>
                  <a:latin typeface="Arial" panose="020B0604020202020204"/>
                </a:endParaRPr>
              </a:p>
              <a:p>
                <a:pPr algn="ctr">
                  <a:lnSpc>
                    <a:spcPct val="100000"/>
                  </a:lnSpc>
                  <a:spcBef>
                    <a:spcPts val="450"/>
                  </a:spcBef>
                </a:pPr>
                <a:r>
                  <a:rPr lang="hr-HR" sz="1800" b="0" strike="noStrike" spc="-1">
                    <a:solidFill>
                      <a:srgbClr val="000000"/>
                    </a:solidFill>
                    <a:latin typeface="Arial Narrow" panose="020B0606020202030204"/>
                  </a:rPr>
                  <a:t>Trajni prostori</a:t>
                </a:r>
                <a:endParaRPr lang="hr-HR" sz="1800" b="0" strike="noStrike" spc="-1">
                  <a:solidFill>
                    <a:srgbClr val="000000"/>
                  </a:solidFill>
                  <a:latin typeface="Arial" panose="020B0604020202020204"/>
                </a:endParaRPr>
              </a:p>
              <a:p>
                <a:pPr algn="ctr">
                  <a:lnSpc>
                    <a:spcPct val="100000"/>
                  </a:lnSpc>
                  <a:spcBef>
                    <a:spcPts val="450"/>
                  </a:spcBef>
                </a:pPr>
                <a:r>
                  <a:rPr lang="hr-HR" sz="1800" b="0" strike="noStrike" spc="-1">
                    <a:solidFill>
                      <a:srgbClr val="000000"/>
                    </a:solidFill>
                    <a:latin typeface="Arial Narrow" panose="020B0606020202030204"/>
                  </a:rPr>
                  <a:t>///</a:t>
                </a:r>
                <a:endParaRPr lang="hr-HR" sz="1800" b="0" strike="noStrike" spc="-1">
                  <a:solidFill>
                    <a:srgbClr val="000000"/>
                  </a:solidFill>
                  <a:latin typeface="Arial" panose="020B0604020202020204"/>
                </a:endParaRPr>
              </a:p>
              <a:p>
                <a:pPr algn="ctr">
                  <a:lnSpc>
                    <a:spcPct val="100000"/>
                  </a:lnSpc>
                  <a:spcBef>
                    <a:spcPts val="450"/>
                  </a:spcBef>
                </a:pPr>
                <a:r>
                  <a:rPr lang="hr-HR" sz="1800" b="0" strike="noStrike" spc="-1">
                    <a:solidFill>
                      <a:srgbClr val="000000"/>
                    </a:solidFill>
                    <a:latin typeface="Arial Narrow" panose="020B0606020202030204"/>
                  </a:rPr>
                  <a:t>Sigurne zone</a:t>
                </a:r>
                <a:endParaRPr lang="hr-HR" sz="1800" b="0" strike="noStrike" spc="-1">
                  <a:solidFill>
                    <a:srgbClr val="000000"/>
                  </a:solidFill>
                  <a:latin typeface="Arial" panose="020B0604020202020204"/>
                </a:endParaRPr>
              </a:p>
              <a:p>
                <a:pPr algn="ctr">
                  <a:lnSpc>
                    <a:spcPct val="100000"/>
                  </a:lnSpc>
                  <a:spcBef>
                    <a:spcPts val="450"/>
                  </a:spcBef>
                </a:pPr>
                <a:r>
                  <a:rPr lang="hr-HR" sz="1800" b="0" strike="noStrike" spc="-1">
                    <a:solidFill>
                      <a:srgbClr val="000000"/>
                    </a:solidFill>
                    <a:latin typeface="Arial Narrow" panose="020B0606020202030204"/>
                  </a:rPr>
                  <a:t>///</a:t>
                </a:r>
                <a:endParaRPr lang="hr-HR" sz="1800" b="0" strike="noStrike" spc="-1">
                  <a:solidFill>
                    <a:srgbClr val="000000"/>
                  </a:solidFill>
                  <a:latin typeface="Arial" panose="020B0604020202020204"/>
                </a:endParaRPr>
              </a:p>
              <a:p>
                <a:pPr algn="ctr">
                  <a:lnSpc>
                    <a:spcPct val="100000"/>
                  </a:lnSpc>
                  <a:spcBef>
                    <a:spcPts val="450"/>
                  </a:spcBef>
                </a:pPr>
                <a:r>
                  <a:rPr lang="hr-HR" sz="1800" b="0" strike="noStrike" spc="-1">
                    <a:solidFill>
                      <a:srgbClr val="000000"/>
                    </a:solidFill>
                    <a:latin typeface="Arial Narrow" panose="020B0606020202030204"/>
                  </a:rPr>
                  <a:t>Participativni oblici odlu</a:t>
                </a:r>
                <a:r>
                  <a:rPr lang="hr-HR" sz="1600" b="0" strike="noStrike" spc="-1">
                    <a:solidFill>
                      <a:srgbClr val="000000"/>
                    </a:solidFill>
                    <a:latin typeface="Arial Narrow" panose="020B0606020202030204"/>
                  </a:rPr>
                  <a:t>č</a:t>
                </a:r>
                <a:r>
                  <a:rPr lang="hr-HR" sz="1800" b="0" strike="noStrike" spc="-1">
                    <a:solidFill>
                      <a:srgbClr val="000000"/>
                    </a:solidFill>
                    <a:latin typeface="Arial Narrow" panose="020B0606020202030204"/>
                  </a:rPr>
                  <a:t>ivanja i upravljanj</a:t>
                </a:r>
                <a:r>
                  <a:rPr lang="en-US" sz="1800" b="0" strike="noStrike" spc="-1">
                    <a:solidFill>
                      <a:srgbClr val="000000"/>
                    </a:solidFill>
                    <a:latin typeface="Arial Narrow" panose="020B0606020202030204"/>
                  </a:rPr>
                  <a:t>a</a:t>
                </a:r>
                <a:endParaRPr lang="hr-HR" sz="1800" b="0" strike="noStrike" spc="-1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399" name="CustomShape 45"/>
              <p:cNvSpPr/>
              <p:nvPr/>
            </p:nvSpPr>
            <p:spPr>
              <a:xfrm>
                <a:off x="3708360" y="1543320"/>
                <a:ext cx="2782800" cy="5173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>
                <a:norm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450"/>
                  </a:spcBef>
                </a:pPr>
                <a:r>
                  <a:rPr lang="hr-HR" sz="1800" b="1" strike="noStrike" spc="-1">
                    <a:solidFill>
                      <a:srgbClr val="000000"/>
                    </a:solidFill>
                    <a:latin typeface="Trebuchet MS" panose="020B0603020202020204"/>
                  </a:rPr>
                  <a:t>Krijesnice</a:t>
                </a:r>
                <a:endParaRPr lang="hr-HR" sz="1800" b="0" strike="noStrike" spc="-1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400" name="Line 46"/>
              <p:cNvSpPr/>
              <p:nvPr/>
            </p:nvSpPr>
            <p:spPr>
              <a:xfrm>
                <a:off x="6419160" y="1484640"/>
                <a:ext cx="0" cy="5113440"/>
              </a:xfrm>
              <a:prstGeom prst="line">
                <a:avLst/>
              </a:prstGeom>
              <a:ln w="2844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1" name="Line 47"/>
              <p:cNvSpPr/>
              <p:nvPr/>
            </p:nvSpPr>
            <p:spPr>
              <a:xfrm flipV="1">
                <a:off x="3754080" y="1483920"/>
                <a:ext cx="2665080" cy="360"/>
              </a:xfrm>
              <a:prstGeom prst="line">
                <a:avLst/>
              </a:prstGeom>
              <a:ln w="2844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2" name="Line 48"/>
              <p:cNvSpPr/>
              <p:nvPr/>
            </p:nvSpPr>
            <p:spPr>
              <a:xfrm>
                <a:off x="3754080" y="6598080"/>
                <a:ext cx="2665080" cy="0"/>
              </a:xfrm>
              <a:prstGeom prst="line">
                <a:avLst/>
              </a:prstGeom>
              <a:ln w="2844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3" name="Line 49"/>
              <p:cNvSpPr/>
              <p:nvPr/>
            </p:nvSpPr>
            <p:spPr>
              <a:xfrm flipV="1">
                <a:off x="3755880" y="1988640"/>
                <a:ext cx="2663280" cy="360"/>
              </a:xfrm>
              <a:prstGeom prst="line">
                <a:avLst/>
              </a:prstGeom>
              <a:ln w="2844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409" name="CustomShape 53"/>
            <p:cNvSpPr/>
            <p:nvPr/>
          </p:nvSpPr>
          <p:spPr>
            <a:xfrm>
              <a:off x="4443867" y="1052640"/>
              <a:ext cx="1372680" cy="398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hr-HR" sz="2000" b="1" i="1" strike="noStrike" spc="-1" dirty="0">
                  <a:solidFill>
                    <a:srgbClr val="000000"/>
                  </a:solidFill>
                  <a:latin typeface="Bradley Hand ITC"/>
                </a:rPr>
                <a:t>dugoro</a:t>
              </a:r>
              <a:r>
                <a:rPr lang="hr-HR" sz="1800" b="1" i="1" strike="noStrike" spc="-1" dirty="0">
                  <a:solidFill>
                    <a:srgbClr val="000000"/>
                  </a:solidFill>
                  <a:latin typeface="Bradley Hand ITC"/>
                </a:rPr>
                <a:t>č</a:t>
              </a:r>
              <a:r>
                <a:rPr lang="hr-HR" sz="2000" b="1" i="1" strike="noStrike" spc="-1" dirty="0">
                  <a:solidFill>
                    <a:srgbClr val="000000"/>
                  </a:solidFill>
                  <a:latin typeface="Bradley Hand ITC"/>
                </a:rPr>
                <a:t>no</a:t>
              </a:r>
              <a:endParaRPr lang="hr-HR" sz="2000" b="0" strike="noStrike" spc="-1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sp>
        <p:nvSpPr>
          <p:cNvPr id="406" name="CustomShape 50"/>
          <p:cNvSpPr/>
          <p:nvPr/>
        </p:nvSpPr>
        <p:spPr>
          <a:xfrm>
            <a:off x="3203640" y="2492280"/>
            <a:ext cx="1368360" cy="2303640"/>
          </a:xfrm>
          <a:custGeom>
            <a:avLst/>
            <a:gdLst/>
            <a:ahLst/>
            <a:cxnLst/>
            <a:rect l="l" t="t" r="r" b="b"/>
            <a:pathLst>
              <a:path w="862" h="2132">
                <a:moveTo>
                  <a:pt x="0" y="2132"/>
                </a:moveTo>
                <a:cubicBezTo>
                  <a:pt x="125" y="2113"/>
                  <a:pt x="250" y="2095"/>
                  <a:pt x="318" y="2042"/>
                </a:cubicBezTo>
                <a:cubicBezTo>
                  <a:pt x="386" y="1989"/>
                  <a:pt x="385" y="1913"/>
                  <a:pt x="408" y="1815"/>
                </a:cubicBezTo>
                <a:cubicBezTo>
                  <a:pt x="431" y="1717"/>
                  <a:pt x="446" y="1596"/>
                  <a:pt x="454" y="1452"/>
                </a:cubicBezTo>
                <a:cubicBezTo>
                  <a:pt x="462" y="1308"/>
                  <a:pt x="454" y="1089"/>
                  <a:pt x="454" y="953"/>
                </a:cubicBezTo>
                <a:cubicBezTo>
                  <a:pt x="454" y="817"/>
                  <a:pt x="454" y="718"/>
                  <a:pt x="454" y="635"/>
                </a:cubicBezTo>
                <a:cubicBezTo>
                  <a:pt x="454" y="552"/>
                  <a:pt x="446" y="522"/>
                  <a:pt x="454" y="454"/>
                </a:cubicBezTo>
                <a:cubicBezTo>
                  <a:pt x="462" y="386"/>
                  <a:pt x="476" y="288"/>
                  <a:pt x="499" y="227"/>
                </a:cubicBezTo>
                <a:cubicBezTo>
                  <a:pt x="522" y="166"/>
                  <a:pt x="530" y="129"/>
                  <a:pt x="590" y="91"/>
                </a:cubicBezTo>
                <a:cubicBezTo>
                  <a:pt x="650" y="53"/>
                  <a:pt x="817" y="15"/>
                  <a:pt x="862" y="0"/>
                </a:cubicBezTo>
              </a:path>
            </a:pathLst>
          </a:custGeom>
          <a:noFill/>
          <a:ln w="101520">
            <a:solidFill>
              <a:srgbClr val="99CC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" t="59665" r="412" b="36391"/>
          <a:stretch>
            <a:fillRect/>
          </a:stretch>
        </p:blipFill>
        <p:spPr bwMode="auto">
          <a:xfrm>
            <a:off x="-65088" y="17463"/>
            <a:ext cx="16881476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5778" y="255588"/>
            <a:ext cx="61212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/// </a:t>
            </a:r>
            <a:r>
              <a:rPr lang="hr-HR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 RAZINE </a:t>
            </a:r>
            <a:r>
              <a:rPr lang="hr-HR" alt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AKTIVIZMA </a:t>
            </a:r>
            <a:r>
              <a:rPr lang="hr-HR" alt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/// </a:t>
            </a:r>
            <a:endParaRPr lang="hr-HR" altLang="sr-Latn-RS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23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603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499"/>
            <a:ext cx="9144000" cy="3107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5033"/>
            <a:ext cx="9144000" cy="3115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6512" y="0"/>
            <a:ext cx="9579190" cy="868622"/>
            <a:chOff x="-36512" y="0"/>
            <a:chExt cx="9579190" cy="868622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36512" y="0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1"/>
            <p:cNvSpPr>
              <a:spLocks noChangeArrowheads="1"/>
            </p:cNvSpPr>
            <p:nvPr/>
          </p:nvSpPr>
          <p:spPr bwMode="auto">
            <a:xfrm>
              <a:off x="323528" y="182204"/>
              <a:ext cx="892899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 Scoolfood projekt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093296"/>
            <a:ext cx="4032448" cy="84749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108520" y="893949"/>
            <a:ext cx="9237971" cy="5218396"/>
            <a:chOff x="-108520" y="893949"/>
            <a:chExt cx="9237971" cy="52183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520" y="893949"/>
              <a:ext cx="9237971" cy="5218396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-61535" y="1772816"/>
              <a:ext cx="9144000" cy="460489"/>
              <a:chOff x="3842776" y="5740728"/>
              <a:chExt cx="9144000" cy="46048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42776" y="5740728"/>
                <a:ext cx="9144000" cy="460489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5796320" y="5838416"/>
                <a:ext cx="1656000" cy="254880"/>
              </a:xfrm>
              <a:prstGeom prst="rect">
                <a:avLst/>
              </a:prstGeom>
              <a:solidFill>
                <a:srgbClr val="64B5D3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1200" b="1" dirty="0" smtClean="0">
                    <a:solidFill>
                      <a:schemeClr val="bg1"/>
                    </a:solidFill>
                  </a:rPr>
                  <a:t>#Poštujem prirodu</a:t>
                </a:r>
                <a:endParaRPr lang="hr-HR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-108520" y="893949"/>
              <a:ext cx="1526661" cy="878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" y="877266"/>
            <a:ext cx="1173640" cy="1025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"/>
          <a:stretch>
            <a:fillRect/>
          </a:stretch>
        </p:blipFill>
        <p:spPr>
          <a:xfrm>
            <a:off x="-180527" y="2924944"/>
            <a:ext cx="6048672" cy="4341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1" name="Picture 21" descr="DSC012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616325"/>
            <a:ext cx="4321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2" name="Picture 22" descr="DSC012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3644900"/>
            <a:ext cx="4551362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3" name="Picture 23" descr="DSC012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644900"/>
            <a:ext cx="456565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4" name="Picture 24" descr="DSC012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3629025"/>
            <a:ext cx="44656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6"/>
          <p:cNvGrpSpPr/>
          <p:nvPr/>
        </p:nvGrpSpPr>
        <p:grpSpPr bwMode="auto">
          <a:xfrm>
            <a:off x="-65088" y="17463"/>
            <a:ext cx="16881476" cy="904875"/>
            <a:chOff x="-107950" y="0"/>
            <a:chExt cx="16881475" cy="904875"/>
          </a:xfrm>
        </p:grpSpPr>
        <p:grpSp>
          <p:nvGrpSpPr>
            <p:cNvPr id="9" name="Group 5"/>
            <p:cNvGrpSpPr/>
            <p:nvPr/>
          </p:nvGrpSpPr>
          <p:grpSpPr bwMode="auto">
            <a:xfrm>
              <a:off x="-107950" y="0"/>
              <a:ext cx="16881475" cy="904875"/>
              <a:chOff x="-90488" y="0"/>
              <a:chExt cx="16881476" cy="904875"/>
            </a:xfrm>
          </p:grpSpPr>
          <p:pic>
            <p:nvPicPr>
              <p:cNvPr id="11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2" t="59665" r="412" b="36391"/>
              <a:stretch>
                <a:fillRect/>
              </a:stretch>
            </p:blipFill>
            <p:spPr bwMode="auto">
              <a:xfrm>
                <a:off x="-90488" y="0"/>
                <a:ext cx="16881476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3"/>
              <p:cNvSpPr txBox="1">
                <a:spLocks noChangeArrowheads="1"/>
              </p:cNvSpPr>
              <p:nvPr/>
            </p:nvSpPr>
            <p:spPr bwMode="auto">
              <a:xfrm>
                <a:off x="160338" y="150813"/>
                <a:ext cx="18473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r-HR" altLang="sr-Latn-RS" sz="3600">
                  <a:solidFill>
                    <a:schemeClr val="bg1"/>
                  </a:solidFill>
                  <a:latin typeface="MV Boli" panose="02000500030200090000" pitchFamily="2" charset="0"/>
                </a:endParaRPr>
              </a:p>
            </p:txBody>
          </p:sp>
        </p:grpSp>
        <p:sp>
          <p:nvSpPr>
            <p:cNvPr id="10" name="Rectangle 1"/>
            <p:cNvSpPr>
              <a:spLocks noChangeArrowheads="1"/>
            </p:cNvSpPr>
            <p:nvPr/>
          </p:nvSpPr>
          <p:spPr bwMode="auto">
            <a:xfrm>
              <a:off x="-37084" y="238125"/>
              <a:ext cx="795059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KOJI JE NAJVAŽNIJI RESURS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ZA ODRŽIVI RAZVOJ?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6512" y="0"/>
            <a:ext cx="9579190" cy="868622"/>
            <a:chOff x="-36512" y="0"/>
            <a:chExt cx="9579190" cy="8686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36512" y="0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323528" y="182204"/>
              <a:ext cx="892899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Scoolfood projekt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80728"/>
            <a:ext cx="2078078" cy="2127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940057"/>
            <a:ext cx="6876256" cy="4719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30060"/>
            <a:ext cx="7562867" cy="3417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" y="826073"/>
            <a:ext cx="9182661" cy="592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-36513" y="1354138"/>
            <a:ext cx="91805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hr-HR" altLang="en-US" sz="6000" dirty="0">
                <a:latin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hr-HR" altLang="en-US" sz="2800" dirty="0" smtClean="0">
                <a:latin typeface="Calibri" panose="020F0502020204030204" pitchFamily="34" charset="0"/>
                <a:sym typeface="Wingdings 3" panose="05040102010807070707" pitchFamily="18" charset="2"/>
              </a:rPr>
              <a:t>///  </a:t>
            </a:r>
            <a:r>
              <a:rPr lang="hr-HR" altLang="en-US" sz="2800" dirty="0">
                <a:latin typeface="Calibri" panose="020F0502020204030204" pitchFamily="34" charset="0"/>
                <a:sym typeface="Wingdings 3" panose="05040102010807070707" pitchFamily="18" charset="2"/>
              </a:rPr>
              <a:t>JAVNE </a:t>
            </a:r>
            <a:r>
              <a:rPr lang="hr-HR" altLang="en-US" sz="2800" dirty="0">
                <a:latin typeface="Calibri" panose="020F0502020204030204" pitchFamily="34" charset="0"/>
                <a:sym typeface="Wingdings 3" panose="05040102010807070707" pitchFamily="18" charset="2"/>
              </a:rPr>
              <a:t>POLITIKE ///</a:t>
            </a:r>
            <a:endParaRPr lang="hr-HR" altLang="en-US" sz="2800" dirty="0">
              <a:latin typeface="Calibri" panose="020F0502020204030204" pitchFamily="34" charset="0"/>
              <a:sym typeface="Wingdings 3" panose="05040102010807070707" pitchFamily="18" charset="2"/>
            </a:endParaRPr>
          </a:p>
        </p:txBody>
      </p:sp>
      <p:grpSp>
        <p:nvGrpSpPr>
          <p:cNvPr id="5125" name="Group 3"/>
          <p:cNvGrpSpPr/>
          <p:nvPr/>
        </p:nvGrpSpPr>
        <p:grpSpPr bwMode="auto">
          <a:xfrm>
            <a:off x="298391" y="3068960"/>
            <a:ext cx="3960813" cy="2424112"/>
            <a:chOff x="3894428" y="3432158"/>
            <a:chExt cx="4889531" cy="2445114"/>
          </a:xfrm>
        </p:grpSpPr>
        <p:pic>
          <p:nvPicPr>
            <p:cNvPr id="5132" name="Picture 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" t="8099" r="-2" b="8205"/>
            <a:stretch>
              <a:fillRect/>
            </a:stretch>
          </p:blipFill>
          <p:spPr bwMode="auto">
            <a:xfrm>
              <a:off x="3894428" y="3432158"/>
              <a:ext cx="4889531" cy="225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683664" y="4921324"/>
              <a:ext cx="1111167" cy="9559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</p:grpSp>
      <p:grpSp>
        <p:nvGrpSpPr>
          <p:cNvPr id="5127" name="Group 6"/>
          <p:cNvGrpSpPr/>
          <p:nvPr/>
        </p:nvGrpSpPr>
        <p:grpSpPr bwMode="auto">
          <a:xfrm>
            <a:off x="-65088" y="17463"/>
            <a:ext cx="16881476" cy="904875"/>
            <a:chOff x="-107950" y="0"/>
            <a:chExt cx="16881475" cy="904875"/>
          </a:xfrm>
        </p:grpSpPr>
        <p:grpSp>
          <p:nvGrpSpPr>
            <p:cNvPr id="5128" name="Group 5"/>
            <p:cNvGrpSpPr/>
            <p:nvPr/>
          </p:nvGrpSpPr>
          <p:grpSpPr bwMode="auto">
            <a:xfrm>
              <a:off x="-107950" y="0"/>
              <a:ext cx="16881475" cy="904875"/>
              <a:chOff x="-90488" y="0"/>
              <a:chExt cx="16881476" cy="904875"/>
            </a:xfrm>
          </p:grpSpPr>
          <p:pic>
            <p:nvPicPr>
              <p:cNvPr id="5130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2" t="59665" r="412" b="36391"/>
              <a:stretch>
                <a:fillRect/>
              </a:stretch>
            </p:blipFill>
            <p:spPr bwMode="auto">
              <a:xfrm>
                <a:off x="-90488" y="0"/>
                <a:ext cx="16881476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1" name="TextBox 3"/>
              <p:cNvSpPr txBox="1">
                <a:spLocks noChangeArrowheads="1"/>
              </p:cNvSpPr>
              <p:nvPr/>
            </p:nvSpPr>
            <p:spPr bwMode="auto">
              <a:xfrm>
                <a:off x="160338" y="150813"/>
                <a:ext cx="18473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r-HR" altLang="sr-Latn-RS" sz="3600">
                  <a:solidFill>
                    <a:schemeClr val="bg1"/>
                  </a:solidFill>
                  <a:latin typeface="MV Boli" panose="02000500030200090000" pitchFamily="2" charset="0"/>
                </a:endParaRPr>
              </a:p>
            </p:txBody>
          </p:sp>
        </p:grpSp>
        <p:sp>
          <p:nvSpPr>
            <p:cNvPr id="5129" name="Rectangle 1"/>
            <p:cNvSpPr>
              <a:spLocks noChangeArrowheads="1"/>
            </p:cNvSpPr>
            <p:nvPr/>
          </p:nvSpPr>
          <p:spPr bwMode="auto">
            <a:xfrm>
              <a:off x="-37084" y="238125"/>
              <a:ext cx="61212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 RAZINE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AKTIVIZMA </a:t>
              </a: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Image result for Fair trade stor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3186113"/>
            <a:ext cx="294640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28775"/>
            <a:ext cx="204152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 bwMode="auto">
          <a:xfrm>
            <a:off x="6711950" y="1556792"/>
            <a:ext cx="2255838" cy="4951703"/>
            <a:chOff x="6712155" y="1628640"/>
            <a:chExt cx="2255760" cy="4951580"/>
          </a:xfrm>
        </p:grpSpPr>
        <p:pic>
          <p:nvPicPr>
            <p:cNvPr id="27661" name="Picture 4" descr="Related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2155" y="3414740"/>
              <a:ext cx="2255760" cy="3165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2" name="Picture 2" descr="Image result for vienna food public procureme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720" y="1628640"/>
              <a:ext cx="2195280" cy="164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6"/>
          <p:cNvGrpSpPr/>
          <p:nvPr/>
        </p:nvGrpSpPr>
        <p:grpSpPr bwMode="auto">
          <a:xfrm>
            <a:off x="-65088" y="17463"/>
            <a:ext cx="16881476" cy="904875"/>
            <a:chOff x="-107950" y="0"/>
            <a:chExt cx="16881475" cy="904875"/>
          </a:xfrm>
        </p:grpSpPr>
        <p:grpSp>
          <p:nvGrpSpPr>
            <p:cNvPr id="18" name="Group 5"/>
            <p:cNvGrpSpPr/>
            <p:nvPr/>
          </p:nvGrpSpPr>
          <p:grpSpPr bwMode="auto">
            <a:xfrm>
              <a:off x="-107950" y="0"/>
              <a:ext cx="16881475" cy="904875"/>
              <a:chOff x="-90488" y="0"/>
              <a:chExt cx="16881476" cy="904875"/>
            </a:xfrm>
          </p:grpSpPr>
          <p:pic>
            <p:nvPicPr>
              <p:cNvPr id="20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2" t="59665" r="412" b="36391"/>
              <a:stretch>
                <a:fillRect/>
              </a:stretch>
            </p:blipFill>
            <p:spPr bwMode="auto">
              <a:xfrm>
                <a:off x="-90488" y="0"/>
                <a:ext cx="16881476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Box 3"/>
              <p:cNvSpPr txBox="1">
                <a:spLocks noChangeArrowheads="1"/>
              </p:cNvSpPr>
              <p:nvPr/>
            </p:nvSpPr>
            <p:spPr bwMode="auto">
              <a:xfrm>
                <a:off x="160338" y="150813"/>
                <a:ext cx="18473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r-HR" altLang="sr-Latn-RS" sz="3600">
                  <a:solidFill>
                    <a:schemeClr val="bg1"/>
                  </a:solidFill>
                  <a:latin typeface="MV Boli" panose="02000500030200090000" pitchFamily="2" charset="0"/>
                </a:endParaRPr>
              </a:p>
            </p:txBody>
          </p:sp>
        </p:grpSp>
        <p:sp>
          <p:nvSpPr>
            <p:cNvPr id="19" name="Rectangle 1"/>
            <p:cNvSpPr>
              <a:spLocks noChangeArrowheads="1"/>
            </p:cNvSpPr>
            <p:nvPr/>
          </p:nvSpPr>
          <p:spPr bwMode="auto">
            <a:xfrm>
              <a:off x="-37084" y="238125"/>
              <a:ext cx="61212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 RAZINE DJELOVANJA </a:t>
              </a:r>
              <a:r>
                <a:rPr lang="hr-HR" altLang="en-US" sz="160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/>
            </a:p>
          </p:txBody>
        </p:sp>
      </p:grp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87338" y="620688"/>
            <a:ext cx="9180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6000" dirty="0">
                <a:latin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hr-HR" altLang="en-US" sz="2800" dirty="0">
                <a:latin typeface="Calibri" panose="020F0502020204030204" pitchFamily="34" charset="0"/>
                <a:sym typeface="Wingdings 3" panose="05040102010807070707" pitchFamily="18" charset="2"/>
              </a:rPr>
              <a:t>INDIVIDUALNA  ///  KOLEKTIVNA  ///  JAVNE POLITIKE</a:t>
            </a:r>
            <a:endParaRPr lang="hr-HR" altLang="en-US" sz="2800" dirty="0">
              <a:latin typeface="Calibri" panose="020F0502020204030204" pitchFamily="34" charset="0"/>
              <a:sym typeface="Wingdings 3" panose="05040102010807070707" pitchFamily="18" charset="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75856" y="1800252"/>
            <a:ext cx="2593269" cy="4779935"/>
            <a:chOff x="3275856" y="1800252"/>
            <a:chExt cx="2593269" cy="4779935"/>
          </a:xfrm>
        </p:grpSpPr>
        <p:pic>
          <p:nvPicPr>
            <p:cNvPr id="24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238" y="1800252"/>
              <a:ext cx="2128838" cy="213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4120834"/>
              <a:ext cx="2593269" cy="2459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81534"/>
            <a:ext cx="5908675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18" y="2219354"/>
            <a:ext cx="6045558" cy="380193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6"/>
          <p:cNvGrpSpPr/>
          <p:nvPr/>
        </p:nvGrpSpPr>
        <p:grpSpPr bwMode="auto">
          <a:xfrm>
            <a:off x="-65088" y="17463"/>
            <a:ext cx="16881476" cy="904875"/>
            <a:chOff x="-107950" y="0"/>
            <a:chExt cx="16881475" cy="904875"/>
          </a:xfrm>
        </p:grpSpPr>
        <p:grpSp>
          <p:nvGrpSpPr>
            <p:cNvPr id="7180" name="Group 5"/>
            <p:cNvGrpSpPr/>
            <p:nvPr/>
          </p:nvGrpSpPr>
          <p:grpSpPr bwMode="auto">
            <a:xfrm>
              <a:off x="-107950" y="0"/>
              <a:ext cx="16881475" cy="904875"/>
              <a:chOff x="-90488" y="0"/>
              <a:chExt cx="16881476" cy="904875"/>
            </a:xfrm>
          </p:grpSpPr>
          <p:pic>
            <p:nvPicPr>
              <p:cNvPr id="7182" name="Picture 2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2" t="59665" r="412" b="36391"/>
              <a:stretch>
                <a:fillRect/>
              </a:stretch>
            </p:blipFill>
            <p:spPr bwMode="auto">
              <a:xfrm>
                <a:off x="-90488" y="0"/>
                <a:ext cx="16881476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3" name="TextBox 3"/>
              <p:cNvSpPr txBox="1">
                <a:spLocks noChangeArrowheads="1"/>
              </p:cNvSpPr>
              <p:nvPr/>
            </p:nvSpPr>
            <p:spPr bwMode="auto">
              <a:xfrm>
                <a:off x="160338" y="150813"/>
                <a:ext cx="18473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r-HR" altLang="sr-Latn-RS" sz="3600">
                  <a:solidFill>
                    <a:schemeClr val="bg1"/>
                  </a:solidFill>
                  <a:latin typeface="MV Boli" panose="02000500030200090000" pitchFamily="2" charset="0"/>
                </a:endParaRPr>
              </a:p>
            </p:txBody>
          </p:sp>
        </p:grpSp>
        <p:sp>
          <p:nvSpPr>
            <p:cNvPr id="7181" name="Rectangle 1"/>
            <p:cNvSpPr>
              <a:spLocks noChangeArrowheads="1"/>
            </p:cNvSpPr>
            <p:nvPr/>
          </p:nvSpPr>
          <p:spPr bwMode="auto">
            <a:xfrm>
              <a:off x="-37084" y="238125"/>
              <a:ext cx="61212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 RAZINE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AKTIVIZMA </a:t>
              </a: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287338" y="1354138"/>
            <a:ext cx="9180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6000">
                <a:latin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hr-HR" altLang="en-US" sz="2800">
                <a:latin typeface="Calibri" panose="020F0502020204030204" pitchFamily="34" charset="0"/>
                <a:sym typeface="Wingdings 3" panose="05040102010807070707" pitchFamily="18" charset="2"/>
              </a:rPr>
              <a:t>INDIVIDUALNA  ///  KOLEKTIVNA  ///  JAVNE POLITIKE</a:t>
            </a:r>
            <a:endParaRPr lang="hr-HR" altLang="en-US" sz="2800">
              <a:latin typeface="Calibri" panose="020F0502020204030204" pitchFamily="34" charset="0"/>
              <a:sym typeface="Wingdings 3" panose="05040102010807070707" pitchFamily="18" charset="2"/>
            </a:endParaRPr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0"/>
            <a:ext cx="2411413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0"/>
            <a:ext cx="2735262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" descr="https://stories.mightyearth.org/amazonfires/assets/hm1ntnnYOi/twitter-post-grey-background-1200x12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789363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403475"/>
            <a:ext cx="29527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403475"/>
            <a:ext cx="2128838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4610100"/>
            <a:ext cx="2274888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403475"/>
            <a:ext cx="33337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4302125"/>
            <a:ext cx="332422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898525"/>
            <a:ext cx="91440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stomShape 3"/>
          <p:cNvSpPr/>
          <p:nvPr/>
        </p:nvSpPr>
        <p:spPr>
          <a:xfrm>
            <a:off x="84138" y="233363"/>
            <a:ext cx="860425" cy="4635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hr-HR" sz="2400" spc="-1" dirty="0">
                <a:solidFill>
                  <a:srgbClr val="FFFFFF"/>
                </a:solidFill>
              </a:rPr>
              <a:t>///  ///</a:t>
            </a:r>
            <a:endParaRPr lang="hr-HR" sz="2400" spc="-1" dirty="0">
              <a:solidFill>
                <a:srgbClr val="000000"/>
              </a:solidFill>
            </a:endParaRPr>
          </a:p>
        </p:txBody>
      </p:sp>
      <p:grpSp>
        <p:nvGrpSpPr>
          <p:cNvPr id="8196" name="Group 6"/>
          <p:cNvGrpSpPr/>
          <p:nvPr/>
        </p:nvGrpSpPr>
        <p:grpSpPr bwMode="auto">
          <a:xfrm>
            <a:off x="-25400" y="0"/>
            <a:ext cx="9578975" cy="868363"/>
            <a:chOff x="-36512" y="668488"/>
            <a:chExt cx="9579190" cy="868622"/>
          </a:xfrm>
        </p:grpSpPr>
        <p:pic>
          <p:nvPicPr>
            <p:cNvPr id="8199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36512" y="668488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4"/>
            <p:cNvSpPr txBox="1">
              <a:spLocks noChangeArrowheads="1"/>
            </p:cNvSpPr>
            <p:nvPr/>
          </p:nvSpPr>
          <p:spPr bwMode="auto">
            <a:xfrm>
              <a:off x="217494" y="871749"/>
              <a:ext cx="7802738" cy="46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en-US" sz="2000">
                  <a:solidFill>
                    <a:schemeClr val="bg1"/>
                  </a:solidFill>
                  <a:latin typeface="Arial Narrow" panose="020B0606020202030204" pitchFamily="34" charset="0"/>
                </a:rPr>
                <a:t>///   </a:t>
              </a:r>
              <a:r>
                <a:rPr lang="hr-HR" altLang="en-US" sz="2400" b="1">
                  <a:solidFill>
                    <a:schemeClr val="bg1"/>
                  </a:solidFill>
                  <a:latin typeface="Candara Light" panose="020E0502030303020204" pitchFamily="34" charset="0"/>
                </a:rPr>
                <a:t>RAZINA DJELOVANJA – JAVNE POLITIKE</a:t>
              </a:r>
              <a:r>
                <a:rPr lang="hr-HR" altLang="en-US" sz="2400" b="1">
                  <a:solidFill>
                    <a:schemeClr val="bg1"/>
                  </a:solidFill>
                  <a:latin typeface="Candara Light" panose="020E0502030303020204" pitchFamily="34" charset="0"/>
                  <a:sym typeface="Wingdings 3" panose="05040102010807070707" pitchFamily="18" charset="2"/>
                </a:rPr>
                <a:t> </a:t>
              </a:r>
              <a:r>
                <a:rPr lang="hr-HR" altLang="en-US" sz="2400" b="1">
                  <a:solidFill>
                    <a:schemeClr val="bg1"/>
                  </a:solidFill>
                  <a:latin typeface="Candara Light" panose="020E0502030303020204" pitchFamily="34" charset="0"/>
                </a:rPr>
                <a:t> </a:t>
              </a:r>
              <a:r>
                <a:rPr lang="hr-HR" altLang="en-US" sz="2000">
                  <a:solidFill>
                    <a:schemeClr val="bg1"/>
                  </a:solidFill>
                  <a:latin typeface="Arial Narrow" panose="020B0606020202030204" pitchFamily="34" charset="0"/>
                </a:rPr>
                <a:t>///        </a:t>
              </a:r>
              <a:endParaRPr lang="en-US" altLang="en-US" sz="200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8197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1" t="39931" r="30447"/>
          <a:stretch>
            <a:fillRect/>
          </a:stretch>
        </p:blipFill>
        <p:spPr bwMode="auto">
          <a:xfrm>
            <a:off x="-23813" y="3284538"/>
            <a:ext cx="4608513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/>
          <a:stretch>
            <a:fillRect/>
          </a:stretch>
        </p:blipFill>
        <p:spPr bwMode="auto">
          <a:xfrm>
            <a:off x="4427538" y="2781300"/>
            <a:ext cx="534193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/>
          <p:cNvSpPr/>
          <p:nvPr/>
        </p:nvSpPr>
        <p:spPr>
          <a:xfrm rot="21224757">
            <a:off x="1489075" y="1616075"/>
            <a:ext cx="6951663" cy="1084263"/>
          </a:xfrm>
          <a:prstGeom prst="arc">
            <a:avLst>
              <a:gd name="adj1" fmla="val 10889396"/>
              <a:gd name="adj2" fmla="val 21309652"/>
            </a:avLst>
          </a:prstGeom>
          <a:ln w="5715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 rot="21224757">
            <a:off x="1641475" y="3111500"/>
            <a:ext cx="6951663" cy="1082675"/>
          </a:xfrm>
          <a:prstGeom prst="arc">
            <a:avLst>
              <a:gd name="adj1" fmla="val 10887294"/>
              <a:gd name="adj2" fmla="val 21309652"/>
            </a:avLst>
          </a:prstGeom>
          <a:ln w="5715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rc 6"/>
          <p:cNvSpPr/>
          <p:nvPr/>
        </p:nvSpPr>
        <p:spPr>
          <a:xfrm rot="21224757">
            <a:off x="1644650" y="4764088"/>
            <a:ext cx="6953250" cy="1082675"/>
          </a:xfrm>
          <a:prstGeom prst="arc">
            <a:avLst>
              <a:gd name="adj1" fmla="val 10993616"/>
              <a:gd name="adj2" fmla="val 21309652"/>
            </a:avLst>
          </a:prstGeom>
          <a:ln w="5715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 rot="5400000">
            <a:off x="1457326" y="3376612"/>
            <a:ext cx="6938962" cy="760413"/>
          </a:xfrm>
          <a:prstGeom prst="arc">
            <a:avLst>
              <a:gd name="adj1" fmla="val 11162434"/>
              <a:gd name="adj2" fmla="val 21309652"/>
            </a:avLst>
          </a:prstGeom>
          <a:ln w="57150"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 rot="5400000">
            <a:off x="3578225" y="3367088"/>
            <a:ext cx="6956425" cy="762000"/>
          </a:xfrm>
          <a:prstGeom prst="arc">
            <a:avLst>
              <a:gd name="adj1" fmla="val 11162434"/>
              <a:gd name="adj2" fmla="val 21309652"/>
            </a:avLst>
          </a:prstGeom>
          <a:ln w="57150"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Arc 9"/>
          <p:cNvSpPr/>
          <p:nvPr/>
        </p:nvSpPr>
        <p:spPr>
          <a:xfrm rot="5400000">
            <a:off x="-535781" y="3258344"/>
            <a:ext cx="6637338" cy="762000"/>
          </a:xfrm>
          <a:prstGeom prst="arc">
            <a:avLst>
              <a:gd name="adj1" fmla="val 11162434"/>
              <a:gd name="adj2" fmla="val 21394944"/>
            </a:avLst>
          </a:prstGeom>
          <a:ln w="57150"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752" name="TextBox 10"/>
          <p:cNvSpPr txBox="1">
            <a:spLocks noChangeArrowheads="1"/>
          </p:cNvSpPr>
          <p:nvPr/>
        </p:nvSpPr>
        <p:spPr bwMode="auto">
          <a:xfrm rot="-499503">
            <a:off x="3260725" y="993775"/>
            <a:ext cx="1768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4000">
                <a:solidFill>
                  <a:srgbClr val="000000"/>
                </a:solidFill>
                <a:latin typeface="Freestyle Script" panose="030804020302050B0404" pitchFamily="66" charset="0"/>
                <a:ea typeface="DejaVu Sans"/>
                <a:cs typeface="DejaVu Sans"/>
              </a:rPr>
              <a:t>kratkoro</a:t>
            </a:r>
            <a:r>
              <a:rPr lang="hr-HR" altLang="sr-Latn-RS" sz="2800">
                <a:solidFill>
                  <a:srgbClr val="000000"/>
                </a:solidFill>
                <a:latin typeface="Freestyle Script" panose="030804020302050B0404" pitchFamily="66" charset="0"/>
                <a:ea typeface="DejaVu Sans"/>
                <a:cs typeface="DejaVu Sans"/>
              </a:rPr>
              <a:t>č</a:t>
            </a:r>
            <a:r>
              <a:rPr lang="hr-HR" altLang="sr-Latn-RS" sz="4000">
                <a:solidFill>
                  <a:srgbClr val="000000"/>
                </a:solidFill>
                <a:latin typeface="Freestyle Script" panose="030804020302050B0404" pitchFamily="66" charset="0"/>
                <a:ea typeface="DejaVu Sans"/>
                <a:cs typeface="DejaVu Sans"/>
              </a:rPr>
              <a:t>no</a:t>
            </a:r>
            <a:endParaRPr lang="en-US" altLang="sr-Latn-RS" sz="4000">
              <a:solidFill>
                <a:srgbClr val="000000"/>
              </a:solidFill>
              <a:latin typeface="Freestyle Script" panose="030804020302050B0404" pitchFamily="66" charset="0"/>
              <a:ea typeface="DejaVu Sans"/>
              <a:cs typeface="DejaVu Sans"/>
            </a:endParaRP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 rot="-207254">
            <a:off x="5588000" y="847725"/>
            <a:ext cx="1412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4000">
                <a:solidFill>
                  <a:srgbClr val="000000"/>
                </a:solidFill>
                <a:latin typeface="Freestyle Script" panose="030804020302050B0404" pitchFamily="66" charset="0"/>
                <a:ea typeface="DejaVu Sans"/>
                <a:cs typeface="DejaVu Sans"/>
              </a:rPr>
              <a:t>dugoro</a:t>
            </a:r>
            <a:r>
              <a:rPr lang="hr-HR" altLang="sr-Latn-RS" sz="2800">
                <a:solidFill>
                  <a:srgbClr val="000000"/>
                </a:solidFill>
                <a:latin typeface="Freestyle Script" panose="030804020302050B0404" pitchFamily="66" charset="0"/>
                <a:ea typeface="DejaVu Sans"/>
                <a:cs typeface="DejaVu Sans"/>
              </a:rPr>
              <a:t>č</a:t>
            </a:r>
            <a:r>
              <a:rPr lang="hr-HR" altLang="sr-Latn-RS" sz="4000">
                <a:solidFill>
                  <a:srgbClr val="000000"/>
                </a:solidFill>
                <a:latin typeface="Freestyle Script" panose="030804020302050B0404" pitchFamily="66" charset="0"/>
                <a:ea typeface="DejaVu Sans"/>
                <a:cs typeface="DejaVu Sans"/>
              </a:rPr>
              <a:t>no</a:t>
            </a:r>
            <a:endParaRPr lang="en-US" altLang="sr-Latn-RS" sz="4000">
              <a:solidFill>
                <a:srgbClr val="000000"/>
              </a:solidFill>
              <a:latin typeface="Freestyle Script" panose="030804020302050B0404" pitchFamily="66" charset="0"/>
              <a:ea typeface="DejaVu Sans"/>
              <a:cs typeface="DejaVu Sans"/>
            </a:endParaRPr>
          </a:p>
        </p:txBody>
      </p:sp>
      <p:sp>
        <p:nvSpPr>
          <p:cNvPr id="31754" name="TextBox 12"/>
          <p:cNvSpPr txBox="1">
            <a:spLocks noChangeArrowheads="1"/>
          </p:cNvSpPr>
          <p:nvPr/>
        </p:nvSpPr>
        <p:spPr bwMode="auto">
          <a:xfrm rot="-897488">
            <a:off x="501650" y="2714625"/>
            <a:ext cx="2609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4000">
                <a:solidFill>
                  <a:srgbClr val="000000"/>
                </a:solidFill>
                <a:latin typeface="Freestyle Script" panose="030804020302050B0404" pitchFamily="66" charset="0"/>
                <a:ea typeface="DejaVu Sans"/>
                <a:cs typeface="DejaVu Sans"/>
              </a:rPr>
              <a:t>INDIVIDUALNO</a:t>
            </a:r>
            <a:endParaRPr lang="en-US" altLang="sr-Latn-RS" sz="4000">
              <a:solidFill>
                <a:srgbClr val="000000"/>
              </a:solidFill>
              <a:latin typeface="Freestyle Script" panose="030804020302050B0404" pitchFamily="66" charset="0"/>
              <a:ea typeface="DejaVu Sans"/>
              <a:cs typeface="DejaVu Sans"/>
            </a:endParaRPr>
          </a:p>
        </p:txBody>
      </p:sp>
      <p:sp>
        <p:nvSpPr>
          <p:cNvPr id="31755" name="TextBox 13"/>
          <p:cNvSpPr txBox="1">
            <a:spLocks noChangeArrowheads="1"/>
          </p:cNvSpPr>
          <p:nvPr/>
        </p:nvSpPr>
        <p:spPr bwMode="auto">
          <a:xfrm rot="-886266">
            <a:off x="668338" y="4289425"/>
            <a:ext cx="2293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4000">
                <a:solidFill>
                  <a:srgbClr val="000000"/>
                </a:solidFill>
                <a:latin typeface="Freestyle Script" panose="030804020302050B0404" pitchFamily="66" charset="0"/>
                <a:ea typeface="DejaVu Sans"/>
                <a:cs typeface="DejaVu Sans"/>
              </a:rPr>
              <a:t>KOLEKTIVNO</a:t>
            </a:r>
            <a:endParaRPr lang="en-US" altLang="sr-Latn-RS" sz="4000">
              <a:solidFill>
                <a:srgbClr val="000000"/>
              </a:solidFill>
              <a:latin typeface="Freestyle Script" panose="030804020302050B0404" pitchFamily="66" charset="0"/>
              <a:ea typeface="DejaVu Sans"/>
              <a:cs typeface="DejaVu Sans"/>
            </a:endParaRPr>
          </a:p>
        </p:txBody>
      </p:sp>
      <p:sp>
        <p:nvSpPr>
          <p:cNvPr id="31756" name="TextBox 14"/>
          <p:cNvSpPr txBox="1">
            <a:spLocks noChangeArrowheads="1"/>
          </p:cNvSpPr>
          <p:nvPr/>
        </p:nvSpPr>
        <p:spPr bwMode="auto">
          <a:xfrm rot="-800707">
            <a:off x="192088" y="5907088"/>
            <a:ext cx="2943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4000">
                <a:solidFill>
                  <a:srgbClr val="000000"/>
                </a:solidFill>
                <a:latin typeface="Freestyle Script" panose="030804020302050B0404" pitchFamily="66" charset="0"/>
                <a:ea typeface="DejaVu Sans"/>
                <a:cs typeface="DejaVu Sans"/>
              </a:rPr>
              <a:t>JAVNE POLITIKE</a:t>
            </a:r>
            <a:endParaRPr lang="en-US" altLang="sr-Latn-RS" sz="4000">
              <a:solidFill>
                <a:srgbClr val="000000"/>
              </a:solidFill>
              <a:latin typeface="Freestyle Script" panose="030804020302050B0404" pitchFamily="66" charset="0"/>
              <a:ea typeface="DejaVu Sans"/>
              <a:cs typeface="DejaVu Sans"/>
            </a:endParaRPr>
          </a:p>
        </p:txBody>
      </p:sp>
      <p:grpSp>
        <p:nvGrpSpPr>
          <p:cNvPr id="31757" name="Group 6"/>
          <p:cNvGrpSpPr/>
          <p:nvPr/>
        </p:nvGrpSpPr>
        <p:grpSpPr bwMode="auto">
          <a:xfrm>
            <a:off x="-65088" y="17463"/>
            <a:ext cx="16881476" cy="904875"/>
            <a:chOff x="-107950" y="0"/>
            <a:chExt cx="16881475" cy="904875"/>
          </a:xfrm>
        </p:grpSpPr>
        <p:grpSp>
          <p:nvGrpSpPr>
            <p:cNvPr id="31758" name="Group 5"/>
            <p:cNvGrpSpPr/>
            <p:nvPr/>
          </p:nvGrpSpPr>
          <p:grpSpPr bwMode="auto">
            <a:xfrm>
              <a:off x="-107950" y="0"/>
              <a:ext cx="16881475" cy="904875"/>
              <a:chOff x="-90488" y="0"/>
              <a:chExt cx="16881476" cy="904875"/>
            </a:xfrm>
          </p:grpSpPr>
          <p:pic>
            <p:nvPicPr>
              <p:cNvPr id="31760" name="Picture 2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2" t="59665" r="412" b="36391"/>
              <a:stretch>
                <a:fillRect/>
              </a:stretch>
            </p:blipFill>
            <p:spPr bwMode="auto">
              <a:xfrm>
                <a:off x="-90488" y="0"/>
                <a:ext cx="16881476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61" name="TextBox 3"/>
              <p:cNvSpPr txBox="1">
                <a:spLocks noChangeArrowheads="1"/>
              </p:cNvSpPr>
              <p:nvPr/>
            </p:nvSpPr>
            <p:spPr bwMode="auto">
              <a:xfrm>
                <a:off x="160338" y="150813"/>
                <a:ext cx="18473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r-HR" altLang="sr-Latn-RS" sz="3600">
                  <a:solidFill>
                    <a:schemeClr val="bg1"/>
                  </a:solidFill>
                  <a:latin typeface="MV Boli" panose="02000500030200090000" pitchFamily="2" charset="0"/>
                </a:endParaRPr>
              </a:p>
            </p:txBody>
          </p:sp>
        </p:grpSp>
        <p:sp>
          <p:nvSpPr>
            <p:cNvPr id="31759" name="Rectangle 1"/>
            <p:cNvSpPr>
              <a:spLocks noChangeArrowheads="1"/>
            </p:cNvSpPr>
            <p:nvPr/>
          </p:nvSpPr>
          <p:spPr bwMode="auto">
            <a:xfrm>
              <a:off x="-37084" y="238125"/>
              <a:ext cx="61212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 RAZINE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AKTIVIZMA </a:t>
              </a: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grpSp>
        <p:nvGrpSpPr>
          <p:cNvPr id="3" name="Group 2"/>
          <p:cNvGrpSpPr/>
          <p:nvPr/>
        </p:nvGrpSpPr>
        <p:grpSpPr>
          <a:xfrm>
            <a:off x="-62551" y="-17546"/>
            <a:ext cx="9579190" cy="868622"/>
            <a:chOff x="-62551" y="-17546"/>
            <a:chExt cx="9579190" cy="868622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-62551" y="-17546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1"/>
            <p:cNvSpPr>
              <a:spLocks noChangeArrowheads="1"/>
            </p:cNvSpPr>
            <p:nvPr/>
          </p:nvSpPr>
          <p:spPr bwMode="auto">
            <a:xfrm>
              <a:off x="277464" y="196915"/>
              <a:ext cx="839899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 RAZINE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RAZVOJA ORGANIZACIJE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///</a:t>
              </a:r>
              <a:endParaRPr lang="hr-HR" altLang="sr-Latn-RS" sz="1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7669" y="1118401"/>
            <a:ext cx="7500675" cy="5603074"/>
            <a:chOff x="167669" y="1118401"/>
            <a:chExt cx="7896211" cy="5603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118401"/>
              <a:ext cx="7524328" cy="56030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>
                  <a:alpha val="29000"/>
                </a:srgbClr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67669" y="6021288"/>
              <a:ext cx="123597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>
                  <a:alpha val="29000"/>
                </a:srgb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hr-HR" sz="1400" b="1" dirty="0" smtClean="0"/>
                <a:t>Niša/Gnijezdo</a:t>
              </a:r>
              <a:endParaRPr lang="hr-HR" sz="14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24128" y="2564904"/>
              <a:ext cx="108959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>
                  <a:alpha val="29000"/>
                </a:srgb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hr-HR" sz="1400" b="1" dirty="0" smtClean="0"/>
                <a:t>Mainstream</a:t>
              </a:r>
              <a:endParaRPr lang="hr-HR" sz="1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63688" y="5301208"/>
              <a:ext cx="126509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>
                  <a:alpha val="29000"/>
                </a:srgb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hr-HR" sz="1400" dirty="0" smtClean="0"/>
                <a:t>Zona </a:t>
              </a:r>
              <a:endParaRPr lang="hr-HR" sz="1400" dirty="0" smtClean="0"/>
            </a:p>
            <a:p>
              <a:r>
                <a:rPr lang="hr-HR" sz="1400" dirty="0" smtClean="0"/>
                <a:t>produbljivanja</a:t>
              </a:r>
              <a:endParaRPr lang="hr-HR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63483" y="4417948"/>
              <a:ext cx="1060161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>
                  <a:alpha val="29000"/>
                </a:srgb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hr-HR" sz="1400" dirty="0" smtClean="0"/>
                <a:t>Zona </a:t>
              </a:r>
              <a:endParaRPr lang="hr-HR" sz="1400" dirty="0" smtClean="0"/>
            </a:p>
            <a:p>
              <a:r>
                <a:rPr lang="hr-HR" sz="1400" dirty="0" smtClean="0"/>
                <a:t>hibridizacije</a:t>
              </a:r>
              <a:endParaRPr lang="hr-HR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40803" y="3517476"/>
              <a:ext cx="1653401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>
                  <a:alpha val="29000"/>
                </a:srgb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hr-HR" sz="1400" dirty="0" smtClean="0"/>
                <a:t>Zona </a:t>
              </a:r>
              <a:endParaRPr lang="hr-HR" sz="1400" dirty="0" smtClean="0"/>
            </a:p>
            <a:p>
              <a:r>
                <a:rPr lang="hr-HR" sz="1400" dirty="0"/>
                <a:t>p</a:t>
              </a:r>
              <a:r>
                <a:rPr lang="hr-HR" sz="1400" dirty="0" smtClean="0"/>
                <a:t>rijelaza/transakcije</a:t>
              </a:r>
              <a:endParaRPr lang="hr-HR" sz="1400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236296" y="6581001"/>
            <a:ext cx="17883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dirty="0"/>
              <a:t>b</a:t>
            </a:r>
            <a:r>
              <a:rPr lang="hr-HR" sz="1200" dirty="0" smtClean="0"/>
              <a:t>y Ruben </a:t>
            </a:r>
            <a:r>
              <a:rPr lang="hr-HR" sz="1200" dirty="0"/>
              <a:t>Suriñach Padilla</a:t>
            </a:r>
            <a:endParaRPr lang="hr-HR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133" y="4237435"/>
            <a:ext cx="1418363" cy="212754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762347" y="5474519"/>
            <a:ext cx="2293343" cy="736133"/>
            <a:chOff x="1762347" y="5474519"/>
            <a:chExt cx="2293343" cy="736133"/>
          </a:xfrm>
        </p:grpSpPr>
        <p:sp>
          <p:nvSpPr>
            <p:cNvPr id="16" name="Oval 15"/>
            <p:cNvSpPr/>
            <p:nvPr/>
          </p:nvSpPr>
          <p:spPr>
            <a:xfrm>
              <a:off x="2918426" y="5661248"/>
              <a:ext cx="205774" cy="1631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7" name="Oval 16"/>
            <p:cNvSpPr/>
            <p:nvPr/>
          </p:nvSpPr>
          <p:spPr>
            <a:xfrm>
              <a:off x="3070826" y="5813648"/>
              <a:ext cx="205774" cy="1631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8" name="Oval 17"/>
            <p:cNvSpPr/>
            <p:nvPr/>
          </p:nvSpPr>
          <p:spPr>
            <a:xfrm>
              <a:off x="2809002" y="5823434"/>
              <a:ext cx="205774" cy="1631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9" name="Oval 18"/>
            <p:cNvSpPr/>
            <p:nvPr/>
          </p:nvSpPr>
          <p:spPr>
            <a:xfrm>
              <a:off x="2795382" y="5474519"/>
              <a:ext cx="205774" cy="1631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0" name="TextBox 19"/>
            <p:cNvSpPr txBox="1"/>
            <p:nvPr/>
          </p:nvSpPr>
          <p:spPr>
            <a:xfrm flipH="1">
              <a:off x="1762347" y="5933653"/>
              <a:ext cx="22933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dirty="0" smtClean="0">
                  <a:solidFill>
                    <a:srgbClr val="0070C0"/>
                  </a:solidFill>
                </a:rPr>
                <a:t>ZMAG vrt/Vukomerić</a:t>
              </a:r>
              <a:endParaRPr lang="hr-HR" sz="12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304991" y="4691765"/>
            <a:ext cx="2746321" cy="624845"/>
            <a:chOff x="5304991" y="4691765"/>
            <a:chExt cx="2746321" cy="624845"/>
          </a:xfrm>
        </p:grpSpPr>
        <p:sp>
          <p:nvSpPr>
            <p:cNvPr id="23" name="Oval 22"/>
            <p:cNvSpPr/>
            <p:nvPr/>
          </p:nvSpPr>
          <p:spPr>
            <a:xfrm>
              <a:off x="5552196" y="4917157"/>
              <a:ext cx="205774" cy="1631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4" name="Oval 23"/>
            <p:cNvSpPr/>
            <p:nvPr/>
          </p:nvSpPr>
          <p:spPr>
            <a:xfrm>
              <a:off x="5720187" y="4691765"/>
              <a:ext cx="205774" cy="1631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5" name="Oval 24"/>
            <p:cNvSpPr/>
            <p:nvPr/>
          </p:nvSpPr>
          <p:spPr>
            <a:xfrm>
              <a:off x="5304991" y="5041078"/>
              <a:ext cx="205774" cy="1631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6" name="Oval 25"/>
            <p:cNvSpPr/>
            <p:nvPr/>
          </p:nvSpPr>
          <p:spPr>
            <a:xfrm>
              <a:off x="5399828" y="4706241"/>
              <a:ext cx="205774" cy="1631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5757969" y="4854945"/>
              <a:ext cx="22933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dirty="0" smtClean="0">
                  <a:solidFill>
                    <a:srgbClr val="C00000"/>
                  </a:solidFill>
                </a:rPr>
                <a:t>Radna skupina za sjeme Ministarstvo poljoprivrede</a:t>
              </a:r>
              <a:endParaRPr lang="hr-HR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328746" y="2463279"/>
            <a:ext cx="2293343" cy="982013"/>
            <a:chOff x="3328746" y="2463279"/>
            <a:chExt cx="2293343" cy="982013"/>
          </a:xfrm>
        </p:grpSpPr>
        <p:sp>
          <p:nvSpPr>
            <p:cNvPr id="30" name="Oval 29"/>
            <p:cNvSpPr/>
            <p:nvPr/>
          </p:nvSpPr>
          <p:spPr>
            <a:xfrm>
              <a:off x="3664617" y="2930914"/>
              <a:ext cx="205774" cy="16318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0000">
                  <a:alpha val="2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1" name="Oval 30"/>
            <p:cNvSpPr/>
            <p:nvPr/>
          </p:nvSpPr>
          <p:spPr>
            <a:xfrm>
              <a:off x="3767504" y="3282112"/>
              <a:ext cx="205774" cy="16318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0000">
                  <a:alpha val="2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2" name="Oval 31"/>
            <p:cNvSpPr/>
            <p:nvPr/>
          </p:nvSpPr>
          <p:spPr>
            <a:xfrm>
              <a:off x="3446501" y="3183945"/>
              <a:ext cx="205774" cy="16318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0000">
                  <a:alpha val="2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3" name="Oval 32"/>
            <p:cNvSpPr/>
            <p:nvPr/>
          </p:nvSpPr>
          <p:spPr>
            <a:xfrm>
              <a:off x="4013852" y="3065351"/>
              <a:ext cx="205774" cy="16318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0000">
                  <a:alpha val="2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3328746" y="2463279"/>
              <a:ext cx="22933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dirty="0" smtClean="0">
                  <a:solidFill>
                    <a:srgbClr val="C00000"/>
                  </a:solidFill>
                </a:rPr>
                <a:t>Radna skupina za urbanu prehranu i zelenu javnu nabavu</a:t>
              </a:r>
              <a:endParaRPr lang="hr-HR" sz="1200" dirty="0" smtClean="0">
                <a:solidFill>
                  <a:srgbClr val="C00000"/>
                </a:solidFill>
              </a:endParaRPr>
            </a:p>
            <a:p>
              <a:r>
                <a:rPr lang="hr-HR" sz="1200" dirty="0">
                  <a:solidFill>
                    <a:srgbClr val="C00000"/>
                  </a:solidFill>
                </a:rPr>
                <a:t> </a:t>
              </a:r>
              <a:r>
                <a:rPr lang="hr-HR" sz="1200" dirty="0" smtClean="0">
                  <a:solidFill>
                    <a:srgbClr val="C00000"/>
                  </a:solidFill>
                </a:rPr>
                <a:t>                                 grad Zagreb</a:t>
              </a:r>
              <a:endParaRPr lang="hr-HR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201054" y="3579112"/>
            <a:ext cx="2441799" cy="839247"/>
            <a:chOff x="2516987" y="4404161"/>
            <a:chExt cx="2441799" cy="839247"/>
          </a:xfrm>
        </p:grpSpPr>
        <p:sp>
          <p:nvSpPr>
            <p:cNvPr id="44" name="Oval 43"/>
            <p:cNvSpPr/>
            <p:nvPr/>
          </p:nvSpPr>
          <p:spPr>
            <a:xfrm>
              <a:off x="2632216" y="4620955"/>
              <a:ext cx="205774" cy="16318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5" name="Oval 44"/>
            <p:cNvSpPr/>
            <p:nvPr/>
          </p:nvSpPr>
          <p:spPr>
            <a:xfrm>
              <a:off x="2764192" y="4841647"/>
              <a:ext cx="205774" cy="16318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6" name="Oval 45"/>
            <p:cNvSpPr/>
            <p:nvPr/>
          </p:nvSpPr>
          <p:spPr>
            <a:xfrm>
              <a:off x="2516987" y="5006107"/>
              <a:ext cx="205774" cy="16318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7" name="Oval 46"/>
            <p:cNvSpPr/>
            <p:nvPr/>
          </p:nvSpPr>
          <p:spPr>
            <a:xfrm>
              <a:off x="2558418" y="4404161"/>
              <a:ext cx="205774" cy="16318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8" name="TextBox 47"/>
            <p:cNvSpPr txBox="1"/>
            <p:nvPr/>
          </p:nvSpPr>
          <p:spPr>
            <a:xfrm flipH="1">
              <a:off x="2665443" y="4966409"/>
              <a:ext cx="22933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dirty="0" smtClean="0">
                  <a:solidFill>
                    <a:srgbClr val="7030A0"/>
                  </a:solidFill>
                </a:rPr>
                <a:t>Solidarni kratki lanci opskrbe</a:t>
              </a:r>
              <a:endParaRPr lang="hr-HR" sz="12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75472" y="5424714"/>
            <a:ext cx="2543353" cy="507372"/>
            <a:chOff x="3675472" y="5424714"/>
            <a:chExt cx="2543353" cy="507372"/>
          </a:xfrm>
        </p:grpSpPr>
        <p:sp>
          <p:nvSpPr>
            <p:cNvPr id="50" name="Oval 49"/>
            <p:cNvSpPr/>
            <p:nvPr/>
          </p:nvSpPr>
          <p:spPr>
            <a:xfrm>
              <a:off x="3694779" y="5540919"/>
              <a:ext cx="205774" cy="16318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1" name="Oval 50"/>
            <p:cNvSpPr/>
            <p:nvPr/>
          </p:nvSpPr>
          <p:spPr>
            <a:xfrm>
              <a:off x="3975437" y="5424932"/>
              <a:ext cx="205774" cy="16318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2" name="Oval 51"/>
            <p:cNvSpPr/>
            <p:nvPr/>
          </p:nvSpPr>
          <p:spPr>
            <a:xfrm>
              <a:off x="4281421" y="5424714"/>
              <a:ext cx="205774" cy="16318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3" name="Oval 52"/>
            <p:cNvSpPr/>
            <p:nvPr/>
          </p:nvSpPr>
          <p:spPr>
            <a:xfrm>
              <a:off x="3675472" y="5768906"/>
              <a:ext cx="205774" cy="16318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4" name="TextBox 53"/>
            <p:cNvSpPr txBox="1"/>
            <p:nvPr/>
          </p:nvSpPr>
          <p:spPr>
            <a:xfrm flipH="1">
              <a:off x="3925482" y="5608918"/>
              <a:ext cx="22933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dirty="0" smtClean="0">
                  <a:solidFill>
                    <a:srgbClr val="7030A0"/>
                  </a:solidFill>
                </a:rPr>
                <a:t>Društvena banka sjemena</a:t>
              </a:r>
              <a:endParaRPr lang="hr-HR" sz="1200" dirty="0">
                <a:solidFill>
                  <a:srgbClr val="7030A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CustomShape 4"/>
          <p:cNvSpPr/>
          <p:nvPr/>
        </p:nvSpPr>
        <p:spPr>
          <a:xfrm>
            <a:off x="108000" y="1413000"/>
            <a:ext cx="8351640" cy="1312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200000"/>
              </a:lnSpc>
            </a:pPr>
            <a:r>
              <a:rPr lang="hr-HR" sz="4000" b="0" strike="noStrike" spc="-1" dirty="0">
                <a:solidFill>
                  <a:srgbClr val="000000"/>
                </a:solidFill>
                <a:latin typeface="Wingdings 3" panose="05040102010807070707"/>
                <a:ea typeface="Wingdings 3" panose="05040102010807070707"/>
              </a:rPr>
              <a:t></a:t>
            </a:r>
            <a:r>
              <a:rPr lang="en-GB" sz="1800" b="0" strike="noStrike" spc="-1" dirty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hr-HR" sz="2500" b="0" strike="noStrike" spc="-1" dirty="0">
                <a:solidFill>
                  <a:srgbClr val="000000"/>
                </a:solidFill>
                <a:latin typeface="Arial Narrow" panose="020B0606020202030204"/>
                <a:ea typeface="Arial Unicode MS"/>
              </a:rPr>
              <a:t>KADA POČINJE NAŠ AKTIVIZAM?</a:t>
            </a:r>
            <a:endParaRPr lang="hr-HR" sz="25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14" name="CustomShape 5"/>
          <p:cNvSpPr/>
          <p:nvPr/>
        </p:nvSpPr>
        <p:spPr>
          <a:xfrm>
            <a:off x="108000" y="4313160"/>
            <a:ext cx="8351640" cy="1312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200000"/>
              </a:lnSpc>
            </a:pPr>
            <a:r>
              <a:rPr lang="hr-HR" sz="4000" b="0" strike="noStrike" spc="-1">
                <a:solidFill>
                  <a:srgbClr val="000000"/>
                </a:solidFill>
                <a:latin typeface="Wingdings 3" panose="05040102010807070707"/>
                <a:ea typeface="Wingdings 3" panose="05040102010807070707"/>
              </a:rPr>
              <a:t></a:t>
            </a:r>
            <a:r>
              <a:rPr lang="en-GB" sz="1800" b="0" strike="noStrike" spc="-1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hr-HR" sz="2500" b="0" strike="noStrike" spc="-1">
                <a:solidFill>
                  <a:srgbClr val="000000"/>
                </a:solidFill>
                <a:latin typeface="Arial Narrow" panose="020B0606020202030204"/>
                <a:ea typeface="Arial Unicode MS"/>
              </a:rPr>
              <a:t>KADA PRESTAJE NAŠA OVISNOST?</a:t>
            </a:r>
            <a:endParaRPr lang="hr-HR" sz="2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715" name="Picture 2" descr="C:\Users\tom\Desktop\posao i faks\fotke nove\globaldomination.gif"/>
          <p:cNvPicPr/>
          <p:nvPr/>
        </p:nvPicPr>
        <p:blipFill>
          <a:blip r:embed="rId1"/>
          <a:stretch>
            <a:fillRect/>
          </a:stretch>
        </p:blipFill>
        <p:spPr>
          <a:xfrm>
            <a:off x="5724360" y="4076640"/>
            <a:ext cx="2079720" cy="2781360"/>
          </a:xfrm>
          <a:prstGeom prst="rect">
            <a:avLst/>
          </a:prstGeom>
          <a:ln>
            <a:noFill/>
          </a:ln>
        </p:spPr>
      </p:pic>
      <p:pic>
        <p:nvPicPr>
          <p:cNvPr id="716" name="Picture 56" descr="protest image"/>
          <p:cNvPicPr/>
          <p:nvPr/>
        </p:nvPicPr>
        <p:blipFill>
          <a:blip r:embed="rId2"/>
          <a:stretch>
            <a:fillRect/>
          </a:stretch>
        </p:blipFill>
        <p:spPr>
          <a:xfrm>
            <a:off x="5724360" y="1093680"/>
            <a:ext cx="2079720" cy="2880000"/>
          </a:xfrm>
          <a:prstGeom prst="rect">
            <a:avLst/>
          </a:prstGeom>
          <a:ln>
            <a:noFill/>
          </a:ln>
        </p:spPr>
      </p:pic>
      <p:grpSp>
        <p:nvGrpSpPr>
          <p:cNvPr id="9" name="Group 6"/>
          <p:cNvGrpSpPr/>
          <p:nvPr/>
        </p:nvGrpSpPr>
        <p:grpSpPr bwMode="auto">
          <a:xfrm>
            <a:off x="-65088" y="-27384"/>
            <a:ext cx="16881476" cy="904875"/>
            <a:chOff x="-107950" y="0"/>
            <a:chExt cx="16881475" cy="904875"/>
          </a:xfrm>
        </p:grpSpPr>
        <p:grpSp>
          <p:nvGrpSpPr>
            <p:cNvPr id="10" name="Group 5"/>
            <p:cNvGrpSpPr/>
            <p:nvPr/>
          </p:nvGrpSpPr>
          <p:grpSpPr bwMode="auto">
            <a:xfrm>
              <a:off x="-107950" y="0"/>
              <a:ext cx="16881475" cy="904875"/>
              <a:chOff x="-90488" y="0"/>
              <a:chExt cx="16881476" cy="904875"/>
            </a:xfrm>
          </p:grpSpPr>
          <p:pic>
            <p:nvPicPr>
              <p:cNvPr id="12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2" t="59665" r="412" b="36391"/>
              <a:stretch>
                <a:fillRect/>
              </a:stretch>
            </p:blipFill>
            <p:spPr bwMode="auto">
              <a:xfrm>
                <a:off x="-90488" y="0"/>
                <a:ext cx="16881476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3"/>
              <p:cNvSpPr txBox="1">
                <a:spLocks noChangeArrowheads="1"/>
              </p:cNvSpPr>
              <p:nvPr/>
            </p:nvSpPr>
            <p:spPr bwMode="auto">
              <a:xfrm>
                <a:off x="160338" y="150813"/>
                <a:ext cx="18473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r-HR" altLang="sr-Latn-RS" sz="3600">
                  <a:solidFill>
                    <a:schemeClr val="bg1"/>
                  </a:solidFill>
                  <a:latin typeface="MV Boli" panose="02000500030200090000" pitchFamily="2" charset="0"/>
                </a:endParaRPr>
              </a:p>
            </p:txBody>
          </p:sp>
        </p:grpSp>
        <p:sp>
          <p:nvSpPr>
            <p:cNvPr id="11" name="Rectangle 1"/>
            <p:cNvSpPr>
              <a:spLocks noChangeArrowheads="1"/>
            </p:cNvSpPr>
            <p:nvPr/>
          </p:nvSpPr>
          <p:spPr bwMode="auto">
            <a:xfrm>
              <a:off x="-37084" y="238125"/>
              <a:ext cx="67264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JEDNO MANJE VAŽNO I DVA KLJUČNA PITANJA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t="6087" r="20862" b="4670"/>
          <a:stretch>
            <a:fillRect/>
          </a:stretch>
        </p:blipFill>
        <p:spPr>
          <a:xfrm>
            <a:off x="-36512" y="885802"/>
            <a:ext cx="7920880" cy="5951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18619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653" name="Rectangle 8"/>
          <p:cNvSpPr>
            <a:spLocks noChangeArrowheads="1"/>
          </p:cNvSpPr>
          <p:nvPr/>
        </p:nvSpPr>
        <p:spPr bwMode="auto">
          <a:xfrm>
            <a:off x="251520" y="5445224"/>
            <a:ext cx="9756775" cy="160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  <a:defRPr/>
            </a:pPr>
            <a:r>
              <a:rPr lang="hr-HR" altLang="en-US" sz="4800" dirty="0">
                <a:cs typeface="Arial" panose="020B0604020202020204" pitchFamily="34" charset="0"/>
              </a:rPr>
              <a:t>H</a:t>
            </a:r>
            <a:r>
              <a:rPr lang="hr-HR" altLang="en-US" sz="4800" dirty="0" smtClean="0">
                <a:cs typeface="Arial" panose="020B0604020202020204" pitchFamily="34" charset="0"/>
              </a:rPr>
              <a:t> </a:t>
            </a:r>
            <a:r>
              <a:rPr lang="hr-HR" altLang="en-US" sz="4800" dirty="0">
                <a:solidFill>
                  <a:srgbClr val="FF0000"/>
                </a:solidFill>
                <a:cs typeface="Arial" panose="020B0604020202020204" pitchFamily="34" charset="0"/>
              </a:rPr>
              <a:t>V</a:t>
            </a:r>
            <a:r>
              <a:rPr lang="hr-HR" altLang="en-US" sz="4800" dirty="0" smtClean="0">
                <a:cs typeface="Arial" panose="020B0604020202020204" pitchFamily="34" charset="0"/>
              </a:rPr>
              <a:t> </a:t>
            </a:r>
            <a:r>
              <a:rPr lang="hr-HR" altLang="en-US" sz="4800" dirty="0">
                <a:cs typeface="Arial" panose="020B0604020202020204" pitchFamily="34" charset="0"/>
              </a:rPr>
              <a:t>A </a:t>
            </a:r>
            <a:r>
              <a:rPr lang="hr-HR" altLang="en-US" sz="4800" dirty="0" smtClean="0">
                <a:solidFill>
                  <a:srgbClr val="FF0000"/>
                </a:solidFill>
                <a:cs typeface="Arial" panose="020B0604020202020204" pitchFamily="34" charset="0"/>
              </a:rPr>
              <a:t>L</a:t>
            </a:r>
            <a:r>
              <a:rPr lang="hr-HR" altLang="en-US" sz="4800" dirty="0" smtClean="0">
                <a:cs typeface="Arial" panose="020B0604020202020204" pitchFamily="34" charset="0"/>
              </a:rPr>
              <a:t>  A    </a:t>
            </a:r>
            <a:r>
              <a:rPr lang="hr-HR" altLang="en-US" sz="4800" dirty="0" smtClean="0">
                <a:solidFill>
                  <a:srgbClr val="FF0000"/>
                </a:solidFill>
                <a:cs typeface="Arial" panose="020B0604020202020204" pitchFamily="34" charset="0"/>
              </a:rPr>
              <a:t>N</a:t>
            </a:r>
            <a:r>
              <a:rPr lang="hr-HR" altLang="en-US" sz="4800" dirty="0" smtClean="0">
                <a:cs typeface="Arial" panose="020B0604020202020204" pitchFamily="34" charset="0"/>
              </a:rPr>
              <a:t> A   </a:t>
            </a:r>
            <a:r>
              <a:rPr lang="hr-HR" altLang="en-US" sz="4800" dirty="0" smtClean="0">
                <a:solidFill>
                  <a:srgbClr val="FF0000"/>
                </a:solidFill>
                <a:cs typeface="Arial" panose="020B0604020202020204" pitchFamily="34" charset="0"/>
              </a:rPr>
              <a:t>P</a:t>
            </a:r>
            <a:r>
              <a:rPr lang="hr-HR" altLang="en-US" sz="4800" dirty="0" smtClean="0">
                <a:cs typeface="Arial" panose="020B0604020202020204" pitchFamily="34" charset="0"/>
              </a:rPr>
              <a:t> A </a:t>
            </a:r>
            <a:r>
              <a:rPr lang="hr-HR" altLang="en-US" sz="4800" dirty="0" smtClean="0">
                <a:solidFill>
                  <a:srgbClr val="FF0000"/>
                </a:solidFill>
                <a:cs typeface="Arial" panose="020B0604020202020204" pitchFamily="34" charset="0"/>
              </a:rPr>
              <a:t>Ž</a:t>
            </a:r>
            <a:r>
              <a:rPr lang="hr-HR" altLang="en-US" sz="4800" dirty="0" smtClean="0">
                <a:cs typeface="Arial" panose="020B0604020202020204" pitchFamily="34" charset="0"/>
              </a:rPr>
              <a:t> NJ </a:t>
            </a:r>
            <a:r>
              <a:rPr lang="hr-HR" altLang="en-US" sz="4800" dirty="0" smtClean="0">
                <a:solidFill>
                  <a:srgbClr val="FF0000"/>
                </a:solidFill>
                <a:cs typeface="Arial" panose="020B0604020202020204" pitchFamily="34" charset="0"/>
              </a:rPr>
              <a:t>I </a:t>
            </a:r>
            <a:r>
              <a:rPr lang="hr-HR" altLang="en-US" sz="4800" dirty="0" smtClean="0">
                <a:cs typeface="Arial" panose="020B0604020202020204" pitchFamily="34" charset="0"/>
              </a:rPr>
              <a:t>.</a:t>
            </a:r>
            <a:r>
              <a:rPr lang="hr-HR" altLang="en-US" sz="4800" dirty="0" smtClean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r>
              <a:rPr lang="hr-HR" altLang="en-US" sz="4800" dirty="0" smtClean="0">
                <a:cs typeface="Arial" panose="020B0604020202020204" pitchFamily="34" charset="0"/>
              </a:rPr>
              <a:t>. </a:t>
            </a:r>
            <a:endParaRPr lang="en-US" altLang="en-US" sz="4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tom\Desktop\posao i faks\mirovni predavanja\IMG_1785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836613"/>
            <a:ext cx="6888163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5" name="Group 5"/>
          <p:cNvGrpSpPr/>
          <p:nvPr/>
        </p:nvGrpSpPr>
        <p:grpSpPr bwMode="auto">
          <a:xfrm>
            <a:off x="-36513" y="-42863"/>
            <a:ext cx="9578976" cy="868363"/>
            <a:chOff x="43654" y="966075"/>
            <a:chExt cx="9579190" cy="868622"/>
          </a:xfrm>
        </p:grpSpPr>
        <p:pic>
          <p:nvPicPr>
            <p:cNvPr id="28676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2" t="59665" r="412" b="36391"/>
            <a:stretch>
              <a:fillRect/>
            </a:stretch>
          </p:blipFill>
          <p:spPr bwMode="auto">
            <a:xfrm>
              <a:off x="43654" y="966075"/>
              <a:ext cx="9579190" cy="86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7" name="Rectangle 1"/>
            <p:cNvSpPr>
              <a:spLocks noChangeArrowheads="1"/>
            </p:cNvSpPr>
            <p:nvPr/>
          </p:nvSpPr>
          <p:spPr bwMode="auto">
            <a:xfrm>
              <a:off x="277464" y="1167702"/>
              <a:ext cx="8946907" cy="46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/// </a:t>
              </a:r>
              <a:r>
                <a:rPr lang="hr-HR" alt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NEVIDLJIVA </a:t>
              </a:r>
              <a:r>
                <a:rPr lang="hr-HR" alt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HRVATSKA  </a:t>
              </a: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/// </a:t>
              </a:r>
              <a:endParaRPr lang="hr-HR" altLang="sr-Latn-R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-36513" y="1354138"/>
            <a:ext cx="91805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6000">
                <a:latin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hr-HR" altLang="en-US" sz="2800">
                <a:latin typeface="Calibri" panose="020F0502020204030204" pitchFamily="34" charset="0"/>
                <a:sym typeface="Wingdings 3" panose="05040102010807070707" pitchFamily="18" charset="2"/>
              </a:rPr>
              <a:t>INDIVIDUALNA  ///  KOLEKTIVNA  ///  JAVNE POLITIKE</a:t>
            </a:r>
            <a:endParaRPr lang="hr-HR" altLang="en-US" sz="2800">
              <a:latin typeface="Calibri" panose="020F0502020204030204" pitchFamily="34" charset="0"/>
              <a:sym typeface="Wingdings 3" panose="05040102010807070707" pitchFamily="18" charset="2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36512" y="2708919"/>
            <a:ext cx="9217024" cy="1"/>
          </a:xfrm>
          <a:prstGeom prst="line">
            <a:avLst/>
          </a:prstGeom>
          <a:ln w="88900">
            <a:gradFill flip="none" rotWithShape="1">
              <a:gsLst>
                <a:gs pos="0">
                  <a:srgbClr val="FF0000"/>
                </a:gs>
                <a:gs pos="27000">
                  <a:srgbClr val="00B050"/>
                </a:gs>
                <a:gs pos="69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3"/>
          <a:stretch>
            <a:fillRect/>
          </a:stretch>
        </p:blipFill>
        <p:spPr bwMode="auto">
          <a:xfrm>
            <a:off x="2916238" y="3573463"/>
            <a:ext cx="2462212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Group 3"/>
          <p:cNvGrpSpPr/>
          <p:nvPr/>
        </p:nvGrpSpPr>
        <p:grpSpPr bwMode="auto">
          <a:xfrm>
            <a:off x="5076825" y="3027363"/>
            <a:ext cx="3960813" cy="2424112"/>
            <a:chOff x="3894428" y="3432158"/>
            <a:chExt cx="4889531" cy="2445114"/>
          </a:xfrm>
        </p:grpSpPr>
        <p:pic>
          <p:nvPicPr>
            <p:cNvPr id="513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" t="8099" r="-2" b="8205"/>
            <a:stretch>
              <a:fillRect/>
            </a:stretch>
          </p:blipFill>
          <p:spPr bwMode="auto">
            <a:xfrm>
              <a:off x="3894428" y="3432158"/>
              <a:ext cx="4889531" cy="225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683664" y="4921324"/>
              <a:ext cx="1111167" cy="9559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</p:grpSp>
      <p:pic>
        <p:nvPicPr>
          <p:cNvPr id="5126" name="Picture 2" descr="pond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3543300"/>
            <a:ext cx="1944687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Group 6"/>
          <p:cNvGrpSpPr/>
          <p:nvPr/>
        </p:nvGrpSpPr>
        <p:grpSpPr bwMode="auto">
          <a:xfrm>
            <a:off x="-65088" y="-27384"/>
            <a:ext cx="16881476" cy="904875"/>
            <a:chOff x="-107950" y="0"/>
            <a:chExt cx="16881475" cy="904875"/>
          </a:xfrm>
        </p:grpSpPr>
        <p:grpSp>
          <p:nvGrpSpPr>
            <p:cNvPr id="5128" name="Group 5"/>
            <p:cNvGrpSpPr/>
            <p:nvPr/>
          </p:nvGrpSpPr>
          <p:grpSpPr bwMode="auto">
            <a:xfrm>
              <a:off x="-107950" y="0"/>
              <a:ext cx="16881475" cy="904875"/>
              <a:chOff x="-90488" y="0"/>
              <a:chExt cx="16881476" cy="904875"/>
            </a:xfrm>
          </p:grpSpPr>
          <p:pic>
            <p:nvPicPr>
              <p:cNvPr id="5130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2" t="59665" r="412" b="36391"/>
              <a:stretch>
                <a:fillRect/>
              </a:stretch>
            </p:blipFill>
            <p:spPr bwMode="auto">
              <a:xfrm>
                <a:off x="-90488" y="0"/>
                <a:ext cx="16881476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1" name="TextBox 3"/>
              <p:cNvSpPr txBox="1">
                <a:spLocks noChangeArrowheads="1"/>
              </p:cNvSpPr>
              <p:nvPr/>
            </p:nvSpPr>
            <p:spPr bwMode="auto">
              <a:xfrm>
                <a:off x="160338" y="150813"/>
                <a:ext cx="18473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r-HR" altLang="sr-Latn-RS" sz="3600">
                  <a:solidFill>
                    <a:schemeClr val="bg1"/>
                  </a:solidFill>
                  <a:latin typeface="MV Boli" panose="02000500030200090000" pitchFamily="2" charset="0"/>
                </a:endParaRPr>
              </a:p>
            </p:txBody>
          </p:sp>
        </p:grpSp>
        <p:sp>
          <p:nvSpPr>
            <p:cNvPr id="5129" name="Rectangle 1"/>
            <p:cNvSpPr>
              <a:spLocks noChangeArrowheads="1"/>
            </p:cNvSpPr>
            <p:nvPr/>
          </p:nvSpPr>
          <p:spPr bwMode="auto">
            <a:xfrm>
              <a:off x="-37084" y="238125"/>
              <a:ext cx="61212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 RAZINE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DJELOVANJA / AKTIVIZMA  </a:t>
              </a: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146998" y="908720"/>
            <a:ext cx="33119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en-US" sz="1800" dirty="0" smtClean="0">
                <a:latin typeface="+mj-lt"/>
                <a:sym typeface="Wingdings 3" panose="05040102010807070707" pitchFamily="18" charset="2"/>
              </a:rPr>
              <a:t>///</a:t>
            </a:r>
            <a:r>
              <a:rPr lang="hr-HR" altLang="en-US" sz="6000" dirty="0" smtClean="0">
                <a:sym typeface="Wingdings 3" panose="05040102010807070707" pitchFamily="18" charset="2"/>
              </a:rPr>
              <a:t> </a:t>
            </a:r>
            <a:r>
              <a:rPr lang="hr-HR" altLang="en-US" sz="2800" dirty="0" smtClean="0">
                <a:sym typeface="Wingdings 3" panose="05040102010807070707" pitchFamily="18" charset="2"/>
              </a:rPr>
              <a:t>INDIVIDUALNA  </a:t>
            </a:r>
            <a:r>
              <a:rPr lang="hr-HR" altLang="en-US" sz="1800" dirty="0" smtClean="0">
                <a:latin typeface="+mj-lt"/>
                <a:sym typeface="Wingdings 3" panose="05040102010807070707" pitchFamily="18" charset="2"/>
              </a:rPr>
              <a:t>///</a:t>
            </a:r>
            <a:r>
              <a:rPr lang="hr-HR" altLang="en-US" sz="2800" dirty="0" smtClean="0">
                <a:sym typeface="Wingdings 3" panose="05040102010807070707" pitchFamily="18" charset="2"/>
              </a:rPr>
              <a:t>  </a:t>
            </a:r>
            <a:endParaRPr lang="hr-HR" altLang="en-US" sz="2800" dirty="0" smtClean="0">
              <a:sym typeface="Wingdings 3" panose="05040102010807070707" pitchFamily="18" charset="2"/>
            </a:endParaRPr>
          </a:p>
        </p:txBody>
      </p:sp>
      <p:pic>
        <p:nvPicPr>
          <p:cNvPr id="25605" name="Picture 2" descr="ponderi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3" y="2708920"/>
            <a:ext cx="194468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6"/>
          <p:cNvGrpSpPr/>
          <p:nvPr/>
        </p:nvGrpSpPr>
        <p:grpSpPr bwMode="auto">
          <a:xfrm>
            <a:off x="-65088" y="17463"/>
            <a:ext cx="16881476" cy="904875"/>
            <a:chOff x="-107950" y="0"/>
            <a:chExt cx="16881475" cy="904875"/>
          </a:xfrm>
        </p:grpSpPr>
        <p:grpSp>
          <p:nvGrpSpPr>
            <p:cNvPr id="18" name="Group 5"/>
            <p:cNvGrpSpPr/>
            <p:nvPr/>
          </p:nvGrpSpPr>
          <p:grpSpPr bwMode="auto">
            <a:xfrm>
              <a:off x="-107950" y="0"/>
              <a:ext cx="16881475" cy="904875"/>
              <a:chOff x="-90488" y="0"/>
              <a:chExt cx="16881476" cy="904875"/>
            </a:xfrm>
          </p:grpSpPr>
          <p:pic>
            <p:nvPicPr>
              <p:cNvPr id="22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2" t="59665" r="412" b="36391"/>
              <a:stretch>
                <a:fillRect/>
              </a:stretch>
            </p:blipFill>
            <p:spPr bwMode="auto">
              <a:xfrm>
                <a:off x="-90488" y="0"/>
                <a:ext cx="16881476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Box 3"/>
              <p:cNvSpPr txBox="1">
                <a:spLocks noChangeArrowheads="1"/>
              </p:cNvSpPr>
              <p:nvPr/>
            </p:nvSpPr>
            <p:spPr bwMode="auto">
              <a:xfrm>
                <a:off x="160338" y="150813"/>
                <a:ext cx="18473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r-HR" altLang="sr-Latn-RS" sz="3600">
                  <a:solidFill>
                    <a:schemeClr val="bg1"/>
                  </a:solidFill>
                  <a:latin typeface="MV Boli" panose="02000500030200090000" pitchFamily="2" charset="0"/>
                </a:endParaRPr>
              </a:p>
            </p:txBody>
          </p:sp>
        </p:grpSp>
        <p:sp>
          <p:nvSpPr>
            <p:cNvPr id="20" name="Rectangle 1"/>
            <p:cNvSpPr>
              <a:spLocks noChangeArrowheads="1"/>
            </p:cNvSpPr>
            <p:nvPr/>
          </p:nvSpPr>
          <p:spPr bwMode="auto">
            <a:xfrm>
              <a:off x="64070" y="238125"/>
              <a:ext cx="61212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 </a:t>
              </a:r>
              <a:r>
                <a:rPr lang="hr-HR" alt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RAZINE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DJELOVANJA / AKTIVIZMA  </a:t>
              </a: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87624" y="1291168"/>
            <a:ext cx="7737078" cy="5450200"/>
            <a:chOff x="1802959" y="1200896"/>
            <a:chExt cx="7737078" cy="5450200"/>
          </a:xfrm>
        </p:grpSpPr>
        <p:sp>
          <p:nvSpPr>
            <p:cNvPr id="27" name="TextBox 26"/>
            <p:cNvSpPr txBox="1"/>
            <p:nvPr/>
          </p:nvSpPr>
          <p:spPr>
            <a:xfrm>
              <a:off x="4027626" y="1200896"/>
              <a:ext cx="263245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7200" dirty="0" smtClean="0">
                  <a:solidFill>
                    <a:srgbClr val="FFFF00"/>
                  </a:solidFill>
                  <a:latin typeface="Candara" panose="020E0502030303020204" pitchFamily="34" charset="0"/>
                  <a:ea typeface="Cambria" panose="02040503050406030204" pitchFamily="18" charset="0"/>
                </a:rPr>
                <a:t>nemoj</a:t>
              </a:r>
              <a:endParaRPr lang="hr-HR" sz="7200" dirty="0">
                <a:solidFill>
                  <a:srgbClr val="FFFF00"/>
                </a:solidFill>
                <a:latin typeface="Candara" panose="020E0502030303020204" pitchFamily="34" charset="0"/>
                <a:ea typeface="Cambria" panose="02040503050406030204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802959" y="1923205"/>
              <a:ext cx="7737078" cy="4727891"/>
              <a:chOff x="1802959" y="1923205"/>
              <a:chExt cx="7737078" cy="4727891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4499992" y="2874540"/>
                <a:ext cx="2343911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8000" dirty="0" smtClean="0">
                    <a:solidFill>
                      <a:srgbClr val="FF0000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KUPI</a:t>
                </a:r>
                <a:endParaRPr lang="hr-HR" sz="8000" dirty="0">
                  <a:solidFill>
                    <a:srgbClr val="FF0000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5400000">
                <a:off x="5894805" y="3560883"/>
                <a:ext cx="236154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4800" dirty="0" smtClean="0">
                    <a:solidFill>
                      <a:schemeClr val="accent4">
                        <a:lumMod val="75000"/>
                      </a:schemeClr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recikliraj</a:t>
                </a:r>
                <a:endParaRPr lang="hr-HR" sz="4800" dirty="0">
                  <a:solidFill>
                    <a:schemeClr val="accent4">
                      <a:lumMod val="75000"/>
                    </a:schemeClr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536660" y="5123938"/>
                <a:ext cx="207620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4800" dirty="0" smtClean="0">
                    <a:solidFill>
                      <a:schemeClr val="tx2">
                        <a:lumMod val="75000"/>
                      </a:schemeClr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sMaNJi</a:t>
                </a:r>
                <a:endParaRPr lang="hr-HR" sz="4800" dirty="0">
                  <a:solidFill>
                    <a:schemeClr val="tx2">
                      <a:lumMod val="75000"/>
                    </a:schemeClr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545485" y="5406536"/>
                <a:ext cx="1825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400" dirty="0" smtClean="0">
                    <a:solidFill>
                      <a:schemeClr val="accent3">
                        <a:lumMod val="75000"/>
                      </a:schemeClr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NIJE DOBRO</a:t>
                </a:r>
                <a:endParaRPr lang="hr-HR" sz="2400" dirty="0">
                  <a:solidFill>
                    <a:schemeClr val="accent3">
                      <a:lumMod val="75000"/>
                    </a:schemeClr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4843" y="3975447"/>
                <a:ext cx="20379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400" dirty="0" smtClean="0">
                    <a:solidFill>
                      <a:srgbClr val="9900FF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SPASI PLANET</a:t>
                </a:r>
                <a:endParaRPr lang="hr-HR" sz="2400" dirty="0">
                  <a:solidFill>
                    <a:srgbClr val="9900FF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6200000">
                <a:off x="3477939" y="3290733"/>
                <a:ext cx="14558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4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ugASI</a:t>
                </a:r>
                <a:endParaRPr lang="hr-HR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5400000">
                <a:off x="2533218" y="2973179"/>
                <a:ext cx="221406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32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TVOJ ŽIVOT</a:t>
                </a:r>
                <a:endParaRPr lang="hr-HR" sz="3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850774" y="2770955"/>
                <a:ext cx="8418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600" dirty="0" smtClean="0">
                    <a:solidFill>
                      <a:srgbClr val="FF0000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razmisli</a:t>
                </a:r>
                <a:endParaRPr lang="hr-HR" sz="1600" dirty="0">
                  <a:solidFill>
                    <a:srgbClr val="FF0000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046710" y="2078560"/>
                <a:ext cx="355257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4800" dirty="0">
                    <a:solidFill>
                      <a:schemeClr val="accent6">
                        <a:lumMod val="75000"/>
                      </a:schemeClr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s</a:t>
                </a:r>
                <a:r>
                  <a:rPr lang="hr-HR" sz="4800" dirty="0" smtClean="0">
                    <a:solidFill>
                      <a:schemeClr val="accent6">
                        <a:lumMod val="75000"/>
                      </a:schemeClr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ve je na tebi</a:t>
                </a:r>
                <a:endParaRPr lang="hr-HR" sz="4800" dirty="0">
                  <a:solidFill>
                    <a:schemeClr val="accent6">
                      <a:lumMod val="75000"/>
                    </a:schemeClr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6200000">
                <a:off x="2972727" y="5085282"/>
                <a:ext cx="230063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4800" dirty="0">
                    <a:solidFill>
                      <a:srgbClr val="33CC33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n</a:t>
                </a:r>
                <a:r>
                  <a:rPr lang="hr-HR" sz="4800" dirty="0" smtClean="0">
                    <a:solidFill>
                      <a:srgbClr val="33CC33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adaj se</a:t>
                </a:r>
                <a:endParaRPr lang="hr-HR" sz="4800" dirty="0">
                  <a:solidFill>
                    <a:srgbClr val="33CC33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355161" y="4350466"/>
                <a:ext cx="137409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4000" dirty="0" smtClean="0">
                    <a:solidFill>
                      <a:srgbClr val="FF5050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vjeruj</a:t>
                </a:r>
                <a:endParaRPr lang="hr-HR" sz="4000" dirty="0">
                  <a:solidFill>
                    <a:srgbClr val="FF5050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940903" y="5055415"/>
                <a:ext cx="236314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600" dirty="0">
                    <a:solidFill>
                      <a:srgbClr val="00FF99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s</a:t>
                </a:r>
                <a:r>
                  <a:rPr lang="hr-HR" sz="1600" dirty="0" smtClean="0">
                    <a:solidFill>
                      <a:srgbClr val="00FF99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vi smo u ovome zajedno</a:t>
                </a:r>
                <a:endParaRPr lang="hr-HR" sz="1600" dirty="0">
                  <a:solidFill>
                    <a:srgbClr val="00FF99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335587" y="3407740"/>
                <a:ext cx="2204450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6600" dirty="0" smtClean="0">
                    <a:solidFill>
                      <a:srgbClr val="D60093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uplati</a:t>
                </a:r>
                <a:endParaRPr lang="hr-HR" sz="6600" dirty="0">
                  <a:solidFill>
                    <a:srgbClr val="D60093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16200000">
                <a:off x="6871844" y="2517278"/>
                <a:ext cx="16498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400" dirty="0" smtClean="0">
                    <a:solidFill>
                      <a:srgbClr val="FF0000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budi sretna</a:t>
                </a:r>
                <a:endParaRPr lang="hr-HR" sz="2400" dirty="0">
                  <a:solidFill>
                    <a:srgbClr val="FF0000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357813" y="4353427"/>
                <a:ext cx="238366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3600" dirty="0" smtClean="0">
                    <a:solidFill>
                      <a:srgbClr val="663300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DOPRINESI</a:t>
                </a:r>
                <a:endParaRPr lang="hr-HR" sz="3600" dirty="0">
                  <a:solidFill>
                    <a:srgbClr val="663300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223320" y="4437112"/>
                <a:ext cx="16930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400" dirty="0" smtClean="0">
                    <a:solidFill>
                      <a:srgbClr val="000099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MOŽEŠ SVE</a:t>
                </a:r>
                <a:endParaRPr lang="hr-HR" sz="2400" dirty="0">
                  <a:solidFill>
                    <a:srgbClr val="000099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0800000">
                <a:off x="1802959" y="4965425"/>
                <a:ext cx="204575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3200" dirty="0" smtClean="0">
                    <a:solidFill>
                      <a:srgbClr val="00CCFF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o tebi ovisi</a:t>
                </a:r>
                <a:endParaRPr lang="hr-HR" sz="3200" dirty="0">
                  <a:solidFill>
                    <a:srgbClr val="00CCFF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5400000">
                <a:off x="3058329" y="5854505"/>
                <a:ext cx="1170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dirty="0" smtClean="0">
                    <a:solidFill>
                      <a:srgbClr val="CC3300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potrudi se</a:t>
                </a:r>
                <a:endParaRPr lang="hr-HR" dirty="0">
                  <a:solidFill>
                    <a:srgbClr val="CC3300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157181" y="6154704"/>
                <a:ext cx="13676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2400" dirty="0" smtClean="0">
                    <a:solidFill>
                      <a:srgbClr val="080808"/>
                    </a:solidFill>
                    <a:latin typeface="Candara" panose="020E0502030303020204" pitchFamily="34" charset="0"/>
                    <a:ea typeface="Cambria" panose="02040503050406030204" pitchFamily="18" charset="0"/>
                  </a:rPr>
                  <a:t>ima nade</a:t>
                </a:r>
                <a:endParaRPr lang="hr-HR" sz="2400" dirty="0">
                  <a:solidFill>
                    <a:srgbClr val="080808"/>
                  </a:solidFill>
                  <a:latin typeface="Candara" panose="020E0502030303020204" pitchFamily="34" charset="0"/>
                  <a:ea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 bwMode="auto">
          <a:xfrm>
            <a:off x="-65088" y="17463"/>
            <a:ext cx="16881476" cy="904875"/>
            <a:chOff x="-107950" y="0"/>
            <a:chExt cx="16881475" cy="904875"/>
          </a:xfrm>
        </p:grpSpPr>
        <p:grpSp>
          <p:nvGrpSpPr>
            <p:cNvPr id="3" name="Group 5"/>
            <p:cNvGrpSpPr/>
            <p:nvPr/>
          </p:nvGrpSpPr>
          <p:grpSpPr bwMode="auto">
            <a:xfrm>
              <a:off x="-107950" y="0"/>
              <a:ext cx="16881475" cy="904875"/>
              <a:chOff x="-90488" y="0"/>
              <a:chExt cx="16881476" cy="904875"/>
            </a:xfrm>
          </p:grpSpPr>
          <p:pic>
            <p:nvPicPr>
              <p:cNvPr id="5" name="Picture 2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2" t="59665" r="412" b="36391"/>
              <a:stretch>
                <a:fillRect/>
              </a:stretch>
            </p:blipFill>
            <p:spPr bwMode="auto">
              <a:xfrm>
                <a:off x="-90488" y="0"/>
                <a:ext cx="16881476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3"/>
              <p:cNvSpPr txBox="1">
                <a:spLocks noChangeArrowheads="1"/>
              </p:cNvSpPr>
              <p:nvPr/>
            </p:nvSpPr>
            <p:spPr bwMode="auto">
              <a:xfrm>
                <a:off x="160338" y="150813"/>
                <a:ext cx="18473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r-HR" altLang="sr-Latn-RS" sz="3600">
                  <a:solidFill>
                    <a:schemeClr val="bg1"/>
                  </a:solidFill>
                  <a:latin typeface="MV Boli" panose="02000500030200090000" pitchFamily="2" charset="0"/>
                </a:endParaRPr>
              </a:p>
            </p:txBody>
          </p:sp>
        </p:grpSp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136078" y="238125"/>
              <a:ext cx="61212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TEROR MALIH STVARI  </a:t>
              </a: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1" y="1161207"/>
            <a:ext cx="2346282" cy="2610065"/>
          </a:xfrm>
          <a:prstGeom prst="rect">
            <a:avLst/>
          </a:prstGeom>
        </p:spPr>
      </p:pic>
      <p:pic>
        <p:nvPicPr>
          <p:cNvPr id="10" name="Picture 6" descr="http://static.someecards.com/someecards/usercards/aa8214b34fe9cb1fe4c43d9ae4dd623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860" y="1133574"/>
            <a:ext cx="3784636" cy="25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jaagrutiindia.files.wordpress.com/2010/04/f3d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" t="12754" r="11646" b="5298"/>
          <a:stretch>
            <a:fillRect/>
          </a:stretch>
        </p:blipFill>
        <p:spPr bwMode="auto">
          <a:xfrm>
            <a:off x="3563888" y="5085184"/>
            <a:ext cx="547260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hbf.co.uk/fileadmin/template/main/images/enviromental-warnin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3755303"/>
            <a:ext cx="21050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3" y="4696560"/>
            <a:ext cx="3069761" cy="2044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b="37685"/>
          <a:stretch>
            <a:fillRect/>
          </a:stretch>
        </p:blipFill>
        <p:spPr>
          <a:xfrm>
            <a:off x="2590507" y="1133574"/>
            <a:ext cx="2603218" cy="3229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 bwMode="auto">
          <a:xfrm>
            <a:off x="-12449" y="847275"/>
            <a:ext cx="9297988" cy="3375025"/>
            <a:chOff x="0" y="0"/>
            <a:chExt cx="9297988" cy="3375025"/>
          </a:xfrm>
        </p:grpSpPr>
        <p:pic>
          <p:nvPicPr>
            <p:cNvPr id="10245" name="Picture 3" descr="D:\svemirska dora\fotke s moba\najstarije\Fotografija0305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500563" cy="337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6" name="Picture 2" descr="http://thinkbeforeprinting.org/struct/emailview-shadow.gif"/>
            <p:cNvSpPr>
              <a:spLocks noChangeAspect="1" noChangeArrowheads="1"/>
            </p:cNvSpPr>
            <p:nvPr/>
          </p:nvSpPr>
          <p:spPr bwMode="auto">
            <a:xfrm>
              <a:off x="4500563" y="258763"/>
              <a:ext cx="4797425" cy="2459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pic>
        <p:nvPicPr>
          <p:cNvPr id="10243" name="Picture 2" descr="http://i.kinja-img.com/gawker-media/image/upload/t_original/vsmmpul31maj6zjz3l0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7146"/>
            <a:ext cx="7668344" cy="340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F:\Coral Reef HD Wallpapers (1)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436712"/>
            <a:ext cx="8568952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 bwMode="auto">
          <a:xfrm>
            <a:off x="-65088" y="17463"/>
            <a:ext cx="16881476" cy="904875"/>
            <a:chOff x="-107950" y="0"/>
            <a:chExt cx="16881475" cy="904875"/>
          </a:xfrm>
        </p:grpSpPr>
        <p:grpSp>
          <p:nvGrpSpPr>
            <p:cNvPr id="8" name="Group 5"/>
            <p:cNvGrpSpPr/>
            <p:nvPr/>
          </p:nvGrpSpPr>
          <p:grpSpPr bwMode="auto">
            <a:xfrm>
              <a:off x="-107950" y="0"/>
              <a:ext cx="16881475" cy="904875"/>
              <a:chOff x="-90488" y="0"/>
              <a:chExt cx="16881476" cy="904875"/>
            </a:xfrm>
          </p:grpSpPr>
          <p:pic>
            <p:nvPicPr>
              <p:cNvPr id="10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2" t="59665" r="412" b="36391"/>
              <a:stretch>
                <a:fillRect/>
              </a:stretch>
            </p:blipFill>
            <p:spPr bwMode="auto">
              <a:xfrm>
                <a:off x="-90488" y="0"/>
                <a:ext cx="16881476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3"/>
              <p:cNvSpPr txBox="1">
                <a:spLocks noChangeArrowheads="1"/>
              </p:cNvSpPr>
              <p:nvPr/>
            </p:nvSpPr>
            <p:spPr bwMode="auto">
              <a:xfrm>
                <a:off x="160338" y="150813"/>
                <a:ext cx="18473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r-HR" altLang="sr-Latn-RS" sz="3600">
                  <a:solidFill>
                    <a:schemeClr val="bg1"/>
                  </a:solidFill>
                  <a:latin typeface="MV Boli" panose="02000500030200090000" pitchFamily="2" charset="0"/>
                </a:endParaRPr>
              </a:p>
            </p:txBody>
          </p:sp>
        </p:grpSp>
        <p:sp>
          <p:nvSpPr>
            <p:cNvPr id="9" name="Rectangle 1"/>
            <p:cNvSpPr>
              <a:spLocks noChangeArrowheads="1"/>
            </p:cNvSpPr>
            <p:nvPr/>
          </p:nvSpPr>
          <p:spPr bwMode="auto">
            <a:xfrm>
              <a:off x="136078" y="238125"/>
              <a:ext cx="61212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r>
                <a:rPr lang="hr-HR" altLang="en-US" sz="1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TEROR MALIH STVARI  </a:t>
              </a: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6" name="Group 5"/>
          <p:cNvGrpSpPr/>
          <p:nvPr/>
        </p:nvGrpSpPr>
        <p:grpSpPr bwMode="auto">
          <a:xfrm>
            <a:off x="-12700" y="944563"/>
            <a:ext cx="9156700" cy="4303712"/>
            <a:chOff x="-13103" y="944549"/>
            <a:chExt cx="9157103" cy="4303312"/>
          </a:xfrm>
        </p:grpSpPr>
        <p:pic>
          <p:nvPicPr>
            <p:cNvPr id="13317" name="Picture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103" y="944549"/>
              <a:ext cx="9157103" cy="430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85445" y="944549"/>
              <a:ext cx="476271" cy="14921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6911"/>
            <a:ext cx="2267744" cy="4221089"/>
          </a:xfrm>
          <a:prstGeom prst="rect">
            <a:avLst/>
          </a:prstGeom>
        </p:spPr>
      </p:pic>
      <p:grpSp>
        <p:nvGrpSpPr>
          <p:cNvPr id="10" name="Group 25"/>
          <p:cNvGrpSpPr/>
          <p:nvPr/>
        </p:nvGrpSpPr>
        <p:grpSpPr bwMode="auto">
          <a:xfrm>
            <a:off x="-180528" y="-35094"/>
            <a:ext cx="16881475" cy="904113"/>
            <a:chOff x="-107950" y="0"/>
            <a:chExt cx="16881475" cy="904875"/>
          </a:xfrm>
        </p:grpSpPr>
        <p:grpSp>
          <p:nvGrpSpPr>
            <p:cNvPr id="11" name="Group 5"/>
            <p:cNvGrpSpPr/>
            <p:nvPr/>
          </p:nvGrpSpPr>
          <p:grpSpPr bwMode="auto">
            <a:xfrm>
              <a:off x="-107950" y="0"/>
              <a:ext cx="16881475" cy="904875"/>
              <a:chOff x="-90488" y="0"/>
              <a:chExt cx="16881476" cy="904875"/>
            </a:xfrm>
          </p:grpSpPr>
          <p:pic>
            <p:nvPicPr>
              <p:cNvPr id="1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12" t="59665" r="412" b="36391"/>
              <a:stretch>
                <a:fillRect/>
              </a:stretch>
            </p:blipFill>
            <p:spPr bwMode="auto">
              <a:xfrm>
                <a:off x="-90488" y="0"/>
                <a:ext cx="16881476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3"/>
              <p:cNvSpPr txBox="1">
                <a:spLocks noChangeArrowheads="1"/>
              </p:cNvSpPr>
              <p:nvPr/>
            </p:nvSpPr>
            <p:spPr bwMode="auto">
              <a:xfrm>
                <a:off x="160338" y="150813"/>
                <a:ext cx="18473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r-HR" altLang="sr-Latn-RS" sz="3600">
                  <a:solidFill>
                    <a:schemeClr val="bg1"/>
                  </a:solidFill>
                  <a:latin typeface="MV Boli" panose="02000500030200090000" pitchFamily="2" charset="0"/>
                </a:endParaRPr>
              </a:p>
            </p:txBody>
          </p:sp>
        </p:grpSp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34925" y="238125"/>
              <a:ext cx="4934364" cy="462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  </a:t>
              </a:r>
              <a:r>
                <a:rPr lang="hr-HR" altLang="en-US" sz="24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MOJ OSOBNI EKOLOŠKI OTISAK</a:t>
              </a:r>
              <a:r>
                <a:rPr lang="hr-HR" altLang="en-US" sz="2400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 </a:t>
              </a:r>
              <a:r>
                <a:rPr lang="hr-HR" altLang="en-US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/// </a:t>
              </a:r>
              <a:endParaRPr lang="hr-HR" altLang="sr-Latn-RS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2812</Words>
  <Application>WPS Presentation</Application>
  <PresentationFormat>On-screen Show (4:3)</PresentationFormat>
  <Paragraphs>254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8" baseType="lpstr">
      <vt:lpstr>Arial</vt:lpstr>
      <vt:lpstr>SimSun</vt:lpstr>
      <vt:lpstr>Wingdings</vt:lpstr>
      <vt:lpstr>Trebuchet MS</vt:lpstr>
      <vt:lpstr>MV Boli</vt:lpstr>
      <vt:lpstr>Arial Narrow</vt:lpstr>
      <vt:lpstr>Calibri</vt:lpstr>
      <vt:lpstr>Times</vt:lpstr>
      <vt:lpstr>Times New Roman</vt:lpstr>
      <vt:lpstr>Wingdings 3</vt:lpstr>
      <vt:lpstr>Candara</vt:lpstr>
      <vt:lpstr>Cambria</vt:lpstr>
      <vt:lpstr>Microsoft YaHei</vt:lpstr>
      <vt:lpstr>Arial Unicode MS</vt:lpstr>
      <vt:lpstr>Symbol</vt:lpstr>
      <vt:lpstr>Book Antiqua</vt:lpstr>
      <vt:lpstr>Vrinda</vt:lpstr>
      <vt:lpstr>Segoe Print</vt:lpstr>
      <vt:lpstr>Arial</vt:lpstr>
      <vt:lpstr>Arial Narrow</vt:lpstr>
      <vt:lpstr>Trebuchet MS</vt:lpstr>
      <vt:lpstr>Bradley Hand ITC</vt:lpstr>
      <vt:lpstr>Calibri Light</vt:lpstr>
      <vt:lpstr>Candara Light</vt:lpstr>
      <vt:lpstr>Freestyle Script</vt:lpstr>
      <vt:lpstr>DejaVu Sans</vt:lpstr>
      <vt:lpstr>Wingdings 3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MyPlace02</dc:creator>
  <cp:lastModifiedBy>ZMAG</cp:lastModifiedBy>
  <cp:revision>278</cp:revision>
  <dcterms:created xsi:type="dcterms:W3CDTF">2018-05-02T22:56:00Z</dcterms:created>
  <dcterms:modified xsi:type="dcterms:W3CDTF">2023-09-25T21:46:18Z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45FDC60317DB4033AB2A283CE67592DA_13</vt:lpwstr>
  </property>
  <property fmtid="{D5CDD505-2E9C-101B-9397-08002B2CF9AE}" pid="3" name="KSOProductBuildVer">
    <vt:lpwstr>1033-12.2.0.13215</vt:lpwstr>
  </property>
</Properties>
</file>