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2" r:id="rId2"/>
    <p:sldId id="554" r:id="rId3"/>
    <p:sldId id="465" r:id="rId4"/>
    <p:sldId id="493" r:id="rId5"/>
    <p:sldId id="578" r:id="rId6"/>
    <p:sldId id="586" r:id="rId7"/>
    <p:sldId id="587" r:id="rId8"/>
    <p:sldId id="571" r:id="rId9"/>
    <p:sldId id="572" r:id="rId10"/>
    <p:sldId id="573" r:id="rId11"/>
    <p:sldId id="574" r:id="rId12"/>
    <p:sldId id="507" r:id="rId13"/>
    <p:sldId id="466" r:id="rId14"/>
    <p:sldId id="474" r:id="rId15"/>
    <p:sldId id="589" r:id="rId16"/>
    <p:sldId id="590" r:id="rId17"/>
    <p:sldId id="575" r:id="rId18"/>
    <p:sldId id="576" r:id="rId19"/>
    <p:sldId id="577" r:id="rId20"/>
    <p:sldId id="583" r:id="rId21"/>
    <p:sldId id="492" r:id="rId22"/>
    <p:sldId id="529" r:id="rId23"/>
    <p:sldId id="582" r:id="rId24"/>
    <p:sldId id="584" r:id="rId25"/>
    <p:sldId id="487" r:id="rId26"/>
    <p:sldId id="527" r:id="rId27"/>
    <p:sldId id="58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5871"/>
    <a:srgbClr val="F74440"/>
    <a:srgbClr val="FFFFFF"/>
    <a:srgbClr val="FF5050"/>
    <a:srgbClr val="64B5D3"/>
    <a:srgbClr val="0066FF"/>
    <a:srgbClr val="3399FF"/>
    <a:srgbClr val="E98533"/>
    <a:srgbClr val="B5B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>
      <p:cViewPr varScale="1">
        <p:scale>
          <a:sx n="92" d="100"/>
          <a:sy n="92" d="100"/>
        </p:scale>
        <p:origin x="77" y="82"/>
      </p:cViewPr>
      <p:guideLst>
        <p:guide orient="horz" pos="216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D1FED9-2B09-4E95-A0DC-C83C286BB11F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5E7C0B-FA4A-42FB-83F5-0225B7D680E8}">
      <dgm:prSet phldrT="[Text]" custT="1"/>
      <dgm:spPr>
        <a:solidFill>
          <a:srgbClr val="2C5871"/>
        </a:solidFill>
      </dgm:spPr>
      <dgm:t>
        <a:bodyPr/>
        <a:lstStyle/>
        <a:p>
          <a:r>
            <a:rPr lang="hr-HR" sz="2000" dirty="0" smtClean="0"/>
            <a:t>GLAVA</a:t>
          </a:r>
          <a:endParaRPr lang="en-US" sz="2000" dirty="0"/>
        </a:p>
      </dgm:t>
    </dgm:pt>
    <dgm:pt modelId="{A64E995F-D47C-486B-9A53-44BF840D96BB}" type="parTrans" cxnId="{D05E930F-A84D-4FC9-B29D-A6434692E4C6}">
      <dgm:prSet/>
      <dgm:spPr/>
      <dgm:t>
        <a:bodyPr/>
        <a:lstStyle/>
        <a:p>
          <a:endParaRPr lang="en-US"/>
        </a:p>
      </dgm:t>
    </dgm:pt>
    <dgm:pt modelId="{43570B57-48EB-4C2C-9CFF-2E95257228D8}" type="sibTrans" cxnId="{D05E930F-A84D-4FC9-B29D-A6434692E4C6}">
      <dgm:prSet/>
      <dgm:spPr/>
      <dgm:t>
        <a:bodyPr/>
        <a:lstStyle/>
        <a:p>
          <a:endParaRPr lang="en-US"/>
        </a:p>
      </dgm:t>
    </dgm:pt>
    <dgm:pt modelId="{357C93D3-DFB6-451D-BF83-978DF062AD38}">
      <dgm:prSet phldrT="[Text]" custT="1"/>
      <dgm:spPr>
        <a:solidFill>
          <a:schemeClr val="bg1"/>
        </a:solidFill>
      </dgm:spPr>
      <dgm:t>
        <a:bodyPr/>
        <a:lstStyle/>
        <a:p>
          <a:endParaRPr lang="hr-HR" sz="2000" dirty="0" smtClean="0">
            <a:solidFill>
              <a:srgbClr val="002060"/>
            </a:solidFill>
          </a:endParaRPr>
        </a:p>
        <a:p>
          <a:r>
            <a:rPr lang="hr-HR" sz="2200" dirty="0" smtClean="0">
              <a:solidFill>
                <a:schemeClr val="bg1">
                  <a:lumMod val="50000"/>
                </a:schemeClr>
              </a:solidFill>
            </a:rPr>
            <a:t>RUKE</a:t>
          </a:r>
          <a:endParaRPr lang="en-US" sz="2200" dirty="0">
            <a:solidFill>
              <a:schemeClr val="bg1">
                <a:lumMod val="50000"/>
              </a:schemeClr>
            </a:solidFill>
          </a:endParaRPr>
        </a:p>
      </dgm:t>
    </dgm:pt>
    <dgm:pt modelId="{A1926D8C-D5EF-423F-A94B-5E548F3CD82F}" type="parTrans" cxnId="{1571F506-9EB5-47DB-97CF-F6274FDB8227}">
      <dgm:prSet/>
      <dgm:spPr/>
      <dgm:t>
        <a:bodyPr/>
        <a:lstStyle/>
        <a:p>
          <a:endParaRPr lang="en-US"/>
        </a:p>
      </dgm:t>
    </dgm:pt>
    <dgm:pt modelId="{C131C836-E05A-41EB-B9FD-60869A909539}" type="sibTrans" cxnId="{1571F506-9EB5-47DB-97CF-F6274FDB8227}">
      <dgm:prSet/>
      <dgm:spPr/>
      <dgm:t>
        <a:bodyPr/>
        <a:lstStyle/>
        <a:p>
          <a:endParaRPr lang="en-US"/>
        </a:p>
      </dgm:t>
    </dgm:pt>
    <dgm:pt modelId="{5EF5AE87-4D90-4677-8299-5D43C5EE3AD5}">
      <dgm:prSet phldrT="[Text]" custT="1"/>
      <dgm:spPr>
        <a:solidFill>
          <a:srgbClr val="F74440"/>
        </a:solidFill>
      </dgm:spPr>
      <dgm:t>
        <a:bodyPr/>
        <a:lstStyle/>
        <a:p>
          <a:r>
            <a:rPr lang="hr-HR" sz="2200" dirty="0" smtClean="0"/>
            <a:t>SRCE</a:t>
          </a:r>
          <a:endParaRPr lang="en-US" sz="2200" dirty="0"/>
        </a:p>
      </dgm:t>
    </dgm:pt>
    <dgm:pt modelId="{E33AAADC-5301-4B7C-ABA6-DF1327CC3EC7}" type="parTrans" cxnId="{1E944E4A-A2C5-47D5-B1A4-AF259A28A587}">
      <dgm:prSet/>
      <dgm:spPr/>
      <dgm:t>
        <a:bodyPr/>
        <a:lstStyle/>
        <a:p>
          <a:endParaRPr lang="en-US"/>
        </a:p>
      </dgm:t>
    </dgm:pt>
    <dgm:pt modelId="{756B8F78-C52D-413E-9341-B1EE2D47EAA4}" type="sibTrans" cxnId="{1E944E4A-A2C5-47D5-B1A4-AF259A28A587}">
      <dgm:prSet/>
      <dgm:spPr/>
      <dgm:t>
        <a:bodyPr/>
        <a:lstStyle/>
        <a:p>
          <a:endParaRPr lang="en-US"/>
        </a:p>
      </dgm:t>
    </dgm:pt>
    <dgm:pt modelId="{1D86A8B2-B36E-4BB8-ACBA-8A3ACFD60E3A}" type="pres">
      <dgm:prSet presAssocID="{4BD1FED9-2B09-4E95-A0DC-C83C286BB11F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81C3202-81F3-4969-82B6-422973EB9B75}" type="pres">
      <dgm:prSet presAssocID="{4BD1FED9-2B09-4E95-A0DC-C83C286BB11F}" presName="comp1" presStyleCnt="0"/>
      <dgm:spPr/>
    </dgm:pt>
    <dgm:pt modelId="{9A9E8C31-7F86-4F44-86F1-312DB194C1FF}" type="pres">
      <dgm:prSet presAssocID="{4BD1FED9-2B09-4E95-A0DC-C83C286BB11F}" presName="circle1" presStyleLbl="node1" presStyleIdx="0" presStyleCnt="3" custScaleX="94515" custScaleY="95838"/>
      <dgm:spPr/>
      <dgm:t>
        <a:bodyPr/>
        <a:lstStyle/>
        <a:p>
          <a:endParaRPr lang="en-US"/>
        </a:p>
      </dgm:t>
    </dgm:pt>
    <dgm:pt modelId="{799593A2-C932-4E9A-BBE7-00069E2DB197}" type="pres">
      <dgm:prSet presAssocID="{4BD1FED9-2B09-4E95-A0DC-C83C286BB11F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38BA50-640F-47AB-B72E-B4D9E2D916EE}" type="pres">
      <dgm:prSet presAssocID="{4BD1FED9-2B09-4E95-A0DC-C83C286BB11F}" presName="comp2" presStyleCnt="0"/>
      <dgm:spPr/>
    </dgm:pt>
    <dgm:pt modelId="{51966152-1031-4E7C-8DBB-D00CB4B2AB77}" type="pres">
      <dgm:prSet presAssocID="{4BD1FED9-2B09-4E95-A0DC-C83C286BB11F}" presName="circle2" presStyleLbl="node1" presStyleIdx="1" presStyleCnt="3"/>
      <dgm:spPr/>
      <dgm:t>
        <a:bodyPr/>
        <a:lstStyle/>
        <a:p>
          <a:endParaRPr lang="en-US"/>
        </a:p>
      </dgm:t>
    </dgm:pt>
    <dgm:pt modelId="{72357B7F-E367-4F06-A4BE-78BDFAD6C0FF}" type="pres">
      <dgm:prSet presAssocID="{4BD1FED9-2B09-4E95-A0DC-C83C286BB11F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A5F70F-06C4-4047-9E6F-6BDBD35F3C4E}" type="pres">
      <dgm:prSet presAssocID="{4BD1FED9-2B09-4E95-A0DC-C83C286BB11F}" presName="comp3" presStyleCnt="0"/>
      <dgm:spPr/>
    </dgm:pt>
    <dgm:pt modelId="{C6D8B4F3-E4B4-4D3F-B396-D957F1DF82C8}" type="pres">
      <dgm:prSet presAssocID="{4BD1FED9-2B09-4E95-A0DC-C83C286BB11F}" presName="circle3" presStyleLbl="node1" presStyleIdx="2" presStyleCnt="3" custScaleX="92137" custScaleY="82468"/>
      <dgm:spPr/>
      <dgm:t>
        <a:bodyPr/>
        <a:lstStyle/>
        <a:p>
          <a:endParaRPr lang="en-US"/>
        </a:p>
      </dgm:t>
    </dgm:pt>
    <dgm:pt modelId="{7DB14C4E-B5B3-4097-94CD-901AEDDE4A5E}" type="pres">
      <dgm:prSet presAssocID="{4BD1FED9-2B09-4E95-A0DC-C83C286BB11F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38171B-339A-44C7-85B7-B55F7F5FD792}" type="presOf" srcId="{357C93D3-DFB6-451D-BF83-978DF062AD38}" destId="{51966152-1031-4E7C-8DBB-D00CB4B2AB77}" srcOrd="0" destOrd="0" presId="urn:microsoft.com/office/officeart/2005/8/layout/venn2"/>
    <dgm:cxn modelId="{1E944E4A-A2C5-47D5-B1A4-AF259A28A587}" srcId="{4BD1FED9-2B09-4E95-A0DC-C83C286BB11F}" destId="{5EF5AE87-4D90-4677-8299-5D43C5EE3AD5}" srcOrd="2" destOrd="0" parTransId="{E33AAADC-5301-4B7C-ABA6-DF1327CC3EC7}" sibTransId="{756B8F78-C52D-413E-9341-B1EE2D47EAA4}"/>
    <dgm:cxn modelId="{78CCA132-EEE2-4066-8B16-DD34234119A9}" type="presOf" srcId="{4BD1FED9-2B09-4E95-A0DC-C83C286BB11F}" destId="{1D86A8B2-B36E-4BB8-ACBA-8A3ACFD60E3A}" srcOrd="0" destOrd="0" presId="urn:microsoft.com/office/officeart/2005/8/layout/venn2"/>
    <dgm:cxn modelId="{1571F506-9EB5-47DB-97CF-F6274FDB8227}" srcId="{4BD1FED9-2B09-4E95-A0DC-C83C286BB11F}" destId="{357C93D3-DFB6-451D-BF83-978DF062AD38}" srcOrd="1" destOrd="0" parTransId="{A1926D8C-D5EF-423F-A94B-5E548F3CD82F}" sibTransId="{C131C836-E05A-41EB-B9FD-60869A909539}"/>
    <dgm:cxn modelId="{75B182FC-A155-44BD-A865-F23576F727B6}" type="presOf" srcId="{5EF5AE87-4D90-4677-8299-5D43C5EE3AD5}" destId="{C6D8B4F3-E4B4-4D3F-B396-D957F1DF82C8}" srcOrd="0" destOrd="0" presId="urn:microsoft.com/office/officeart/2005/8/layout/venn2"/>
    <dgm:cxn modelId="{4EAEF332-0EDD-4D86-9127-FA59D1BF82B9}" type="presOf" srcId="{357C93D3-DFB6-451D-BF83-978DF062AD38}" destId="{72357B7F-E367-4F06-A4BE-78BDFAD6C0FF}" srcOrd="1" destOrd="0" presId="urn:microsoft.com/office/officeart/2005/8/layout/venn2"/>
    <dgm:cxn modelId="{D05E930F-A84D-4FC9-B29D-A6434692E4C6}" srcId="{4BD1FED9-2B09-4E95-A0DC-C83C286BB11F}" destId="{8C5E7C0B-FA4A-42FB-83F5-0225B7D680E8}" srcOrd="0" destOrd="0" parTransId="{A64E995F-D47C-486B-9A53-44BF840D96BB}" sibTransId="{43570B57-48EB-4C2C-9CFF-2E95257228D8}"/>
    <dgm:cxn modelId="{AD07EF92-C1B8-4C10-BD70-7CC86751EBC2}" type="presOf" srcId="{5EF5AE87-4D90-4677-8299-5D43C5EE3AD5}" destId="{7DB14C4E-B5B3-4097-94CD-901AEDDE4A5E}" srcOrd="1" destOrd="0" presId="urn:microsoft.com/office/officeart/2005/8/layout/venn2"/>
    <dgm:cxn modelId="{4F37C4C6-DE94-48A8-ADFF-09DE1832CACB}" type="presOf" srcId="{8C5E7C0B-FA4A-42FB-83F5-0225B7D680E8}" destId="{799593A2-C932-4E9A-BBE7-00069E2DB197}" srcOrd="1" destOrd="0" presId="urn:microsoft.com/office/officeart/2005/8/layout/venn2"/>
    <dgm:cxn modelId="{4BD92971-A2DD-45BE-A387-BEF8D97F173F}" type="presOf" srcId="{8C5E7C0B-FA4A-42FB-83F5-0225B7D680E8}" destId="{9A9E8C31-7F86-4F44-86F1-312DB194C1FF}" srcOrd="0" destOrd="0" presId="urn:microsoft.com/office/officeart/2005/8/layout/venn2"/>
    <dgm:cxn modelId="{BFA196E2-0287-4AC8-9CB1-16D917D03ACE}" type="presParOf" srcId="{1D86A8B2-B36E-4BB8-ACBA-8A3ACFD60E3A}" destId="{781C3202-81F3-4969-82B6-422973EB9B75}" srcOrd="0" destOrd="0" presId="urn:microsoft.com/office/officeart/2005/8/layout/venn2"/>
    <dgm:cxn modelId="{D599D29A-0F50-4307-AEEA-083F0805A898}" type="presParOf" srcId="{781C3202-81F3-4969-82B6-422973EB9B75}" destId="{9A9E8C31-7F86-4F44-86F1-312DB194C1FF}" srcOrd="0" destOrd="0" presId="urn:microsoft.com/office/officeart/2005/8/layout/venn2"/>
    <dgm:cxn modelId="{9FC8101F-C2F3-463B-A5E8-10FFD3E88678}" type="presParOf" srcId="{781C3202-81F3-4969-82B6-422973EB9B75}" destId="{799593A2-C932-4E9A-BBE7-00069E2DB197}" srcOrd="1" destOrd="0" presId="urn:microsoft.com/office/officeart/2005/8/layout/venn2"/>
    <dgm:cxn modelId="{64B8B2D9-4C0F-4F6C-9BF7-5C7E919C4943}" type="presParOf" srcId="{1D86A8B2-B36E-4BB8-ACBA-8A3ACFD60E3A}" destId="{0838BA50-640F-47AB-B72E-B4D9E2D916EE}" srcOrd="1" destOrd="0" presId="urn:microsoft.com/office/officeart/2005/8/layout/venn2"/>
    <dgm:cxn modelId="{DF31F5AB-1E58-4797-8076-CCBBC38DB0C1}" type="presParOf" srcId="{0838BA50-640F-47AB-B72E-B4D9E2D916EE}" destId="{51966152-1031-4E7C-8DBB-D00CB4B2AB77}" srcOrd="0" destOrd="0" presId="urn:microsoft.com/office/officeart/2005/8/layout/venn2"/>
    <dgm:cxn modelId="{18A237A6-4F22-4F47-82FA-13EE34607899}" type="presParOf" srcId="{0838BA50-640F-47AB-B72E-B4D9E2D916EE}" destId="{72357B7F-E367-4F06-A4BE-78BDFAD6C0FF}" srcOrd="1" destOrd="0" presId="urn:microsoft.com/office/officeart/2005/8/layout/venn2"/>
    <dgm:cxn modelId="{2A0F53D4-A075-4FEE-ADA5-2512DA30A693}" type="presParOf" srcId="{1D86A8B2-B36E-4BB8-ACBA-8A3ACFD60E3A}" destId="{16A5F70F-06C4-4047-9E6F-6BDBD35F3C4E}" srcOrd="2" destOrd="0" presId="urn:microsoft.com/office/officeart/2005/8/layout/venn2"/>
    <dgm:cxn modelId="{818F9DB0-B844-4F84-93BE-F486AB67EA84}" type="presParOf" srcId="{16A5F70F-06C4-4047-9E6F-6BDBD35F3C4E}" destId="{C6D8B4F3-E4B4-4D3F-B396-D957F1DF82C8}" srcOrd="0" destOrd="0" presId="urn:microsoft.com/office/officeart/2005/8/layout/venn2"/>
    <dgm:cxn modelId="{FB58A6D0-C369-4A17-8ABD-969535FBFDB2}" type="presParOf" srcId="{16A5F70F-06C4-4047-9E6F-6BDBD35F3C4E}" destId="{7DB14C4E-B5B3-4097-94CD-901AEDDE4A5E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9E8C31-7F86-4F44-86F1-312DB194C1FF}">
      <dsp:nvSpPr>
        <dsp:cNvPr id="0" name=""/>
        <dsp:cNvSpPr/>
      </dsp:nvSpPr>
      <dsp:spPr>
        <a:xfrm>
          <a:off x="1152823" y="30900"/>
          <a:ext cx="2806921" cy="2846212"/>
        </a:xfrm>
        <a:prstGeom prst="ellipse">
          <a:avLst/>
        </a:prstGeom>
        <a:solidFill>
          <a:srgbClr val="2C587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GLAVA</a:t>
          </a:r>
          <a:endParaRPr lang="en-US" sz="2000" kern="1200" dirty="0"/>
        </a:p>
      </dsp:txBody>
      <dsp:txXfrm>
        <a:off x="2065774" y="173211"/>
        <a:ext cx="981019" cy="426931"/>
      </dsp:txXfrm>
    </dsp:sp>
    <dsp:sp modelId="{51966152-1031-4E7C-8DBB-D00CB4B2AB77}">
      <dsp:nvSpPr>
        <dsp:cNvPr id="0" name=""/>
        <dsp:cNvSpPr/>
      </dsp:nvSpPr>
      <dsp:spPr>
        <a:xfrm>
          <a:off x="1442602" y="711553"/>
          <a:ext cx="2227362" cy="2227362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000" kern="1200" dirty="0" smtClean="0">
            <a:solidFill>
              <a:srgbClr val="00206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 smtClean="0">
              <a:solidFill>
                <a:schemeClr val="bg1">
                  <a:lumMod val="50000"/>
                </a:schemeClr>
              </a:solidFill>
            </a:rPr>
            <a:t>RUKE</a:t>
          </a:r>
          <a:endParaRPr lang="en-US" sz="22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2037308" y="850763"/>
        <a:ext cx="1037950" cy="417630"/>
      </dsp:txXfrm>
    </dsp:sp>
    <dsp:sp modelId="{C6D8B4F3-E4B4-4D3F-B396-D957F1DF82C8}">
      <dsp:nvSpPr>
        <dsp:cNvPr id="0" name=""/>
        <dsp:cNvSpPr/>
      </dsp:nvSpPr>
      <dsp:spPr>
        <a:xfrm>
          <a:off x="1872209" y="1584174"/>
          <a:ext cx="1368149" cy="1224573"/>
        </a:xfrm>
        <a:prstGeom prst="ellipse">
          <a:avLst/>
        </a:prstGeom>
        <a:solidFill>
          <a:srgbClr val="F7444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 smtClean="0"/>
            <a:t>SRCE</a:t>
          </a:r>
          <a:endParaRPr lang="en-US" sz="2200" kern="1200" dirty="0"/>
        </a:p>
      </dsp:txBody>
      <dsp:txXfrm>
        <a:off x="2072570" y="1890317"/>
        <a:ext cx="967427" cy="6122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F7293-D6AE-4527-976D-8917EAF72CEF}" type="datetimeFigureOut">
              <a:rPr lang="en-GB" smtClean="0"/>
              <a:t>23/09/2023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3CD87-A12D-497E-90C3-F41195F87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756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F0CDEC7-5FCE-4125-B0CE-D24682DDF724}" type="slidenum">
              <a:rPr lang="en-US" altLang="en-US"/>
              <a:pPr eaLnBrk="1" hangingPunct="1"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242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F0CDEC7-5FCE-4125-B0CE-D24682DDF724}" type="slidenum">
              <a:rPr lang="en-US" altLang="en-US"/>
              <a:pPr eaLnBrk="1" hangingPunct="1"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930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9C27-5FC9-4DBF-9E32-AE48DC1313B8}" type="datetimeFigureOut">
              <a:rPr lang="en-GB" smtClean="0"/>
              <a:t>23/09/2023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B8ED-46C1-4067-A3C7-FE362828B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65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9C27-5FC9-4DBF-9E32-AE48DC1313B8}" type="datetimeFigureOut">
              <a:rPr lang="en-GB" smtClean="0"/>
              <a:t>23/09/2023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B8ED-46C1-4067-A3C7-FE362828B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98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9C27-5FC9-4DBF-9E32-AE48DC1313B8}" type="datetimeFigureOut">
              <a:rPr lang="en-GB" smtClean="0"/>
              <a:t>23/09/2023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B8ED-46C1-4067-A3C7-FE362828B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389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9C27-5FC9-4DBF-9E32-AE48DC1313B8}" type="datetimeFigureOut">
              <a:rPr lang="en-GB" smtClean="0"/>
              <a:t>23/09/2023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B8ED-46C1-4067-A3C7-FE362828B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206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9C27-5FC9-4DBF-9E32-AE48DC1313B8}" type="datetimeFigureOut">
              <a:rPr lang="en-GB" smtClean="0"/>
              <a:t>23/09/2023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B8ED-46C1-4067-A3C7-FE362828B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496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9C27-5FC9-4DBF-9E32-AE48DC1313B8}" type="datetimeFigureOut">
              <a:rPr lang="en-GB" smtClean="0"/>
              <a:t>23/09/2023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B8ED-46C1-4067-A3C7-FE362828B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707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9C27-5FC9-4DBF-9E32-AE48DC1313B8}" type="datetimeFigureOut">
              <a:rPr lang="en-GB" smtClean="0"/>
              <a:t>23/09/2023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B8ED-46C1-4067-A3C7-FE362828B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19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9C27-5FC9-4DBF-9E32-AE48DC1313B8}" type="datetimeFigureOut">
              <a:rPr lang="en-GB" smtClean="0"/>
              <a:t>23/09/2023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B8ED-46C1-4067-A3C7-FE362828B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133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9C27-5FC9-4DBF-9E32-AE48DC1313B8}" type="datetimeFigureOut">
              <a:rPr lang="en-GB" smtClean="0"/>
              <a:t>23/09/2023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B8ED-46C1-4067-A3C7-FE362828B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814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9C27-5FC9-4DBF-9E32-AE48DC1313B8}" type="datetimeFigureOut">
              <a:rPr lang="en-GB" smtClean="0"/>
              <a:t>23/09/2023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B8ED-46C1-4067-A3C7-FE362828B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449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9C27-5FC9-4DBF-9E32-AE48DC1313B8}" type="datetimeFigureOut">
              <a:rPr lang="en-GB" smtClean="0"/>
              <a:t>23/09/2023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B8ED-46C1-4067-A3C7-FE362828B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149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09C27-5FC9-4DBF-9E32-AE48DC1313B8}" type="datetimeFigureOut">
              <a:rPr lang="en-GB" smtClean="0"/>
              <a:t>23/09/2023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DB8ED-46C1-4067-A3C7-FE362828B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23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8.png"/><Relationship Id="rId4" Type="http://schemas.openxmlformats.org/officeDocument/2006/relationships/image" Target="../media/image33.jpe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Text Box 12"/>
          <p:cNvSpPr txBox="1">
            <a:spLocks noChangeArrowheads="1"/>
          </p:cNvSpPr>
          <p:nvPr/>
        </p:nvSpPr>
        <p:spPr bwMode="auto">
          <a:xfrm>
            <a:off x="19942" y="44624"/>
            <a:ext cx="1016868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hr-HR" altLang="en-US" sz="2400" b="1" dirty="0" smtClean="0">
                <a:latin typeface="Trebuchet MS" pitchFamily="34" charset="0"/>
              </a:rPr>
              <a:t>  </a:t>
            </a:r>
            <a:r>
              <a:rPr lang="pl-PL" altLang="en-US" sz="4000" b="1" dirty="0" smtClean="0">
                <a:latin typeface="Trebuchet MS" pitchFamily="34" charset="0"/>
              </a:rPr>
              <a:t>KONCEPT ODRŽIVOG </a:t>
            </a:r>
            <a:r>
              <a:rPr lang="pl-PL" altLang="en-US" sz="4000" b="1" dirty="0" smtClean="0">
                <a:latin typeface="Trebuchet MS" pitchFamily="34" charset="0"/>
              </a:rPr>
              <a:t>RAZVOJA</a:t>
            </a:r>
            <a:endParaRPr lang="pl-PL" altLang="en-US" sz="4000" b="1" dirty="0" smtClean="0">
              <a:latin typeface="Trebuchet MS" pitchFamily="34" charset="0"/>
            </a:endParaRPr>
          </a:p>
        </p:txBody>
      </p:sp>
      <p:sp>
        <p:nvSpPr>
          <p:cNvPr id="14343" name="AutoShape 8" descr="Image result for ZMA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" name="Rectangle 5"/>
          <p:cNvSpPr/>
          <p:nvPr/>
        </p:nvSpPr>
        <p:spPr>
          <a:xfrm>
            <a:off x="55438" y="6165304"/>
            <a:ext cx="90885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altLang="en-US" sz="1400" b="1" dirty="0" smtClean="0">
                <a:latin typeface="Trebuchet MS" pitchFamily="34" charset="0"/>
              </a:rPr>
              <a:t> </a:t>
            </a:r>
            <a:r>
              <a:rPr lang="hr-HR" altLang="en-US" sz="1300" b="1" dirty="0" smtClean="0">
                <a:latin typeface="Trebuchet MS" pitchFamily="34" charset="0"/>
              </a:rPr>
              <a:t>/// </a:t>
            </a:r>
            <a:r>
              <a:rPr lang="pl-PL" altLang="en-US" sz="1400" b="1" dirty="0"/>
              <a:t>Može li to malo zelenije? Tematski sastanak korisnika programa Erasmus+ i Europske snage </a:t>
            </a:r>
            <a:r>
              <a:rPr lang="pl-PL" altLang="en-US" sz="1400" b="1" dirty="0" smtClean="0"/>
              <a:t>solidarnosti, AMPEU </a:t>
            </a:r>
            <a:endParaRPr lang="pl-PL" altLang="en-US" sz="1400" b="1" dirty="0"/>
          </a:p>
          <a:p>
            <a:endParaRPr lang="pl-PL" altLang="en-US" sz="1400" b="1" dirty="0"/>
          </a:p>
          <a:p>
            <a:r>
              <a:rPr lang="pl-PL" altLang="en-US" sz="1400" b="1" dirty="0" smtClean="0"/>
              <a:t>                                                                                                                                           24</a:t>
            </a:r>
            <a:r>
              <a:rPr lang="pl-PL" altLang="en-US" sz="1400" b="1" dirty="0"/>
              <a:t>. i 25.rujna 2023. </a:t>
            </a:r>
            <a:r>
              <a:rPr lang="pl-PL" altLang="en-US" sz="1400" b="1" dirty="0" smtClean="0"/>
              <a:t>Hotel </a:t>
            </a:r>
            <a:r>
              <a:rPr lang="pl-PL" altLang="en-US" sz="1400" b="1" dirty="0"/>
              <a:t>Solaris, </a:t>
            </a:r>
            <a:r>
              <a:rPr lang="pl-PL" altLang="en-US" sz="1400" b="1" dirty="0" smtClean="0"/>
              <a:t>Šibenik</a:t>
            </a:r>
            <a:r>
              <a:rPr lang="hr-HR" sz="1400" dirty="0" smtClean="0"/>
              <a:t> </a:t>
            </a:r>
            <a:r>
              <a:rPr lang="pl-PL" sz="1400" b="1" dirty="0" smtClean="0"/>
              <a:t> </a:t>
            </a:r>
            <a:r>
              <a:rPr lang="hr-HR" altLang="en-US" sz="1300" b="1" dirty="0" smtClean="0">
                <a:latin typeface="Trebuchet MS" pitchFamily="34" charset="0"/>
              </a:rPr>
              <a:t>/// </a:t>
            </a:r>
            <a:endParaRPr lang="en-GB" sz="13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0030"/>
          <a:stretch/>
        </p:blipFill>
        <p:spPr>
          <a:xfrm>
            <a:off x="307975" y="1249374"/>
            <a:ext cx="684076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6446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Rectangle 3"/>
          <p:cNvSpPr>
            <a:spLocks noChangeArrowheads="1"/>
          </p:cNvSpPr>
          <p:nvPr/>
        </p:nvSpPr>
        <p:spPr bwMode="auto">
          <a:xfrm>
            <a:off x="-36513" y="-27384"/>
            <a:ext cx="9180513" cy="9810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80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763" y="5768948"/>
            <a:ext cx="9180513" cy="10890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"/>
          <a:stretch>
            <a:fillRect/>
          </a:stretch>
        </p:blipFill>
        <p:spPr>
          <a:xfrm>
            <a:off x="-828600" y="-27384"/>
            <a:ext cx="10698485" cy="690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4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-90540" y="2636912"/>
            <a:ext cx="9234540" cy="4221088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1"/>
            <a:ext cx="934306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7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1484"/>
          <a:stretch/>
        </p:blipFill>
        <p:spPr>
          <a:xfrm>
            <a:off x="0" y="-1458"/>
            <a:ext cx="9144000" cy="6859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8"/>
            <a:ext cx="9144000" cy="685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6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9" name="Group 5"/>
          <p:cNvGrpSpPr>
            <a:grpSpLocks/>
          </p:cNvGrpSpPr>
          <p:nvPr/>
        </p:nvGrpSpPr>
        <p:grpSpPr bwMode="auto">
          <a:xfrm>
            <a:off x="0" y="981075"/>
            <a:ext cx="9144000" cy="5670550"/>
            <a:chOff x="0" y="675"/>
            <a:chExt cx="5760" cy="3572"/>
          </a:xfrm>
        </p:grpSpPr>
        <p:pic>
          <p:nvPicPr>
            <p:cNvPr id="14341" name="Picture 6" descr="usluge ekosustava 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75"/>
              <a:ext cx="5760" cy="3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2" name="Text Box 7"/>
            <p:cNvSpPr txBox="1">
              <a:spLocks noChangeArrowheads="1"/>
            </p:cNvSpPr>
            <p:nvPr/>
          </p:nvSpPr>
          <p:spPr bwMode="auto">
            <a:xfrm>
              <a:off x="738" y="1207"/>
              <a:ext cx="164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2000">
                  <a:latin typeface="Trebuchet MS" pitchFamily="34" charset="0"/>
                </a:rPr>
                <a:t>USLUGE EKOSUSTAVA</a:t>
              </a:r>
              <a:endParaRPr lang="en-US" altLang="en-US" sz="2000">
                <a:latin typeface="Trebuchet MS" pitchFamily="34" charset="0"/>
              </a:endParaRPr>
            </a:p>
          </p:txBody>
        </p:sp>
        <p:sp>
          <p:nvSpPr>
            <p:cNvPr id="14343" name="Text Box 8"/>
            <p:cNvSpPr txBox="1">
              <a:spLocks noChangeArrowheads="1"/>
            </p:cNvSpPr>
            <p:nvPr/>
          </p:nvSpPr>
          <p:spPr bwMode="auto">
            <a:xfrm>
              <a:off x="340" y="2247"/>
              <a:ext cx="70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Trebuchet MS" pitchFamily="34" charset="0"/>
                </a:rPr>
                <a:t>PODRŠKA</a:t>
              </a:r>
              <a:endParaRPr lang="en-US" altLang="en-US" sz="1800">
                <a:latin typeface="Trebuchet MS" pitchFamily="34" charset="0"/>
              </a:endParaRPr>
            </a:p>
          </p:txBody>
        </p:sp>
        <p:sp>
          <p:nvSpPr>
            <p:cNvPr id="14344" name="Text Box 9"/>
            <p:cNvSpPr txBox="1">
              <a:spLocks noChangeArrowheads="1"/>
            </p:cNvSpPr>
            <p:nvPr/>
          </p:nvSpPr>
          <p:spPr bwMode="auto">
            <a:xfrm>
              <a:off x="444" y="2432"/>
              <a:ext cx="9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kru</a:t>
              </a:r>
              <a:r>
                <a:rPr lang="hr-HR" altLang="en-US" sz="1000">
                  <a:latin typeface="Trebuchet MS" pitchFamily="34" charset="0"/>
                </a:rPr>
                <a:t>ž</a:t>
              </a:r>
              <a:r>
                <a:rPr lang="hr-HR" altLang="en-US" sz="1200">
                  <a:latin typeface="Trebuchet MS" pitchFamily="34" charset="0"/>
                </a:rPr>
                <a:t>enje hranjivih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tvari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45" name="Text Box 10"/>
            <p:cNvSpPr txBox="1">
              <a:spLocks noChangeArrowheads="1"/>
            </p:cNvSpPr>
            <p:nvPr/>
          </p:nvSpPr>
          <p:spPr bwMode="auto">
            <a:xfrm>
              <a:off x="450" y="2659"/>
              <a:ext cx="6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stvaranje tla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46" name="Text Box 11"/>
            <p:cNvSpPr txBox="1">
              <a:spLocks noChangeArrowheads="1"/>
            </p:cNvSpPr>
            <p:nvPr/>
          </p:nvSpPr>
          <p:spPr bwMode="auto">
            <a:xfrm>
              <a:off x="436" y="2758"/>
              <a:ext cx="99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osnovna proizvodnja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47" name="Text Box 12"/>
            <p:cNvSpPr txBox="1">
              <a:spLocks noChangeArrowheads="1"/>
            </p:cNvSpPr>
            <p:nvPr/>
          </p:nvSpPr>
          <p:spPr bwMode="auto">
            <a:xfrm>
              <a:off x="464" y="2890"/>
              <a:ext cx="22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...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48" name="Text Box 13"/>
            <p:cNvSpPr txBox="1">
              <a:spLocks noChangeArrowheads="1"/>
            </p:cNvSpPr>
            <p:nvPr/>
          </p:nvSpPr>
          <p:spPr bwMode="auto">
            <a:xfrm>
              <a:off x="1429" y="1434"/>
              <a:ext cx="91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Trebuchet MS" pitchFamily="34" charset="0"/>
                </a:rPr>
                <a:t>OSIGURANJE</a:t>
              </a:r>
              <a:endParaRPr lang="en-US" altLang="en-US" sz="1800">
                <a:latin typeface="Trebuchet MS" pitchFamily="34" charset="0"/>
              </a:endParaRPr>
            </a:p>
          </p:txBody>
        </p:sp>
        <p:sp>
          <p:nvSpPr>
            <p:cNvPr id="14349" name="Text Box 14"/>
            <p:cNvSpPr txBox="1">
              <a:spLocks noChangeArrowheads="1"/>
            </p:cNvSpPr>
            <p:nvPr/>
          </p:nvSpPr>
          <p:spPr bwMode="auto">
            <a:xfrm>
              <a:off x="1565" y="1616"/>
              <a:ext cx="35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hrana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50" name="Text Box 15"/>
            <p:cNvSpPr txBox="1">
              <a:spLocks noChangeArrowheads="1"/>
            </p:cNvSpPr>
            <p:nvPr/>
          </p:nvSpPr>
          <p:spPr bwMode="auto">
            <a:xfrm>
              <a:off x="1565" y="1715"/>
              <a:ext cx="5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pitka voda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51" name="Text Box 16"/>
            <p:cNvSpPr txBox="1">
              <a:spLocks noChangeArrowheads="1"/>
            </p:cNvSpPr>
            <p:nvPr/>
          </p:nvSpPr>
          <p:spPr bwMode="auto">
            <a:xfrm>
              <a:off x="1565" y="1842"/>
              <a:ext cx="66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drvo i vlakna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52" name="Text Box 17"/>
            <p:cNvSpPr txBox="1">
              <a:spLocks noChangeArrowheads="1"/>
            </p:cNvSpPr>
            <p:nvPr/>
          </p:nvSpPr>
          <p:spPr bwMode="auto">
            <a:xfrm>
              <a:off x="1565" y="1933"/>
              <a:ext cx="37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gorivo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53" name="Text Box 18"/>
            <p:cNvSpPr txBox="1">
              <a:spLocks noChangeArrowheads="1"/>
            </p:cNvSpPr>
            <p:nvPr/>
          </p:nvSpPr>
          <p:spPr bwMode="auto">
            <a:xfrm>
              <a:off x="1565" y="2024"/>
              <a:ext cx="22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...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54" name="Text Box 19"/>
            <p:cNvSpPr txBox="1">
              <a:spLocks noChangeArrowheads="1"/>
            </p:cNvSpPr>
            <p:nvPr/>
          </p:nvSpPr>
          <p:spPr bwMode="auto">
            <a:xfrm>
              <a:off x="1565" y="2840"/>
              <a:ext cx="22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...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55" name="Text Box 20"/>
            <p:cNvSpPr txBox="1">
              <a:spLocks noChangeArrowheads="1"/>
            </p:cNvSpPr>
            <p:nvPr/>
          </p:nvSpPr>
          <p:spPr bwMode="auto">
            <a:xfrm>
              <a:off x="1570" y="3657"/>
              <a:ext cx="22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...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56" name="Text Box 21"/>
            <p:cNvSpPr txBox="1">
              <a:spLocks noChangeArrowheads="1"/>
            </p:cNvSpPr>
            <p:nvPr/>
          </p:nvSpPr>
          <p:spPr bwMode="auto">
            <a:xfrm>
              <a:off x="1429" y="2251"/>
              <a:ext cx="9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Trebuchet MS" pitchFamily="34" charset="0"/>
                </a:rPr>
                <a:t>REGULIRANJE</a:t>
              </a:r>
              <a:endParaRPr lang="en-US" altLang="en-US" sz="1800">
                <a:latin typeface="Trebuchet MS" pitchFamily="34" charset="0"/>
              </a:endParaRPr>
            </a:p>
          </p:txBody>
        </p:sp>
        <p:sp>
          <p:nvSpPr>
            <p:cNvPr id="14357" name="Text Box 22"/>
            <p:cNvSpPr txBox="1">
              <a:spLocks noChangeArrowheads="1"/>
            </p:cNvSpPr>
            <p:nvPr/>
          </p:nvSpPr>
          <p:spPr bwMode="auto">
            <a:xfrm>
              <a:off x="1578" y="2432"/>
              <a:ext cx="34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klima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58" name="Text Box 23"/>
            <p:cNvSpPr txBox="1">
              <a:spLocks noChangeArrowheads="1"/>
            </p:cNvSpPr>
            <p:nvPr/>
          </p:nvSpPr>
          <p:spPr bwMode="auto">
            <a:xfrm>
              <a:off x="1565" y="2531"/>
              <a:ext cx="45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poplave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59" name="Text Box 24"/>
            <p:cNvSpPr txBox="1">
              <a:spLocks noChangeArrowheads="1"/>
            </p:cNvSpPr>
            <p:nvPr/>
          </p:nvSpPr>
          <p:spPr bwMode="auto">
            <a:xfrm>
              <a:off x="1565" y="2659"/>
              <a:ext cx="40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bolesti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60" name="Text Box 25"/>
            <p:cNvSpPr txBox="1">
              <a:spLocks noChangeArrowheads="1"/>
            </p:cNvSpPr>
            <p:nvPr/>
          </p:nvSpPr>
          <p:spPr bwMode="auto">
            <a:xfrm>
              <a:off x="1549" y="2750"/>
              <a:ext cx="92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pro</a:t>
              </a:r>
              <a:r>
                <a:rPr lang="hr-HR" altLang="en-US" sz="1000">
                  <a:latin typeface="Trebuchet MS" pitchFamily="34" charset="0"/>
                </a:rPr>
                <a:t>č</a:t>
              </a:r>
              <a:r>
                <a:rPr lang="hr-HR" altLang="en-US" sz="1200">
                  <a:latin typeface="Trebuchet MS" pitchFamily="34" charset="0"/>
                </a:rPr>
                <a:t>iš</a:t>
              </a:r>
              <a:r>
                <a:rPr lang="hr-HR" altLang="en-US" sz="1000">
                  <a:latin typeface="Trebuchet MS" pitchFamily="34" charset="0"/>
                </a:rPr>
                <a:t>ć</a:t>
              </a:r>
              <a:r>
                <a:rPr lang="hr-HR" altLang="en-US" sz="1200">
                  <a:latin typeface="Trebuchet MS" pitchFamily="34" charset="0"/>
                </a:rPr>
                <a:t>avanje vode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61" name="Text Box 26"/>
            <p:cNvSpPr txBox="1">
              <a:spLocks noChangeArrowheads="1"/>
            </p:cNvSpPr>
            <p:nvPr/>
          </p:nvSpPr>
          <p:spPr bwMode="auto">
            <a:xfrm>
              <a:off x="1429" y="3067"/>
              <a:ext cx="80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Trebuchet MS" pitchFamily="34" charset="0"/>
                </a:rPr>
                <a:t>KULTURNA</a:t>
              </a:r>
              <a:endParaRPr lang="en-US" altLang="en-US" sz="1800">
                <a:latin typeface="Trebuchet MS" pitchFamily="34" charset="0"/>
              </a:endParaRPr>
            </a:p>
          </p:txBody>
        </p:sp>
        <p:sp>
          <p:nvSpPr>
            <p:cNvPr id="14362" name="Text Box 27"/>
            <p:cNvSpPr txBox="1">
              <a:spLocks noChangeArrowheads="1"/>
            </p:cNvSpPr>
            <p:nvPr/>
          </p:nvSpPr>
          <p:spPr bwMode="auto">
            <a:xfrm>
              <a:off x="1565" y="3249"/>
              <a:ext cx="4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estetska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63" name="Text Box 28"/>
            <p:cNvSpPr txBox="1">
              <a:spLocks noChangeArrowheads="1"/>
            </p:cNvSpPr>
            <p:nvPr/>
          </p:nvSpPr>
          <p:spPr bwMode="auto">
            <a:xfrm>
              <a:off x="1565" y="3348"/>
              <a:ext cx="47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duhovna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64" name="Text Box 29"/>
            <p:cNvSpPr txBox="1">
              <a:spLocks noChangeArrowheads="1"/>
            </p:cNvSpPr>
            <p:nvPr/>
          </p:nvSpPr>
          <p:spPr bwMode="auto">
            <a:xfrm>
              <a:off x="1565" y="3475"/>
              <a:ext cx="55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obrazovna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65" name="Text Box 30"/>
            <p:cNvSpPr txBox="1">
              <a:spLocks noChangeArrowheads="1"/>
            </p:cNvSpPr>
            <p:nvPr/>
          </p:nvSpPr>
          <p:spPr bwMode="auto">
            <a:xfrm>
              <a:off x="1554" y="3566"/>
              <a:ext cx="63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rekreacijska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66" name="Text Box 31"/>
            <p:cNvSpPr txBox="1">
              <a:spLocks noChangeArrowheads="1"/>
            </p:cNvSpPr>
            <p:nvPr/>
          </p:nvSpPr>
          <p:spPr bwMode="auto">
            <a:xfrm>
              <a:off x="3061" y="1207"/>
              <a:ext cx="2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2000">
                  <a:latin typeface="Trebuchet MS" pitchFamily="34" charset="0"/>
                </a:rPr>
                <a:t>PODRU</a:t>
              </a:r>
              <a:r>
                <a:rPr lang="hr-HR" altLang="en-US" sz="1800">
                  <a:latin typeface="Trebuchet MS" pitchFamily="34" charset="0"/>
                </a:rPr>
                <a:t>Č</a:t>
              </a:r>
              <a:r>
                <a:rPr lang="hr-HR" altLang="en-US" sz="2000">
                  <a:latin typeface="Trebuchet MS" pitchFamily="34" charset="0"/>
                </a:rPr>
                <a:t>JA KVALITETNOG </a:t>
              </a:r>
              <a:r>
                <a:rPr lang="hr-HR" altLang="en-US" sz="1800">
                  <a:latin typeface="Trebuchet MS" pitchFamily="34" charset="0"/>
                </a:rPr>
                <a:t>Ž</a:t>
              </a:r>
              <a:r>
                <a:rPr lang="hr-HR" altLang="en-US" sz="2000">
                  <a:latin typeface="Trebuchet MS" pitchFamily="34" charset="0"/>
                </a:rPr>
                <a:t>IVOTA</a:t>
              </a:r>
              <a:endParaRPr lang="en-US" altLang="en-US" sz="2000">
                <a:latin typeface="Trebuchet MS" pitchFamily="34" charset="0"/>
              </a:endParaRPr>
            </a:p>
          </p:txBody>
        </p:sp>
        <p:sp>
          <p:nvSpPr>
            <p:cNvPr id="14367" name="Text Box 32"/>
            <p:cNvSpPr txBox="1">
              <a:spLocks noChangeArrowheads="1"/>
            </p:cNvSpPr>
            <p:nvPr/>
          </p:nvSpPr>
          <p:spPr bwMode="auto">
            <a:xfrm>
              <a:off x="3107" y="1430"/>
              <a:ext cx="84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Trebuchet MS" pitchFamily="34" charset="0"/>
                </a:rPr>
                <a:t>SIGURNOST</a:t>
              </a:r>
              <a:endParaRPr lang="en-US" altLang="en-US" sz="1800">
                <a:latin typeface="Trebuchet MS" pitchFamily="34" charset="0"/>
              </a:endParaRPr>
            </a:p>
          </p:txBody>
        </p:sp>
        <p:sp>
          <p:nvSpPr>
            <p:cNvPr id="14368" name="Text Box 33"/>
            <p:cNvSpPr txBox="1">
              <a:spLocks noChangeArrowheads="1"/>
            </p:cNvSpPr>
            <p:nvPr/>
          </p:nvSpPr>
          <p:spPr bwMode="auto">
            <a:xfrm>
              <a:off x="3107" y="2024"/>
              <a:ext cx="117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Trebuchet MS" pitchFamily="34" charset="0"/>
                </a:rPr>
                <a:t>OSNOVNI UVJETI</a:t>
              </a:r>
              <a:endParaRPr lang="en-US" altLang="en-US" sz="1800">
                <a:latin typeface="Trebuchet MS" pitchFamily="34" charset="0"/>
              </a:endParaRPr>
            </a:p>
          </p:txBody>
        </p:sp>
        <p:sp>
          <p:nvSpPr>
            <p:cNvPr id="14369" name="Text Box 34"/>
            <p:cNvSpPr txBox="1">
              <a:spLocks noChangeArrowheads="1"/>
            </p:cNvSpPr>
            <p:nvPr/>
          </p:nvSpPr>
          <p:spPr bwMode="auto">
            <a:xfrm>
              <a:off x="3107" y="3335"/>
              <a:ext cx="122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Trebuchet MS" pitchFamily="34" charset="0"/>
                </a:rPr>
                <a:t>DRUŠTVENE VEZE</a:t>
              </a:r>
              <a:endParaRPr lang="en-US" altLang="en-US" sz="1800">
                <a:latin typeface="Trebuchet MS" pitchFamily="34" charset="0"/>
              </a:endParaRPr>
            </a:p>
          </p:txBody>
        </p:sp>
        <p:sp>
          <p:nvSpPr>
            <p:cNvPr id="14370" name="Text Box 35"/>
            <p:cNvSpPr txBox="1">
              <a:spLocks noChangeArrowheads="1"/>
            </p:cNvSpPr>
            <p:nvPr/>
          </p:nvSpPr>
          <p:spPr bwMode="auto">
            <a:xfrm>
              <a:off x="3107" y="2700"/>
              <a:ext cx="7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Trebuchet MS" pitchFamily="34" charset="0"/>
                </a:rPr>
                <a:t>ZDRAVLJE</a:t>
              </a:r>
              <a:endParaRPr lang="en-US" altLang="en-US" sz="1800">
                <a:latin typeface="Trebuchet MS" pitchFamily="34" charset="0"/>
              </a:endParaRPr>
            </a:p>
          </p:txBody>
        </p:sp>
        <p:sp>
          <p:nvSpPr>
            <p:cNvPr id="14371" name="Text Box 36"/>
            <p:cNvSpPr txBox="1">
              <a:spLocks noChangeArrowheads="1"/>
            </p:cNvSpPr>
            <p:nvPr/>
          </p:nvSpPr>
          <p:spPr bwMode="auto">
            <a:xfrm>
              <a:off x="4581" y="2065"/>
              <a:ext cx="800" cy="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800">
                  <a:latin typeface="Trebuchet MS" pitchFamily="34" charset="0"/>
                </a:rPr>
                <a:t>SLOBODA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r-HR" altLang="en-US" sz="1800">
                <a:latin typeface="Trebuchet MS" pitchFamily="34" charset="0"/>
              </a:endParaRPr>
            </a:p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hr-HR" altLang="en-US" sz="1400" b="1">
                  <a:latin typeface="Trebuchet MS" pitchFamily="34" charset="0"/>
                </a:rPr>
                <a:t>IZBORA i</a:t>
              </a:r>
            </a:p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hr-HR" altLang="en-US" sz="1400" b="1">
                  <a:latin typeface="Trebuchet MS" pitchFamily="34" charset="0"/>
                </a:rPr>
                <a:t>DJELOVANJA</a:t>
              </a:r>
              <a:endParaRPr lang="en-US" altLang="en-US" sz="1400" b="1">
                <a:latin typeface="Trebuchet MS" pitchFamily="34" charset="0"/>
              </a:endParaRPr>
            </a:p>
          </p:txBody>
        </p:sp>
        <p:sp>
          <p:nvSpPr>
            <p:cNvPr id="14372" name="Text Box 37"/>
            <p:cNvSpPr txBox="1">
              <a:spLocks noChangeArrowheads="1"/>
            </p:cNvSpPr>
            <p:nvPr/>
          </p:nvSpPr>
          <p:spPr bwMode="auto">
            <a:xfrm>
              <a:off x="3203" y="1570"/>
              <a:ext cx="4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osobna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73" name="Text Box 38"/>
            <p:cNvSpPr txBox="1">
              <a:spLocks noChangeArrowheads="1"/>
            </p:cNvSpPr>
            <p:nvPr/>
          </p:nvSpPr>
          <p:spPr bwMode="auto">
            <a:xfrm>
              <a:off x="3198" y="1661"/>
              <a:ext cx="91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dostupnost resursa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74" name="Text Box 39"/>
            <p:cNvSpPr txBox="1">
              <a:spLocks noChangeArrowheads="1"/>
            </p:cNvSpPr>
            <p:nvPr/>
          </p:nvSpPr>
          <p:spPr bwMode="auto">
            <a:xfrm>
              <a:off x="3198" y="1752"/>
              <a:ext cx="97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zaštita od nepogoda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75" name="Text Box 40"/>
            <p:cNvSpPr txBox="1">
              <a:spLocks noChangeArrowheads="1"/>
            </p:cNvSpPr>
            <p:nvPr/>
          </p:nvSpPr>
          <p:spPr bwMode="auto">
            <a:xfrm>
              <a:off x="3186" y="2205"/>
              <a:ext cx="87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adekvatni prostor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76" name="Text Box 41"/>
            <p:cNvSpPr txBox="1">
              <a:spLocks noChangeArrowheads="1"/>
            </p:cNvSpPr>
            <p:nvPr/>
          </p:nvSpPr>
          <p:spPr bwMode="auto">
            <a:xfrm>
              <a:off x="3198" y="2305"/>
              <a:ext cx="75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dovoljno hrane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77" name="Text Box 42"/>
            <p:cNvSpPr txBox="1">
              <a:spLocks noChangeArrowheads="1"/>
            </p:cNvSpPr>
            <p:nvPr/>
          </p:nvSpPr>
          <p:spPr bwMode="auto">
            <a:xfrm>
              <a:off x="3205" y="2432"/>
              <a:ext cx="4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sklonište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78" name="Text Box 43"/>
            <p:cNvSpPr txBox="1">
              <a:spLocks noChangeArrowheads="1"/>
            </p:cNvSpPr>
            <p:nvPr/>
          </p:nvSpPr>
          <p:spPr bwMode="auto">
            <a:xfrm>
              <a:off x="3198" y="2523"/>
              <a:ext cx="113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dostupnost proizvodima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79" name="Text Box 44"/>
            <p:cNvSpPr txBox="1">
              <a:spLocks noChangeArrowheads="1"/>
            </p:cNvSpPr>
            <p:nvPr/>
          </p:nvSpPr>
          <p:spPr bwMode="auto">
            <a:xfrm>
              <a:off x="3195" y="2840"/>
              <a:ext cx="35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snaga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80" name="Text Box 45"/>
            <p:cNvSpPr txBox="1">
              <a:spLocks noChangeArrowheads="1"/>
            </p:cNvSpPr>
            <p:nvPr/>
          </p:nvSpPr>
          <p:spPr bwMode="auto">
            <a:xfrm>
              <a:off x="3205" y="2940"/>
              <a:ext cx="7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dobro osje</a:t>
              </a:r>
              <a:r>
                <a:rPr lang="hr-HR" altLang="en-US" sz="1000">
                  <a:latin typeface="Trebuchet MS" pitchFamily="34" charset="0"/>
                </a:rPr>
                <a:t>ć</a:t>
              </a:r>
              <a:r>
                <a:rPr lang="hr-HR" altLang="en-US" sz="1200">
                  <a:latin typeface="Trebuchet MS" pitchFamily="34" charset="0"/>
                </a:rPr>
                <a:t>anje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81" name="Text Box 46"/>
            <p:cNvSpPr txBox="1">
              <a:spLocks noChangeArrowheads="1"/>
            </p:cNvSpPr>
            <p:nvPr/>
          </p:nvSpPr>
          <p:spPr bwMode="auto">
            <a:xfrm>
              <a:off x="3205" y="3030"/>
              <a:ext cx="76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čist zrak i voda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82" name="Text Box 47"/>
            <p:cNvSpPr txBox="1">
              <a:spLocks noChangeArrowheads="1"/>
            </p:cNvSpPr>
            <p:nvPr/>
          </p:nvSpPr>
          <p:spPr bwMode="auto">
            <a:xfrm>
              <a:off x="3205" y="3475"/>
              <a:ext cx="92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društvena kohezija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83" name="Text Box 48"/>
            <p:cNvSpPr txBox="1">
              <a:spLocks noChangeArrowheads="1"/>
            </p:cNvSpPr>
            <p:nvPr/>
          </p:nvSpPr>
          <p:spPr bwMode="auto">
            <a:xfrm>
              <a:off x="3205" y="3575"/>
              <a:ext cx="10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međusobno poštivanje</a:t>
              </a:r>
              <a:endParaRPr lang="en-US" altLang="en-US" sz="1200">
                <a:latin typeface="Trebuchet MS" pitchFamily="34" charset="0"/>
              </a:endParaRPr>
            </a:p>
          </p:txBody>
        </p:sp>
        <p:sp>
          <p:nvSpPr>
            <p:cNvPr id="14384" name="Text Box 49"/>
            <p:cNvSpPr txBox="1">
              <a:spLocks noChangeArrowheads="1"/>
            </p:cNvSpPr>
            <p:nvPr/>
          </p:nvSpPr>
          <p:spPr bwMode="auto">
            <a:xfrm>
              <a:off x="3211" y="3665"/>
              <a:ext cx="96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1200">
                  <a:latin typeface="Trebuchet MS" pitchFamily="34" charset="0"/>
                </a:rPr>
                <a:t>pomoganje drugima</a:t>
              </a:r>
              <a:endParaRPr lang="en-US" altLang="en-US" sz="1200">
                <a:latin typeface="Trebuchet MS" pitchFamily="34" charset="0"/>
              </a:endParaRPr>
            </a:p>
          </p:txBody>
        </p:sp>
      </p:grpSp>
      <p:sp>
        <p:nvSpPr>
          <p:cNvPr id="175154" name="Rectangle 50"/>
          <p:cNvSpPr>
            <a:spLocks noChangeArrowheads="1"/>
          </p:cNvSpPr>
          <p:nvPr/>
        </p:nvSpPr>
        <p:spPr bwMode="auto">
          <a:xfrm>
            <a:off x="3924300" y="1052513"/>
            <a:ext cx="5219700" cy="5545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r-HR" altLang="en-US" sz="1800"/>
          </a:p>
        </p:txBody>
      </p:sp>
      <p:sp>
        <p:nvSpPr>
          <p:cNvPr id="14386" name="Text Box 4"/>
          <p:cNvSpPr txBox="1">
            <a:spLocks noChangeArrowheads="1"/>
          </p:cNvSpPr>
          <p:nvPr/>
        </p:nvSpPr>
        <p:spPr bwMode="auto">
          <a:xfrm>
            <a:off x="52387" y="260350"/>
            <a:ext cx="3771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400" dirty="0">
                <a:solidFill>
                  <a:schemeClr val="bg1"/>
                </a:solidFill>
              </a:rPr>
              <a:t>/// </a:t>
            </a:r>
            <a:r>
              <a:rPr lang="hr-HR" altLang="en-US" sz="2400" dirty="0" smtClean="0">
                <a:solidFill>
                  <a:schemeClr val="bg1"/>
                </a:solidFill>
              </a:rPr>
              <a:t>KRIZA PERCEPCIJE </a:t>
            </a:r>
            <a:r>
              <a:rPr lang="hr-HR" altLang="en-US" sz="2400" dirty="0">
                <a:solidFill>
                  <a:schemeClr val="bg1"/>
                </a:solidFill>
              </a:rPr>
              <a:t>///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52" name="Text Box 25"/>
          <p:cNvSpPr txBox="1">
            <a:spLocks noChangeArrowheads="1"/>
          </p:cNvSpPr>
          <p:nvPr/>
        </p:nvSpPr>
        <p:spPr bwMode="auto">
          <a:xfrm>
            <a:off x="0" y="1125538"/>
            <a:ext cx="37305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800" dirty="0">
                <a:sym typeface="Wingdings 2" pitchFamily="18" charset="2"/>
              </a:rPr>
              <a:t> </a:t>
            </a:r>
            <a:r>
              <a:rPr lang="hr-HR" altLang="en-US" sz="1800" dirty="0" err="1">
                <a:latin typeface="Trebuchet MS" pitchFamily="34" charset="0"/>
                <a:sym typeface="Wingdings 2" pitchFamily="18" charset="2"/>
              </a:rPr>
              <a:t>Millenium</a:t>
            </a:r>
            <a:r>
              <a:rPr lang="hr-HR" altLang="en-US" sz="1800" dirty="0">
                <a:latin typeface="Trebuchet MS" pitchFamily="34" charset="0"/>
                <a:sym typeface="Wingdings 2" pitchFamily="18" charset="2"/>
              </a:rPr>
              <a:t> </a:t>
            </a:r>
            <a:r>
              <a:rPr lang="hr-HR" altLang="en-US" sz="1800" dirty="0" err="1">
                <a:latin typeface="Trebuchet MS" pitchFamily="34" charset="0"/>
                <a:sym typeface="Wingdings 2" pitchFamily="18" charset="2"/>
              </a:rPr>
              <a:t>Ecosystem</a:t>
            </a:r>
            <a:r>
              <a:rPr lang="hr-HR" altLang="en-US" sz="1800" dirty="0">
                <a:latin typeface="Trebuchet MS" pitchFamily="34" charset="0"/>
                <a:sym typeface="Wingdings 2" pitchFamily="18" charset="2"/>
              </a:rPr>
              <a:t> </a:t>
            </a:r>
            <a:r>
              <a:rPr lang="hr-HR" altLang="en-US" sz="1800" dirty="0" err="1">
                <a:latin typeface="Trebuchet MS" pitchFamily="34" charset="0"/>
                <a:sym typeface="Wingdings 2" pitchFamily="18" charset="2"/>
              </a:rPr>
              <a:t>Assesment</a:t>
            </a:r>
            <a:endParaRPr lang="en-US" altLang="en-US" sz="1800" dirty="0">
              <a:latin typeface="Trebuchet MS" pitchFamily="34" charset="0"/>
            </a:endParaRPr>
          </a:p>
        </p:txBody>
      </p:sp>
      <p:sp>
        <p:nvSpPr>
          <p:cNvPr id="53" name="Text Box 26"/>
          <p:cNvSpPr txBox="1">
            <a:spLocks noChangeArrowheads="1"/>
          </p:cNvSpPr>
          <p:nvPr/>
        </p:nvSpPr>
        <p:spPr bwMode="auto">
          <a:xfrm>
            <a:off x="107504" y="6518672"/>
            <a:ext cx="20335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600" dirty="0">
                <a:sym typeface="Wingdings 2" pitchFamily="18" charset="2"/>
              </a:rPr>
              <a:t></a:t>
            </a:r>
            <a:r>
              <a:rPr lang="hr-HR" altLang="en-US" sz="1800" dirty="0">
                <a:sym typeface="Wingdings 2" pitchFamily="18" charset="2"/>
              </a:rPr>
              <a:t> </a:t>
            </a:r>
            <a:r>
              <a:rPr lang="hr-HR" altLang="en-US" sz="1600" b="1" dirty="0">
                <a:latin typeface="Trebuchet MS" pitchFamily="34" charset="0"/>
                <a:sym typeface="Wingdings 2" pitchFamily="18" charset="2"/>
              </a:rPr>
              <a:t>www.maweb.org</a:t>
            </a:r>
            <a:endParaRPr lang="en-US" altLang="en-US" sz="1600" b="1" dirty="0">
              <a:latin typeface="Trebuchet MS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-62551" y="-17546"/>
            <a:ext cx="9579190" cy="868622"/>
            <a:chOff x="-62551" y="-17546"/>
            <a:chExt cx="9579190" cy="868622"/>
          </a:xfrm>
        </p:grpSpPr>
        <p:pic>
          <p:nvPicPr>
            <p:cNvPr id="55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2" t="59665" r="412" b="36391"/>
            <a:stretch>
              <a:fillRect/>
            </a:stretch>
          </p:blipFill>
          <p:spPr bwMode="auto">
            <a:xfrm>
              <a:off x="-62551" y="-17546"/>
              <a:ext cx="9579190" cy="86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Rectangle 1"/>
            <p:cNvSpPr>
              <a:spLocks noChangeArrowheads="1"/>
            </p:cNvSpPr>
            <p:nvPr/>
          </p:nvSpPr>
          <p:spPr bwMode="auto">
            <a:xfrm>
              <a:off x="277463" y="196915"/>
              <a:ext cx="731041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POVEZANOST EKOSUSTAVA i DOBROBITI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3104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12"/>
          <a:stretch>
            <a:fillRect/>
          </a:stretch>
        </p:blipFill>
        <p:spPr bwMode="auto">
          <a:xfrm>
            <a:off x="107504" y="2132856"/>
            <a:ext cx="27559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0" r="6300" b="9172"/>
          <a:stretch>
            <a:fillRect/>
          </a:stretch>
        </p:blipFill>
        <p:spPr bwMode="auto">
          <a:xfrm>
            <a:off x="7652093" y="836712"/>
            <a:ext cx="1522070" cy="152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35496" y="1052513"/>
            <a:ext cx="84978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 2" panose="05020102010507070707" pitchFamily="18" charset="2"/>
              <a:buChar char="Ù"/>
            </a:pPr>
            <a:r>
              <a:rPr lang="hr-HR" altLang="en-US" sz="2400" b="1" dirty="0" smtClean="0">
                <a:latin typeface="+mn-lt"/>
              </a:rPr>
              <a:t>Centar </a:t>
            </a:r>
            <a:r>
              <a:rPr lang="hr-HR" altLang="en-US" sz="2400" b="1" dirty="0">
                <a:latin typeface="+mn-lt"/>
              </a:rPr>
              <a:t>za ekopismenost</a:t>
            </a:r>
            <a:r>
              <a:rPr lang="hr-HR" altLang="en-US" sz="2400" dirty="0">
                <a:latin typeface="+mn-lt"/>
              </a:rPr>
              <a:t> je posve</a:t>
            </a:r>
            <a:r>
              <a:rPr lang="hr-HR" altLang="en-US" sz="2200" dirty="0">
                <a:latin typeface="+mn-lt"/>
              </a:rPr>
              <a:t>ć</a:t>
            </a:r>
            <a:r>
              <a:rPr lang="hr-HR" altLang="en-US" sz="2400" dirty="0">
                <a:latin typeface="+mn-lt"/>
              </a:rPr>
              <a:t>en </a:t>
            </a:r>
            <a:r>
              <a:rPr lang="hr-HR" altLang="en-US" sz="2400" b="1" dirty="0">
                <a:latin typeface="+mn-lt"/>
              </a:rPr>
              <a:t>edukaciji</a:t>
            </a:r>
            <a:r>
              <a:rPr lang="hr-HR" altLang="en-US" sz="2400" dirty="0">
                <a:latin typeface="+mn-lt"/>
              </a:rPr>
              <a:t> za odr</a:t>
            </a:r>
            <a:r>
              <a:rPr lang="hr-HR" altLang="en-US" sz="2200" dirty="0">
                <a:latin typeface="+mn-lt"/>
              </a:rPr>
              <a:t>ž</a:t>
            </a:r>
            <a:r>
              <a:rPr lang="hr-HR" altLang="en-US" sz="2400" dirty="0">
                <a:latin typeface="+mn-lt"/>
              </a:rPr>
              <a:t>ivo </a:t>
            </a:r>
            <a:r>
              <a:rPr lang="hr-HR" altLang="en-US" sz="2400" dirty="0" smtClean="0">
                <a:latin typeface="+mn-lt"/>
              </a:rPr>
              <a:t>    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hr-HR" altLang="en-US" sz="2400" dirty="0" smtClean="0">
                <a:latin typeface="+mn-lt"/>
              </a:rPr>
              <a:t>     </a:t>
            </a:r>
            <a:r>
              <a:rPr lang="hr-HR" altLang="en-US" sz="2200" dirty="0" smtClean="0">
                <a:latin typeface="+mn-lt"/>
              </a:rPr>
              <a:t>ž</a:t>
            </a:r>
            <a:r>
              <a:rPr lang="hr-HR" altLang="en-US" sz="2400" dirty="0" smtClean="0">
                <a:latin typeface="+mn-lt"/>
              </a:rPr>
              <a:t>ivljenje</a:t>
            </a:r>
            <a:r>
              <a:rPr lang="hr-HR" altLang="en-US" sz="2400" dirty="0">
                <a:latin typeface="+mn-lt"/>
              </a:rPr>
              <a:t>.</a:t>
            </a:r>
            <a:endParaRPr lang="en-US" altLang="en-US" sz="2400" dirty="0">
              <a:latin typeface="+mn-lt"/>
            </a:endParaRPr>
          </a:p>
        </p:txBody>
      </p:sp>
      <p:sp>
        <p:nvSpPr>
          <p:cNvPr id="8198" name="Rectangle 10"/>
          <p:cNvSpPr>
            <a:spLocks noChangeArrowheads="1"/>
          </p:cNvSpPr>
          <p:nvPr/>
        </p:nvSpPr>
        <p:spPr bwMode="auto">
          <a:xfrm>
            <a:off x="0" y="3006204"/>
            <a:ext cx="882015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hr-HR" altLang="en-US" sz="4000" dirty="0">
                <a:latin typeface="Trebuchet MS" panose="020B0603020202020204" pitchFamily="34" charset="0"/>
                <a:sym typeface="Wingdings 3" panose="05040102010807070707" pitchFamily="18" charset="2"/>
              </a:rPr>
              <a:t></a:t>
            </a:r>
            <a:r>
              <a:rPr lang="hr-HR" altLang="en-US" sz="2400" dirty="0">
                <a:latin typeface="Trebuchet MS" panose="020B0603020202020204" pitchFamily="34" charset="0"/>
              </a:rPr>
              <a:t> EkoPISMENOST je sposobnost shvaćanja osnovnih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hr-HR" altLang="en-US" sz="2400" dirty="0">
                <a:latin typeface="Trebuchet MS" panose="020B0603020202020204" pitchFamily="34" charset="0"/>
              </a:rPr>
              <a:t>    principa ekologije i življenja u skladu s njima.</a:t>
            </a:r>
            <a:endParaRPr lang="en-US" altLang="en-US" sz="2400" dirty="0">
              <a:latin typeface="Trebuchet MS" panose="020B0603020202020204" pitchFamily="34" charset="0"/>
            </a:endParaRPr>
          </a:p>
        </p:txBody>
      </p:sp>
      <p:grpSp>
        <p:nvGrpSpPr>
          <p:cNvPr id="8199" name="Group 15"/>
          <p:cNvGrpSpPr>
            <a:grpSpLocks/>
          </p:cNvGrpSpPr>
          <p:nvPr/>
        </p:nvGrpSpPr>
        <p:grpSpPr bwMode="auto">
          <a:xfrm>
            <a:off x="-107950" y="5032375"/>
            <a:ext cx="8928100" cy="1852613"/>
            <a:chOff x="-68" y="3243"/>
            <a:chExt cx="5624" cy="1167"/>
          </a:xfrm>
        </p:grpSpPr>
        <p:sp>
          <p:nvSpPr>
            <p:cNvPr id="8200" name="Rectangle 16"/>
            <p:cNvSpPr>
              <a:spLocks noChangeArrowheads="1"/>
            </p:cNvSpPr>
            <p:nvPr/>
          </p:nvSpPr>
          <p:spPr bwMode="auto">
            <a:xfrm>
              <a:off x="0" y="3243"/>
              <a:ext cx="5556" cy="1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hr-HR" altLang="en-US" sz="4000" dirty="0">
                  <a:latin typeface="Trebuchet MS" panose="020B0603020202020204" pitchFamily="34" charset="0"/>
                  <a:sym typeface="Wingdings 3" panose="05040102010807070707" pitchFamily="18" charset="2"/>
                </a:rPr>
                <a:t></a:t>
              </a:r>
              <a:r>
                <a:rPr lang="hr-HR" altLang="en-US" sz="2400" dirty="0">
                  <a:latin typeface="Trebuchet MS" panose="020B0603020202020204" pitchFamily="34" charset="0"/>
                </a:rPr>
                <a:t> biti EKOPISMEN znači shvaćati principe organizacije održivih    </a:t>
              </a:r>
            </a:p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hr-HR" altLang="en-US" sz="2400" dirty="0">
                  <a:latin typeface="Trebuchet MS" panose="020B0603020202020204" pitchFamily="34" charset="0"/>
                </a:rPr>
                <a:t>    zajednica u ekosustavima i koristiti te principe za stvaranje   </a:t>
              </a:r>
            </a:p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hr-HR" altLang="en-US" sz="2400" dirty="0">
                  <a:latin typeface="Trebuchet MS" panose="020B0603020202020204" pitchFamily="34" charset="0"/>
                </a:rPr>
                <a:t>    ljudskih zajednica.</a:t>
              </a:r>
              <a:endParaRPr lang="en-US" altLang="en-US" sz="2400" dirty="0">
                <a:latin typeface="Trebuchet MS" panose="020B0603020202020204" pitchFamily="34" charset="0"/>
              </a:endParaRPr>
            </a:p>
          </p:txBody>
        </p:sp>
        <p:sp>
          <p:nvSpPr>
            <p:cNvPr id="8201" name="Rectangle 17"/>
            <p:cNvSpPr>
              <a:spLocks noChangeArrowheads="1"/>
            </p:cNvSpPr>
            <p:nvPr/>
          </p:nvSpPr>
          <p:spPr bwMode="auto">
            <a:xfrm>
              <a:off x="-68" y="3339"/>
              <a:ext cx="4672" cy="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00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r-HR" altLang="en-US" sz="180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62551" y="-17546"/>
            <a:ext cx="9579190" cy="868622"/>
            <a:chOff x="-62551" y="-17546"/>
            <a:chExt cx="9579190" cy="868622"/>
          </a:xfrm>
        </p:grpSpPr>
        <p:pic>
          <p:nvPicPr>
            <p:cNvPr id="15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2" t="59665" r="412" b="36391"/>
            <a:stretch>
              <a:fillRect/>
            </a:stretch>
          </p:blipFill>
          <p:spPr bwMode="auto">
            <a:xfrm>
              <a:off x="-62551" y="-17546"/>
              <a:ext cx="9579190" cy="86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"/>
            <p:cNvSpPr>
              <a:spLocks noChangeArrowheads="1"/>
            </p:cNvSpPr>
            <p:nvPr/>
          </p:nvSpPr>
          <p:spPr bwMode="auto">
            <a:xfrm>
              <a:off x="277463" y="196915"/>
              <a:ext cx="912053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EKOPISMENOST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99557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107950" y="1093788"/>
            <a:ext cx="7479933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hr-HR" altLang="en-US" dirty="0">
                <a:latin typeface="Trebuchet MS" panose="020B0603020202020204" pitchFamily="34" charset="0"/>
                <a:sym typeface="Wingdings 2" panose="05020102010507070707" pitchFamily="18" charset="2"/>
              </a:rPr>
              <a:t></a:t>
            </a:r>
            <a:r>
              <a:rPr lang="hr-HR" altLang="en-US" sz="1800" dirty="0">
                <a:sym typeface="Wingdings 3" panose="05040102010807070707" pitchFamily="18" charset="2"/>
              </a:rPr>
              <a:t> </a:t>
            </a:r>
            <a:r>
              <a:rPr lang="hr-HR" altLang="en-US" dirty="0">
                <a:latin typeface="Trebuchet MS" panose="020B0603020202020204" pitchFamily="34" charset="0"/>
                <a:sym typeface="Wingdings 3" panose="05040102010807070707" pitchFamily="18" charset="2"/>
              </a:rPr>
              <a:t>6 principa </a:t>
            </a:r>
            <a:r>
              <a:rPr lang="hr-HR" altLang="en-US" dirty="0" smtClean="0">
                <a:latin typeface="Trebuchet MS" panose="020B0603020202020204" pitchFamily="34" charset="0"/>
                <a:sym typeface="Wingdings 3" panose="05040102010807070707" pitchFamily="18" charset="2"/>
              </a:rPr>
              <a:t>ekosustava - </a:t>
            </a:r>
            <a:r>
              <a:rPr lang="hr-HR" altLang="en-US" i="1" dirty="0" smtClean="0">
                <a:latin typeface="Trebuchet MS" panose="020B0603020202020204" pitchFamily="34" charset="0"/>
                <a:sym typeface="Wingdings 3" panose="05040102010807070707" pitchFamily="18" charset="2"/>
              </a:rPr>
              <a:t>ekopismenost</a:t>
            </a:r>
            <a:endParaRPr lang="hr-HR" altLang="en-US" i="1" dirty="0">
              <a:latin typeface="Trebuchet MS" panose="020B0603020202020204" pitchFamily="34" charset="0"/>
              <a:sym typeface="Wingdings 3" panose="05040102010807070707" pitchFamily="18" charset="2"/>
            </a:endParaRPr>
          </a:p>
        </p:txBody>
      </p:sp>
      <p:pic>
        <p:nvPicPr>
          <p:cNvPr id="8196" name="Picture 15" descr="Networ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1960563"/>
            <a:ext cx="13716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755650" y="1989138"/>
            <a:ext cx="2495550" cy="84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5900"/>
              </a:lnSpc>
              <a:spcBef>
                <a:spcPct val="0"/>
              </a:spcBef>
              <a:buFontTx/>
              <a:buNone/>
            </a:pPr>
            <a:r>
              <a:rPr lang="hr-HR" altLang="en-US" sz="6600" dirty="0">
                <a:latin typeface="Trebuchet MS" panose="020B0603020202020204" pitchFamily="34" charset="0"/>
                <a:sym typeface="Wingdings 3" panose="05040102010807070707" pitchFamily="18" charset="2"/>
              </a:rPr>
              <a:t> </a:t>
            </a:r>
            <a:r>
              <a:rPr lang="hr-HR" altLang="en-US" sz="6600" dirty="0">
                <a:sym typeface="Wingdings 2" panose="05020102010507070707" pitchFamily="18" charset="2"/>
              </a:rPr>
              <a:t> </a:t>
            </a:r>
            <a:r>
              <a:rPr lang="hr-HR" altLang="en-US" dirty="0">
                <a:latin typeface="Cambria" panose="02040503050406030204" pitchFamily="18" charset="0"/>
                <a:sym typeface="Wingdings 2" panose="05020102010507070707" pitchFamily="18" charset="2"/>
              </a:rPr>
              <a:t>MREŽE </a:t>
            </a:r>
            <a:endParaRPr lang="hr-HR" altLang="en-US" dirty="0">
              <a:latin typeface="Cambria" panose="02040503050406030204" pitchFamily="18" charset="0"/>
            </a:endParaRPr>
          </a:p>
        </p:txBody>
      </p:sp>
      <p:pic>
        <p:nvPicPr>
          <p:cNvPr id="8198" name="Picture 17" descr="Nested Syste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5343525"/>
            <a:ext cx="13716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9" descr="Cycl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3789363"/>
            <a:ext cx="13716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 Box 5"/>
          <p:cNvSpPr txBox="1">
            <a:spLocks noChangeArrowheads="1"/>
          </p:cNvSpPr>
          <p:nvPr/>
        </p:nvSpPr>
        <p:spPr bwMode="auto">
          <a:xfrm>
            <a:off x="755650" y="3876675"/>
            <a:ext cx="3003550" cy="84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5900"/>
              </a:lnSpc>
              <a:spcBef>
                <a:spcPct val="0"/>
              </a:spcBef>
              <a:buFontTx/>
              <a:buNone/>
            </a:pPr>
            <a:r>
              <a:rPr lang="hr-HR" altLang="en-US" sz="6600">
                <a:latin typeface="Trebuchet MS" panose="020B0603020202020204" pitchFamily="34" charset="0"/>
                <a:sym typeface="Wingdings 3" panose="05040102010807070707" pitchFamily="18" charset="2"/>
              </a:rPr>
              <a:t> </a:t>
            </a:r>
            <a:r>
              <a:rPr lang="hr-HR" altLang="en-US" sz="6600">
                <a:sym typeface="Wingdings 2" panose="05020102010507070707" pitchFamily="18" charset="2"/>
              </a:rPr>
              <a:t> </a:t>
            </a:r>
            <a:r>
              <a:rPr lang="hr-HR" altLang="en-US">
                <a:latin typeface="Cambria" panose="02040503050406030204" pitchFamily="18" charset="0"/>
                <a:sym typeface="Wingdings 2" panose="05020102010507070707" pitchFamily="18" charset="2"/>
              </a:rPr>
              <a:t>KRUŽENJA</a:t>
            </a:r>
            <a:endParaRPr lang="hr-HR" altLang="en-US">
              <a:latin typeface="Cambria" panose="02040503050406030204" pitchFamily="18" charset="0"/>
            </a:endParaRPr>
          </a:p>
        </p:txBody>
      </p:sp>
      <p:pic>
        <p:nvPicPr>
          <p:cNvPr id="8201" name="Picture 21" descr="Flow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89138"/>
            <a:ext cx="13716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Text Box 5"/>
          <p:cNvSpPr txBox="1">
            <a:spLocks noChangeArrowheads="1"/>
          </p:cNvSpPr>
          <p:nvPr/>
        </p:nvSpPr>
        <p:spPr bwMode="auto">
          <a:xfrm>
            <a:off x="5516563" y="1989138"/>
            <a:ext cx="301625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6600">
                <a:latin typeface="Trebuchet MS" panose="020B0603020202020204" pitchFamily="34" charset="0"/>
                <a:sym typeface="Wingdings 3" panose="05040102010807070707" pitchFamily="18" charset="2"/>
              </a:rPr>
              <a:t> </a:t>
            </a:r>
            <a:r>
              <a:rPr lang="hr-HR" altLang="en-US" sz="6600">
                <a:sym typeface="Wingdings 2" panose="05020102010507070707" pitchFamily="18" charset="2"/>
              </a:rPr>
              <a:t> </a:t>
            </a:r>
            <a:r>
              <a:rPr lang="hr-HR" altLang="en-US">
                <a:latin typeface="Cambria" panose="02040503050406030204" pitchFamily="18" charset="0"/>
                <a:sym typeface="Wingdings 2" panose="05020102010507070707" pitchFamily="18" charset="2"/>
              </a:rPr>
              <a:t>SOLARNA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>
                <a:latin typeface="Cambria" panose="02040503050406030204" pitchFamily="18" charset="0"/>
                <a:sym typeface="Wingdings 2" panose="05020102010507070707" pitchFamily="18" charset="2"/>
              </a:rPr>
              <a:t>           ENERGIJA </a:t>
            </a:r>
          </a:p>
        </p:txBody>
      </p:sp>
      <p:pic>
        <p:nvPicPr>
          <p:cNvPr id="8203" name="Picture 23" descr="Developme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32225"/>
            <a:ext cx="13716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Text Box 5"/>
          <p:cNvSpPr txBox="1">
            <a:spLocks noChangeArrowheads="1"/>
          </p:cNvSpPr>
          <p:nvPr/>
        </p:nvSpPr>
        <p:spPr bwMode="auto">
          <a:xfrm>
            <a:off x="5580063" y="3933825"/>
            <a:ext cx="3579812" cy="84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5900"/>
              </a:lnSpc>
              <a:spcBef>
                <a:spcPct val="0"/>
              </a:spcBef>
              <a:buFontTx/>
              <a:buNone/>
            </a:pPr>
            <a:r>
              <a:rPr lang="hr-HR" altLang="en-US" sz="6600">
                <a:latin typeface="Trebuchet MS" panose="020B0603020202020204" pitchFamily="34" charset="0"/>
                <a:sym typeface="Wingdings 3" panose="05040102010807070707" pitchFamily="18" charset="2"/>
              </a:rPr>
              <a:t> </a:t>
            </a:r>
            <a:r>
              <a:rPr lang="hr-HR" altLang="en-US" sz="6600">
                <a:sym typeface="Wingdings 2" panose="05020102010507070707" pitchFamily="18" charset="2"/>
              </a:rPr>
              <a:t> </a:t>
            </a:r>
            <a:r>
              <a:rPr lang="hr-HR" altLang="en-US" sz="3000">
                <a:latin typeface="Cambria" panose="02040503050406030204" pitchFamily="18" charset="0"/>
                <a:sym typeface="Wingdings 2" panose="05020102010507070707" pitchFamily="18" charset="2"/>
              </a:rPr>
              <a:t>PARTNER</a:t>
            </a:r>
            <a:r>
              <a:rPr lang="hr-HR" altLang="en-US" sz="3000">
                <a:latin typeface="Cambria" panose="02040503050406030204" pitchFamily="18" charset="0"/>
              </a:rPr>
              <a:t>STVA</a:t>
            </a:r>
          </a:p>
        </p:txBody>
      </p:sp>
      <p:pic>
        <p:nvPicPr>
          <p:cNvPr id="8205" name="Picture 25" descr="Dynamic Balanc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384800"/>
            <a:ext cx="13716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6" name="Text Box 5"/>
          <p:cNvSpPr txBox="1">
            <a:spLocks noChangeArrowheads="1"/>
          </p:cNvSpPr>
          <p:nvPr/>
        </p:nvSpPr>
        <p:spPr bwMode="auto">
          <a:xfrm>
            <a:off x="5580063" y="5516563"/>
            <a:ext cx="3221037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hr-HR" altLang="en-US" sz="6600">
                <a:latin typeface="Trebuchet MS" panose="020B0603020202020204" pitchFamily="34" charset="0"/>
                <a:sym typeface="Wingdings 3" panose="05040102010807070707" pitchFamily="18" charset="2"/>
              </a:rPr>
              <a:t> </a:t>
            </a:r>
            <a:r>
              <a:rPr lang="hr-HR" altLang="en-US" sz="6600">
                <a:sym typeface="Wingdings 2" panose="05020102010507070707" pitchFamily="18" charset="2"/>
              </a:rPr>
              <a:t> </a:t>
            </a:r>
            <a:r>
              <a:rPr lang="hr-HR" altLang="en-US" sz="3000">
                <a:latin typeface="Cambria" panose="02040503050406030204" pitchFamily="18" charset="0"/>
                <a:sym typeface="Wingdings 2" panose="05020102010507070707" pitchFamily="18" charset="2"/>
              </a:rPr>
              <a:t>DINAMIČKA </a:t>
            </a:r>
          </a:p>
          <a:p>
            <a:pPr eaLnBrk="1" hangingPunct="1"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hr-HR" altLang="en-US" sz="3000">
                <a:latin typeface="Cambria" panose="02040503050406030204" pitchFamily="18" charset="0"/>
                <a:sym typeface="Wingdings 2" panose="05020102010507070707" pitchFamily="18" charset="2"/>
              </a:rPr>
              <a:t>           RAVNOTEŽA</a:t>
            </a:r>
            <a:endParaRPr lang="hr-HR" altLang="en-US" sz="3000">
              <a:latin typeface="Cambria" panose="02040503050406030204" pitchFamily="18" charset="0"/>
            </a:endParaRPr>
          </a:p>
        </p:txBody>
      </p:sp>
      <p:sp>
        <p:nvSpPr>
          <p:cNvPr id="8207" name="Text Box 5"/>
          <p:cNvSpPr txBox="1">
            <a:spLocks noChangeArrowheads="1"/>
          </p:cNvSpPr>
          <p:nvPr/>
        </p:nvSpPr>
        <p:spPr bwMode="auto">
          <a:xfrm>
            <a:off x="755650" y="5316538"/>
            <a:ext cx="3705225" cy="84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5900"/>
              </a:lnSpc>
              <a:spcBef>
                <a:spcPct val="0"/>
              </a:spcBef>
              <a:buFontTx/>
              <a:buNone/>
            </a:pPr>
            <a:r>
              <a:rPr lang="hr-HR" altLang="en-US" sz="6600">
                <a:latin typeface="Trebuchet MS" panose="020B0603020202020204" pitchFamily="34" charset="0"/>
                <a:sym typeface="Wingdings 3" panose="05040102010807070707" pitchFamily="18" charset="2"/>
              </a:rPr>
              <a:t> </a:t>
            </a:r>
            <a:r>
              <a:rPr lang="hr-HR" altLang="en-US" sz="6600">
                <a:sym typeface="Wingdings 2" panose="05020102010507070707" pitchFamily="18" charset="2"/>
              </a:rPr>
              <a:t> </a:t>
            </a:r>
            <a:r>
              <a:rPr lang="hr-HR" altLang="en-US">
                <a:latin typeface="Cambria" panose="02040503050406030204" pitchFamily="18" charset="0"/>
                <a:sym typeface="Wingdings 2" panose="05020102010507070707" pitchFamily="18" charset="2"/>
              </a:rPr>
              <a:t>RAZNOLIKOST</a:t>
            </a:r>
            <a:endParaRPr lang="hr-HR" altLang="en-US">
              <a:latin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62551" y="-17546"/>
            <a:ext cx="9579190" cy="868622"/>
            <a:chOff x="-62551" y="-17546"/>
            <a:chExt cx="9579190" cy="868622"/>
          </a:xfrm>
        </p:grpSpPr>
        <p:pic>
          <p:nvPicPr>
            <p:cNvPr id="24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2" t="59665" r="412" b="36391"/>
            <a:stretch>
              <a:fillRect/>
            </a:stretch>
          </p:blipFill>
          <p:spPr bwMode="auto">
            <a:xfrm>
              <a:off x="-62551" y="-17546"/>
              <a:ext cx="9579190" cy="86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1"/>
            <p:cNvSpPr>
              <a:spLocks noChangeArrowheads="1"/>
            </p:cNvSpPr>
            <p:nvPr/>
          </p:nvSpPr>
          <p:spPr bwMode="auto">
            <a:xfrm>
              <a:off x="277463" y="196915"/>
              <a:ext cx="912053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EKOPISMENOST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8369" y="-5107"/>
            <a:ext cx="2755631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7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-242124" y="980728"/>
            <a:ext cx="5750228" cy="84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5900"/>
              </a:lnSpc>
              <a:spcBef>
                <a:spcPct val="0"/>
              </a:spcBef>
              <a:buFontTx/>
              <a:buNone/>
            </a:pPr>
            <a:r>
              <a:rPr lang="hr-HR" altLang="en-US" sz="6600" dirty="0">
                <a:latin typeface="Trebuchet MS" panose="020B0603020202020204" pitchFamily="34" charset="0"/>
                <a:sym typeface="Wingdings 3" panose="05040102010807070707" pitchFamily="18" charset="2"/>
              </a:rPr>
              <a:t> </a:t>
            </a:r>
            <a:r>
              <a:rPr lang="hr-HR" altLang="en-US" sz="6600" dirty="0">
                <a:sym typeface="Wingdings 2" panose="05020102010507070707" pitchFamily="18" charset="2"/>
              </a:rPr>
              <a:t> </a:t>
            </a:r>
            <a:r>
              <a:rPr lang="hr-HR" alt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pitchFamily="2" charset="0"/>
                <a:sym typeface="Wingdings 2" panose="05020102010507070707" pitchFamily="18" charset="2"/>
              </a:rPr>
              <a:t>OD DIJELOVA PREMA CJELINI</a:t>
            </a:r>
            <a:r>
              <a:rPr lang="hr-HR" alt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pitchFamily="2" charset="0"/>
                <a:sym typeface="Wingdings 2" panose="05020102010507070707" pitchFamily="18" charset="2"/>
              </a:rPr>
              <a:t> </a:t>
            </a:r>
            <a:endParaRPr lang="hr-HR" altLang="en-US" sz="2800" dirty="0">
              <a:latin typeface="Cambria" panose="02040503050406030204" pitchFamily="18" charset="0"/>
              <a:ea typeface="Cambria" panose="02040503050406030204" pitchFamily="18" charset="0"/>
              <a:cs typeface="MV Boli" panose="02000500030200090000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62551" y="-17546"/>
            <a:ext cx="9579190" cy="868622"/>
            <a:chOff x="-62551" y="-17546"/>
            <a:chExt cx="9579190" cy="868622"/>
          </a:xfrm>
        </p:grpSpPr>
        <p:pic>
          <p:nvPicPr>
            <p:cNvPr id="24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2" t="59665" r="412" b="36391"/>
            <a:stretch>
              <a:fillRect/>
            </a:stretch>
          </p:blipFill>
          <p:spPr bwMode="auto">
            <a:xfrm>
              <a:off x="-62551" y="-17546"/>
              <a:ext cx="9579190" cy="86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1"/>
            <p:cNvSpPr>
              <a:spLocks noChangeArrowheads="1"/>
            </p:cNvSpPr>
            <p:nvPr/>
          </p:nvSpPr>
          <p:spPr bwMode="auto">
            <a:xfrm>
              <a:off x="277463" y="196915"/>
              <a:ext cx="912053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EKOPISMENOST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-228785" y="2792034"/>
            <a:ext cx="5880905" cy="85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5900"/>
              </a:lnSpc>
              <a:spcBef>
                <a:spcPct val="0"/>
              </a:spcBef>
              <a:buFontTx/>
              <a:buNone/>
            </a:pPr>
            <a:r>
              <a:rPr lang="hr-HR" altLang="en-US" sz="6600" dirty="0">
                <a:latin typeface="Trebuchet MS" panose="020B0603020202020204" pitchFamily="34" charset="0"/>
                <a:sym typeface="Wingdings 3" panose="05040102010807070707" pitchFamily="18" charset="2"/>
              </a:rPr>
              <a:t> </a:t>
            </a:r>
            <a:r>
              <a:rPr lang="hr-HR" altLang="en-US" sz="6600" dirty="0">
                <a:sym typeface="Wingdings 2" panose="05020102010507070707" pitchFamily="18" charset="2"/>
              </a:rPr>
              <a:t> </a:t>
            </a:r>
            <a:r>
              <a:rPr lang="hr-HR" alt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pitchFamily="2" charset="0"/>
                <a:sym typeface="Wingdings 2" panose="05020102010507070707" pitchFamily="18" charset="2"/>
              </a:rPr>
              <a:t>OD STVARI PREMA ODNOSIMA</a:t>
            </a:r>
            <a:endParaRPr lang="hr-HR" altLang="en-US" sz="2800" dirty="0">
              <a:latin typeface="Cambria" panose="02040503050406030204" pitchFamily="18" charset="0"/>
              <a:ea typeface="Cambria" panose="02040503050406030204" pitchFamily="18" charset="0"/>
              <a:cs typeface="MV Boli" panose="02000500030200090000" pitchFamily="2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410238" y="5301208"/>
            <a:ext cx="9434570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6600" dirty="0">
                <a:latin typeface="Trebuchet MS" panose="020B0603020202020204" pitchFamily="34" charset="0"/>
                <a:sym typeface="Wingdings 3" panose="05040102010807070707" pitchFamily="18" charset="2"/>
              </a:rPr>
              <a:t> </a:t>
            </a:r>
            <a:r>
              <a:rPr lang="hr-HR" altLang="en-US" sz="6600" dirty="0">
                <a:sym typeface="Wingdings 2" panose="05020102010507070707" pitchFamily="18" charset="2"/>
              </a:rPr>
              <a:t> </a:t>
            </a:r>
            <a:r>
              <a:rPr lang="hr-HR" alt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pitchFamily="2" charset="0"/>
                <a:sym typeface="Wingdings 2" panose="05020102010507070707" pitchFamily="18" charset="2"/>
              </a:rPr>
              <a:t>OD TEHNIČKOG ZNANJA DO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800" dirty="0"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pitchFamily="2" charset="0"/>
                <a:sym typeface="Wingdings 2" panose="05020102010507070707" pitchFamily="18" charset="2"/>
              </a:rPr>
              <a:t> </a:t>
            </a:r>
            <a:r>
              <a:rPr lang="hr-HR" alt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pitchFamily="2" charset="0"/>
                <a:sym typeface="Wingdings 2" panose="05020102010507070707" pitchFamily="18" charset="2"/>
              </a:rPr>
              <a:t>           ZNANJA ODREĐENOG KONTEKSTOM</a:t>
            </a:r>
            <a:endParaRPr lang="hr-HR" altLang="en-US" sz="2800" dirty="0">
              <a:latin typeface="Cambria" panose="02040503050406030204" pitchFamily="18" charset="0"/>
              <a:ea typeface="Cambria" panose="02040503050406030204" pitchFamily="18" charset="0"/>
              <a:cs typeface="MV Boli" panose="02000500030200090000" pitchFamily="2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419872" y="2003986"/>
            <a:ext cx="5875968" cy="84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5900"/>
              </a:lnSpc>
              <a:spcBef>
                <a:spcPct val="0"/>
              </a:spcBef>
              <a:buFontTx/>
              <a:buNone/>
            </a:pPr>
            <a:r>
              <a:rPr lang="hr-HR" altLang="en-US" sz="6600" dirty="0">
                <a:latin typeface="Trebuchet MS" panose="020B0603020202020204" pitchFamily="34" charset="0"/>
                <a:sym typeface="Wingdings 3" panose="05040102010807070707" pitchFamily="18" charset="2"/>
              </a:rPr>
              <a:t> </a:t>
            </a:r>
            <a:r>
              <a:rPr lang="hr-HR" altLang="en-US" sz="6600" dirty="0">
                <a:sym typeface="Wingdings 2" panose="05020102010507070707" pitchFamily="18" charset="2"/>
              </a:rPr>
              <a:t> </a:t>
            </a:r>
            <a:r>
              <a:rPr lang="hr-HR" alt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pitchFamily="2" charset="0"/>
                <a:sym typeface="Wingdings 2" panose="05020102010507070707" pitchFamily="18" charset="2"/>
              </a:rPr>
              <a:t>OD KVANTITE DO KVALITETE  </a:t>
            </a:r>
            <a:endParaRPr lang="hr-HR" altLang="en-US" sz="2800" dirty="0">
              <a:latin typeface="Cambria" panose="02040503050406030204" pitchFamily="18" charset="0"/>
              <a:ea typeface="Cambria" panose="02040503050406030204" pitchFamily="18" charset="0"/>
              <a:cs typeface="MV Boli" panose="02000500030200090000" pitchFamily="2" charset="0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3419872" y="3728138"/>
            <a:ext cx="5696944" cy="85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5900"/>
              </a:lnSpc>
              <a:spcBef>
                <a:spcPct val="0"/>
              </a:spcBef>
              <a:buFontTx/>
              <a:buNone/>
            </a:pPr>
            <a:r>
              <a:rPr lang="hr-HR" altLang="en-US" sz="6600" dirty="0">
                <a:latin typeface="Trebuchet MS" panose="020B0603020202020204" pitchFamily="34" charset="0"/>
                <a:sym typeface="Wingdings 3" panose="05040102010807070707" pitchFamily="18" charset="2"/>
              </a:rPr>
              <a:t> </a:t>
            </a:r>
            <a:r>
              <a:rPr lang="hr-HR" altLang="en-US" sz="6600" dirty="0">
                <a:sym typeface="Wingdings 2" panose="05020102010507070707" pitchFamily="18" charset="2"/>
              </a:rPr>
              <a:t> </a:t>
            </a:r>
            <a:r>
              <a:rPr lang="hr-HR" alt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pitchFamily="2" charset="0"/>
                <a:sym typeface="Wingdings 2" panose="05020102010507070707" pitchFamily="18" charset="2"/>
              </a:rPr>
              <a:t>OD STRUKTURE DO PROCESA</a:t>
            </a:r>
            <a:endParaRPr lang="hr-HR" altLang="en-US" sz="2800" dirty="0">
              <a:latin typeface="Cambria" panose="02040503050406030204" pitchFamily="18" charset="0"/>
              <a:ea typeface="Cambria" panose="02040503050406030204" pitchFamily="18" charset="0"/>
              <a:cs typeface="MV Boli" panose="02000500030200090000" pitchFamily="2" charset="0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-209954" y="4607380"/>
            <a:ext cx="6591805" cy="85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5900"/>
              </a:lnSpc>
              <a:spcBef>
                <a:spcPct val="0"/>
              </a:spcBef>
              <a:buFontTx/>
              <a:buNone/>
            </a:pPr>
            <a:r>
              <a:rPr lang="hr-HR" altLang="en-US" sz="6600" dirty="0">
                <a:latin typeface="Trebuchet MS" panose="020B0603020202020204" pitchFamily="34" charset="0"/>
                <a:sym typeface="Wingdings 3" panose="05040102010807070707" pitchFamily="18" charset="2"/>
              </a:rPr>
              <a:t> </a:t>
            </a:r>
            <a:r>
              <a:rPr lang="hr-HR" altLang="en-US" sz="6600" dirty="0" smtClean="0">
                <a:latin typeface="Trebuchet MS" panose="020B0603020202020204" pitchFamily="34" charset="0"/>
                <a:sym typeface="Wingdings 3" panose="05040102010807070707" pitchFamily="18" charset="2"/>
              </a:rPr>
              <a:t></a:t>
            </a:r>
            <a:r>
              <a:rPr lang="hr-HR" altLang="en-US" sz="6600" dirty="0" smtClean="0">
                <a:sym typeface="Wingdings 2" panose="05020102010507070707" pitchFamily="18" charset="2"/>
              </a:rPr>
              <a:t> </a:t>
            </a:r>
            <a:r>
              <a:rPr lang="hr-HR" alt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pitchFamily="2" charset="0"/>
                <a:sym typeface="Wingdings 2" panose="05020102010507070707" pitchFamily="18" charset="2"/>
              </a:rPr>
              <a:t>OD SADRŽAJA PREMA PRIMJERIMA</a:t>
            </a:r>
            <a:endParaRPr lang="hr-HR" altLang="en-US" sz="2800" dirty="0">
              <a:latin typeface="Cambria" panose="02040503050406030204" pitchFamily="18" charset="0"/>
              <a:ea typeface="Cambria" panose="02040503050406030204" pitchFamily="18" charset="0"/>
              <a:cs typeface="MV Boli" panose="02000500030200090000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369" y="-5107"/>
            <a:ext cx="2755631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0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18" grpId="0"/>
      <p:bldP spid="20" grpId="0"/>
      <p:bldP spid="22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13" descr="growthboat_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655763"/>
            <a:ext cx="4465638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CustomShape 5"/>
          <p:cNvSpPr/>
          <p:nvPr/>
        </p:nvSpPr>
        <p:spPr>
          <a:xfrm>
            <a:off x="-107950" y="4940300"/>
            <a:ext cx="7685088" cy="15573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" name="Group 1"/>
          <p:cNvGrpSpPr/>
          <p:nvPr/>
        </p:nvGrpSpPr>
        <p:grpSpPr>
          <a:xfrm>
            <a:off x="34552" y="980728"/>
            <a:ext cx="8497888" cy="4176712"/>
            <a:chOff x="-36513" y="1052513"/>
            <a:chExt cx="8497888" cy="4176712"/>
          </a:xfrm>
        </p:grpSpPr>
        <p:sp>
          <p:nvSpPr>
            <p:cNvPr id="134" name="CustomShape 4"/>
            <p:cNvSpPr/>
            <p:nvPr/>
          </p:nvSpPr>
          <p:spPr>
            <a:xfrm>
              <a:off x="-36513" y="1052513"/>
              <a:ext cx="8497888" cy="642937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r>
                <a:rPr lang="hr-HR" sz="3600" spc="-1" dirty="0">
                  <a:solidFill>
                    <a:srgbClr val="000000"/>
                  </a:solidFill>
                  <a:latin typeface="Wingdings 2" panose="05020102010507070707"/>
                  <a:ea typeface="Wingdings 2" panose="05020102010507070707"/>
                </a:rPr>
                <a:t></a:t>
              </a:r>
              <a:r>
                <a:rPr lang="hr-HR" spc="-1" dirty="0">
                  <a:solidFill>
                    <a:srgbClr val="000000"/>
                  </a:solidFill>
                </a:rPr>
                <a:t> </a:t>
              </a:r>
              <a:r>
                <a:rPr lang="hr-HR" sz="2800" b="1" spc="-1" dirty="0">
                  <a:solidFill>
                    <a:srgbClr val="000000"/>
                  </a:solidFill>
                  <a:latin typeface="Trebuchet MS" panose="020B0603020202020204"/>
                </a:rPr>
                <a:t>kriza </a:t>
              </a:r>
              <a:r>
                <a:rPr lang="hr-HR" sz="3200" b="1" spc="-1" dirty="0">
                  <a:solidFill>
                    <a:srgbClr val="000000"/>
                  </a:solidFill>
                  <a:latin typeface="Trebuchet MS" panose="020B0603020202020204"/>
                </a:rPr>
                <a:t>PERCEPCIJE</a:t>
              </a:r>
              <a:endParaRPr lang="hr-HR" sz="3200" spc="-1" dirty="0">
                <a:solidFill>
                  <a:srgbClr val="000000"/>
                </a:solidFill>
              </a:endParaRPr>
            </a:p>
          </p:txBody>
        </p:sp>
        <p:pic>
          <p:nvPicPr>
            <p:cNvPr id="12" name="Picture 4" descr="Picture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55763"/>
              <a:ext cx="4675188" cy="3573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-62551" y="-17546"/>
            <a:ext cx="9579190" cy="868622"/>
            <a:chOff x="-62551" y="-17546"/>
            <a:chExt cx="9579190" cy="868622"/>
          </a:xfrm>
        </p:grpSpPr>
        <p:pic>
          <p:nvPicPr>
            <p:cNvPr id="11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2" t="59665" r="412" b="36391"/>
            <a:stretch>
              <a:fillRect/>
            </a:stretch>
          </p:blipFill>
          <p:spPr bwMode="auto">
            <a:xfrm>
              <a:off x="-62551" y="-17546"/>
              <a:ext cx="9579190" cy="86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277463" y="196915"/>
              <a:ext cx="854300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TRI KRIZE U RAZUMIJEVANJU I PRAKSI ODRŽIVOG RAZVOJA 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254842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4"/>
          <p:cNvSpPr/>
          <p:nvPr/>
        </p:nvSpPr>
        <p:spPr>
          <a:xfrm>
            <a:off x="-36513" y="1052513"/>
            <a:ext cx="8497888" cy="64293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hr-HR" sz="3600" spc="-1">
                <a:solidFill>
                  <a:srgbClr val="000000"/>
                </a:solidFill>
                <a:latin typeface="Wingdings 2" panose="05020102010507070707"/>
                <a:ea typeface="Wingdings 2" panose="05020102010507070707"/>
              </a:rPr>
              <a:t></a:t>
            </a:r>
            <a:r>
              <a:rPr lang="hr-HR" spc="-1">
                <a:solidFill>
                  <a:srgbClr val="000000"/>
                </a:solidFill>
              </a:rPr>
              <a:t> </a:t>
            </a:r>
            <a:r>
              <a:rPr lang="hr-HR" sz="2800" b="1" spc="-1">
                <a:solidFill>
                  <a:srgbClr val="000000"/>
                </a:solidFill>
                <a:latin typeface="Trebuchet MS" panose="020B0603020202020204"/>
              </a:rPr>
              <a:t>kriza </a:t>
            </a:r>
            <a:r>
              <a:rPr lang="hr-HR" sz="3200" b="1" spc="-1">
                <a:solidFill>
                  <a:srgbClr val="000000"/>
                </a:solidFill>
                <a:latin typeface="Trebuchet MS" panose="020B0603020202020204"/>
              </a:rPr>
              <a:t>PERCEPCIJE</a:t>
            </a:r>
            <a:endParaRPr lang="hr-HR" sz="3200" spc="-1">
              <a:solidFill>
                <a:srgbClr val="000000"/>
              </a:solidFill>
            </a:endParaRPr>
          </a:p>
        </p:txBody>
      </p:sp>
      <p:sp>
        <p:nvSpPr>
          <p:cNvPr id="136" name="CustomShape 5"/>
          <p:cNvSpPr/>
          <p:nvPr/>
        </p:nvSpPr>
        <p:spPr>
          <a:xfrm>
            <a:off x="-107950" y="4940300"/>
            <a:ext cx="7685088" cy="15573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CustomShape 8"/>
          <p:cNvSpPr/>
          <p:nvPr/>
        </p:nvSpPr>
        <p:spPr>
          <a:xfrm>
            <a:off x="4895850" y="1090613"/>
            <a:ext cx="8496300" cy="64293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hr-HR" sz="3600" spc="-1" dirty="0">
                <a:solidFill>
                  <a:srgbClr val="000000"/>
                </a:solidFill>
                <a:latin typeface="Wingdings 2" panose="05020102010507070707"/>
                <a:ea typeface="Wingdings 2" panose="05020102010507070707"/>
              </a:rPr>
              <a:t></a:t>
            </a:r>
            <a:r>
              <a:rPr lang="hr-HR" spc="-1" dirty="0">
                <a:solidFill>
                  <a:srgbClr val="000000"/>
                </a:solidFill>
              </a:rPr>
              <a:t> </a:t>
            </a:r>
            <a:r>
              <a:rPr lang="hr-HR" sz="2800" b="1" spc="-1" dirty="0">
                <a:solidFill>
                  <a:srgbClr val="000000"/>
                </a:solidFill>
                <a:latin typeface="Trebuchet MS" panose="020B0603020202020204"/>
              </a:rPr>
              <a:t>kriza </a:t>
            </a:r>
            <a:r>
              <a:rPr lang="hr-HR" sz="3200" b="1" spc="-1" dirty="0">
                <a:solidFill>
                  <a:srgbClr val="000000"/>
                </a:solidFill>
                <a:latin typeface="Trebuchet MS" panose="020B0603020202020204"/>
              </a:rPr>
              <a:t>AKCIJE</a:t>
            </a:r>
            <a:endParaRPr lang="hr-HR" sz="3200" spc="-1" dirty="0">
              <a:solidFill>
                <a:srgbClr val="000000"/>
              </a:solidFill>
            </a:endParaRPr>
          </a:p>
        </p:txBody>
      </p:sp>
      <p:pic>
        <p:nvPicPr>
          <p:cNvPr id="12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4675188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9" b="7283"/>
          <a:stretch>
            <a:fillRect/>
          </a:stretch>
        </p:blipFill>
        <p:spPr bwMode="auto">
          <a:xfrm>
            <a:off x="5033963" y="1812925"/>
            <a:ext cx="3840162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2" t="59665" r="412" b="36391"/>
          <a:stretch>
            <a:fillRect/>
          </a:stretch>
        </p:blipFill>
        <p:spPr bwMode="auto">
          <a:xfrm>
            <a:off x="-62551" y="-17546"/>
            <a:ext cx="9579190" cy="86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stomShape 3"/>
          <p:cNvSpPr/>
          <p:nvPr/>
        </p:nvSpPr>
        <p:spPr bwMode="auto">
          <a:xfrm>
            <a:off x="135483" y="188640"/>
            <a:ext cx="6308725" cy="46355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hr-HR" sz="2400" spc="-1" dirty="0">
                <a:solidFill>
                  <a:srgbClr val="FFFFFF"/>
                </a:solidFill>
              </a:rPr>
              <a:t>/// KRIZA PERCEPCIJE </a:t>
            </a:r>
            <a:r>
              <a:rPr lang="hr-HR" sz="2400" spc="-1" dirty="0">
                <a:solidFill>
                  <a:srgbClr val="FFFFFF"/>
                </a:solidFill>
                <a:sym typeface="Wingdings 3" panose="05040102010807070707" pitchFamily="18" charset="2"/>
              </a:rPr>
              <a:t> KRIZA AKCIJE </a:t>
            </a:r>
            <a:r>
              <a:rPr lang="hr-HR" sz="2400" spc="-1" dirty="0">
                <a:solidFill>
                  <a:srgbClr val="FFFFFF"/>
                </a:solidFill>
              </a:rPr>
              <a:t>///</a:t>
            </a:r>
            <a:endParaRPr lang="hr-HR" sz="2400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109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4"/>
          <p:cNvSpPr/>
          <p:nvPr/>
        </p:nvSpPr>
        <p:spPr>
          <a:xfrm>
            <a:off x="-36513" y="917575"/>
            <a:ext cx="8497888" cy="64293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hr-HR" sz="3600" spc="-1" dirty="0">
                <a:solidFill>
                  <a:srgbClr val="000000"/>
                </a:solidFill>
                <a:latin typeface="Wingdings 2" panose="05020102010507070707"/>
                <a:ea typeface="Wingdings 2" panose="05020102010507070707"/>
              </a:rPr>
              <a:t></a:t>
            </a:r>
            <a:r>
              <a:rPr lang="hr-HR" spc="-1" dirty="0">
                <a:solidFill>
                  <a:srgbClr val="000000"/>
                </a:solidFill>
              </a:rPr>
              <a:t> </a:t>
            </a:r>
            <a:r>
              <a:rPr lang="hr-HR" sz="2800" b="1" spc="-1" dirty="0">
                <a:solidFill>
                  <a:srgbClr val="000000"/>
                </a:solidFill>
                <a:latin typeface="Trebuchet MS" panose="020B0603020202020204"/>
              </a:rPr>
              <a:t>kriza </a:t>
            </a:r>
            <a:r>
              <a:rPr lang="hr-HR" sz="3200" b="1" spc="-1" dirty="0">
                <a:solidFill>
                  <a:srgbClr val="000000"/>
                </a:solidFill>
                <a:latin typeface="Trebuchet MS" panose="020B0603020202020204"/>
              </a:rPr>
              <a:t>PERCEPCIJE</a:t>
            </a:r>
            <a:endParaRPr lang="hr-HR" sz="3200" spc="-1" dirty="0">
              <a:solidFill>
                <a:srgbClr val="000000"/>
              </a:solidFill>
            </a:endParaRPr>
          </a:p>
        </p:txBody>
      </p:sp>
      <p:sp>
        <p:nvSpPr>
          <p:cNvPr id="136" name="CustomShape 5"/>
          <p:cNvSpPr/>
          <p:nvPr/>
        </p:nvSpPr>
        <p:spPr>
          <a:xfrm>
            <a:off x="-107950" y="4940300"/>
            <a:ext cx="7685088" cy="15573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CustomShape 8"/>
          <p:cNvSpPr/>
          <p:nvPr/>
        </p:nvSpPr>
        <p:spPr>
          <a:xfrm>
            <a:off x="0" y="3719513"/>
            <a:ext cx="8496300" cy="64135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hr-HR" sz="3600" spc="-1" dirty="0">
                <a:solidFill>
                  <a:srgbClr val="000000"/>
                </a:solidFill>
                <a:latin typeface="Wingdings 2" panose="05020102010507070707"/>
                <a:ea typeface="Wingdings 2" panose="05020102010507070707"/>
              </a:rPr>
              <a:t></a:t>
            </a:r>
            <a:r>
              <a:rPr lang="hr-HR" spc="-1" dirty="0">
                <a:solidFill>
                  <a:srgbClr val="000000"/>
                </a:solidFill>
              </a:rPr>
              <a:t> </a:t>
            </a:r>
            <a:r>
              <a:rPr lang="hr-HR" sz="2800" b="1" spc="-1" dirty="0">
                <a:solidFill>
                  <a:srgbClr val="000000"/>
                </a:solidFill>
                <a:latin typeface="Trebuchet MS" panose="020B0603020202020204"/>
              </a:rPr>
              <a:t>kriza </a:t>
            </a:r>
            <a:r>
              <a:rPr lang="hr-HR" sz="3200" b="1" spc="-1" dirty="0">
                <a:solidFill>
                  <a:srgbClr val="000000"/>
                </a:solidFill>
                <a:latin typeface="Trebuchet MS" panose="020B0603020202020204"/>
              </a:rPr>
              <a:t>AKCIJE</a:t>
            </a:r>
            <a:endParaRPr lang="hr-HR" sz="3200" spc="-1" dirty="0">
              <a:solidFill>
                <a:srgbClr val="000000"/>
              </a:solidFill>
            </a:endParaRPr>
          </a:p>
        </p:txBody>
      </p:sp>
      <p:pic>
        <p:nvPicPr>
          <p:cNvPr id="27654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1471613"/>
            <a:ext cx="3132137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9" b="7283"/>
          <a:stretch>
            <a:fillRect/>
          </a:stretch>
        </p:blipFill>
        <p:spPr bwMode="auto">
          <a:xfrm>
            <a:off x="273050" y="4384675"/>
            <a:ext cx="2754313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 bwMode="auto">
          <a:xfrm>
            <a:off x="4141788" y="917575"/>
            <a:ext cx="8497887" cy="3617913"/>
            <a:chOff x="4716016" y="1052640"/>
            <a:chExt cx="8497888" cy="3618811"/>
          </a:xfrm>
        </p:grpSpPr>
        <p:sp>
          <p:nvSpPr>
            <p:cNvPr id="14" name="CustomShape 7"/>
            <p:cNvSpPr/>
            <p:nvPr/>
          </p:nvSpPr>
          <p:spPr bwMode="auto">
            <a:xfrm>
              <a:off x="4716016" y="1052640"/>
              <a:ext cx="8497888" cy="643098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r>
                <a:rPr lang="hr-HR" sz="3600" spc="-1" dirty="0">
                  <a:solidFill>
                    <a:srgbClr val="000000"/>
                  </a:solidFill>
                  <a:latin typeface="Wingdings 2" panose="05020102010507070707"/>
                  <a:ea typeface="Wingdings 2" panose="05020102010507070707"/>
                </a:rPr>
                <a:t></a:t>
              </a:r>
              <a:r>
                <a:rPr lang="hr-HR" spc="-1" dirty="0">
                  <a:solidFill>
                    <a:srgbClr val="000000"/>
                  </a:solidFill>
                </a:rPr>
                <a:t> </a:t>
              </a:r>
              <a:r>
                <a:rPr lang="hr-HR" sz="2800" b="1" spc="-1" dirty="0">
                  <a:solidFill>
                    <a:srgbClr val="000000"/>
                  </a:solidFill>
                  <a:latin typeface="Trebuchet MS" panose="020B0603020202020204"/>
                </a:rPr>
                <a:t>kriza EMOCIJA</a:t>
              </a:r>
              <a:endParaRPr lang="hr-HR" sz="3200" spc="-1" dirty="0">
                <a:solidFill>
                  <a:srgbClr val="000000"/>
                </a:solidFill>
              </a:endParaRPr>
            </a:p>
          </p:txBody>
        </p:sp>
        <p:pic>
          <p:nvPicPr>
            <p:cNvPr id="27658" name="Picture 2" descr="C:\Users\tom\Desktop\posao i faks\fotke nove\karikature\Run_Tang_Li_China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1804426"/>
              <a:ext cx="3810000" cy="286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69893" y="188640"/>
            <a:ext cx="73104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/// </a:t>
            </a:r>
            <a:r>
              <a:rPr lang="hr-HR" altLang="en-US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KRIZE </a:t>
            </a:r>
            <a:r>
              <a:rPr lang="hr-HR" altLang="en-US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/// </a:t>
            </a:r>
            <a:endParaRPr lang="hr-HR" altLang="sr-Latn-RS" sz="1800" dirty="0"/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2" t="59665" r="412" b="36391"/>
          <a:stretch>
            <a:fillRect/>
          </a:stretch>
        </p:blipFill>
        <p:spPr bwMode="auto">
          <a:xfrm>
            <a:off x="-62551" y="-17546"/>
            <a:ext cx="9579190" cy="86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ustomShape 3"/>
          <p:cNvSpPr/>
          <p:nvPr/>
        </p:nvSpPr>
        <p:spPr bwMode="auto">
          <a:xfrm>
            <a:off x="135483" y="188640"/>
            <a:ext cx="7741841" cy="46384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hr-HR" sz="2400" spc="-1" dirty="0">
                <a:solidFill>
                  <a:srgbClr val="FFFFFF"/>
                </a:solidFill>
              </a:rPr>
              <a:t>/// KRIZA PERCEPCIJE </a:t>
            </a:r>
            <a:r>
              <a:rPr lang="hr-HR" sz="2400" spc="-1" dirty="0">
                <a:solidFill>
                  <a:srgbClr val="FFFFFF"/>
                </a:solidFill>
                <a:sym typeface="Wingdings 3" panose="05040102010807070707" pitchFamily="18" charset="2"/>
              </a:rPr>
              <a:t> KRIZA </a:t>
            </a:r>
            <a:r>
              <a:rPr lang="hr-HR" sz="2400" spc="-1" dirty="0" smtClean="0">
                <a:solidFill>
                  <a:srgbClr val="FFFFFF"/>
                </a:solidFill>
                <a:sym typeface="Wingdings 3" panose="05040102010807070707" pitchFamily="18" charset="2"/>
              </a:rPr>
              <a:t>AKCIJE  KRIZA EMOCIJA </a:t>
            </a:r>
            <a:r>
              <a:rPr lang="hr-HR" sz="2400" spc="-1" dirty="0">
                <a:solidFill>
                  <a:srgbClr val="FFFFFF"/>
                </a:solidFill>
              </a:rPr>
              <a:t>///</a:t>
            </a:r>
            <a:endParaRPr lang="hr-HR" sz="2400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218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om\Desktop\posao i faks\doktorski\fotke\krugov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881063"/>
            <a:ext cx="40957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-42292" y="5459338"/>
            <a:ext cx="9294812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hr-HR" altLang="en-US" sz="2400" dirty="0">
                <a:latin typeface="Trebuchet MS" pitchFamily="34" charset="0"/>
                <a:sym typeface="Wingdings 2" pitchFamily="18" charset="2"/>
              </a:rPr>
              <a:t></a:t>
            </a:r>
            <a:r>
              <a:rPr lang="hr-HR" altLang="en-US" sz="2200" dirty="0">
                <a:latin typeface="Trebuchet MS" pitchFamily="34" charset="0"/>
                <a:sym typeface="Wingdings 2" pitchFamily="18" charset="2"/>
              </a:rPr>
              <a:t> </a:t>
            </a:r>
            <a:r>
              <a:rPr lang="hr-HR" altLang="en-US" sz="2200" dirty="0">
                <a:latin typeface="Trebuchet MS" pitchFamily="34" charset="0"/>
              </a:rPr>
              <a:t>Održivi razvoj je proces unapređivanja </a:t>
            </a:r>
            <a:r>
              <a:rPr lang="hr-HR" altLang="en-US" sz="2400" b="1" dirty="0">
                <a:latin typeface="Trebuchet MS" pitchFamily="34" charset="0"/>
              </a:rPr>
              <a:t>kvalitete</a:t>
            </a:r>
            <a:r>
              <a:rPr lang="hr-HR" altLang="en-US" sz="2200" b="1" dirty="0">
                <a:latin typeface="Trebuchet MS" pitchFamily="34" charset="0"/>
              </a:rPr>
              <a:t> </a:t>
            </a:r>
            <a:r>
              <a:rPr lang="hr-HR" altLang="en-US" sz="2400" b="1" dirty="0">
                <a:latin typeface="Trebuchet MS" pitchFamily="34" charset="0"/>
              </a:rPr>
              <a:t>ljudskoga života</a:t>
            </a:r>
            <a:r>
              <a:rPr lang="hr-HR" altLang="en-US" sz="2200" b="1" dirty="0">
                <a:latin typeface="Trebuchet MS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hr-HR" altLang="en-US" sz="2200" dirty="0">
                <a:latin typeface="Trebuchet MS" pitchFamily="34" charset="0"/>
              </a:rPr>
              <a:t>    koji se odvija u okvirima tzv. </a:t>
            </a:r>
            <a:r>
              <a:rPr lang="hr-HR" altLang="en-US" sz="2400" b="1" dirty="0">
                <a:latin typeface="Trebuchet MS" pitchFamily="34" charset="0"/>
              </a:rPr>
              <a:t>nosivog kapaciteta</a:t>
            </a:r>
            <a:r>
              <a:rPr lang="hr-HR" altLang="en-US" sz="2200" b="1" dirty="0">
                <a:latin typeface="Trebuchet MS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hr-HR" altLang="en-US" sz="2200" dirty="0">
                <a:latin typeface="Trebuchet MS" pitchFamily="34" charset="0"/>
              </a:rPr>
              <a:t>    održivih eko-sustava.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2400" dirty="0">
                <a:latin typeface="Trebuchet MS" pitchFamily="34" charset="0"/>
              </a:rPr>
              <a:t>				</a:t>
            </a:r>
            <a:endParaRPr lang="hr-HR" altLang="en-US" sz="2000" dirty="0"/>
          </a:p>
        </p:txBody>
      </p:sp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-61913" y="-17463"/>
            <a:ext cx="9578976" cy="868363"/>
            <a:chOff x="-62551" y="-17546"/>
            <a:chExt cx="9579190" cy="868622"/>
          </a:xfrm>
        </p:grpSpPr>
        <p:pic>
          <p:nvPicPr>
            <p:cNvPr id="11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2" t="59665" r="412" b="36391"/>
            <a:stretch>
              <a:fillRect/>
            </a:stretch>
          </p:blipFill>
          <p:spPr bwMode="auto">
            <a:xfrm>
              <a:off x="-62551" y="-17546"/>
              <a:ext cx="9579190" cy="86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277464" y="196915"/>
              <a:ext cx="6734044" cy="461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ŠTO JE UOPĆE ODRŽIVI RAZVOJ U 21. STOLJEĆU? </a:t>
              </a: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  <p:sp>
        <p:nvSpPr>
          <p:cNvPr id="13" name="Oval 12"/>
          <p:cNvSpPr/>
          <p:nvPr/>
        </p:nvSpPr>
        <p:spPr>
          <a:xfrm>
            <a:off x="3059832" y="1100428"/>
            <a:ext cx="2376264" cy="2472588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 smtClean="0">
                <a:solidFill>
                  <a:schemeClr val="tx1"/>
                </a:solidFill>
              </a:rPr>
              <a:t>DRUŠTVO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347864" y="1916832"/>
            <a:ext cx="3364952" cy="3285455"/>
          </a:xfrm>
          <a:prstGeom prst="ellipse">
            <a:avLst/>
          </a:prstGeom>
          <a:solidFill>
            <a:schemeClr val="bg1">
              <a:lumMod val="65000"/>
              <a:alpha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 smtClean="0">
                <a:solidFill>
                  <a:schemeClr val="tx1"/>
                </a:solidFill>
              </a:rPr>
              <a:t>EKONOMIJA</a:t>
            </a:r>
            <a:endParaRPr lang="hr-HR" sz="2800" b="1" dirty="0">
              <a:solidFill>
                <a:schemeClr val="tx1"/>
              </a:solidFill>
            </a:endParaRPr>
          </a:p>
        </p:txBody>
      </p:sp>
      <p:pic>
        <p:nvPicPr>
          <p:cNvPr id="47107" name="Picture 3" descr="C:\Users\tom\Desktop\posao i faks\doktorski\fotke\krugov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220" y="850900"/>
            <a:ext cx="451008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90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4"/>
          <p:cNvSpPr/>
          <p:nvPr/>
        </p:nvSpPr>
        <p:spPr>
          <a:xfrm>
            <a:off x="0" y="856642"/>
            <a:ext cx="3993935" cy="37151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>
              <a:defRPr/>
            </a:pPr>
            <a:r>
              <a:rPr lang="hr-HR" spc="-1" dirty="0">
                <a:solidFill>
                  <a:srgbClr val="000000"/>
                </a:solidFill>
                <a:latin typeface="Wingdings 2" panose="05020102010507070707"/>
                <a:ea typeface="Wingdings 2" panose="05020102010507070707"/>
              </a:rPr>
              <a:t></a:t>
            </a:r>
            <a:r>
              <a:rPr lang="hr-HR" spc="-1" dirty="0">
                <a:solidFill>
                  <a:srgbClr val="000000"/>
                </a:solidFill>
              </a:rPr>
              <a:t> </a:t>
            </a:r>
            <a:r>
              <a:rPr lang="hr-HR" b="1" spc="-1" dirty="0">
                <a:solidFill>
                  <a:srgbClr val="000000"/>
                </a:solidFill>
                <a:latin typeface="Trebuchet MS" panose="020B0603020202020204"/>
              </a:rPr>
              <a:t>kriza PERCEPCIJE</a:t>
            </a:r>
            <a:endParaRPr lang="hr-HR" spc="-1" dirty="0">
              <a:solidFill>
                <a:srgbClr val="000000"/>
              </a:solidFill>
            </a:endParaRPr>
          </a:p>
        </p:txBody>
      </p:sp>
      <p:sp>
        <p:nvSpPr>
          <p:cNvPr id="8" name="CustomShape 8"/>
          <p:cNvSpPr/>
          <p:nvPr/>
        </p:nvSpPr>
        <p:spPr>
          <a:xfrm>
            <a:off x="0" y="2941264"/>
            <a:ext cx="8496300" cy="37151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hr-HR" spc="-1" dirty="0">
                <a:solidFill>
                  <a:srgbClr val="000000"/>
                </a:solidFill>
                <a:latin typeface="Wingdings 2" panose="05020102010507070707"/>
                <a:ea typeface="Wingdings 2" panose="05020102010507070707"/>
              </a:rPr>
              <a:t></a:t>
            </a:r>
            <a:r>
              <a:rPr lang="hr-HR" spc="-1" dirty="0">
                <a:solidFill>
                  <a:srgbClr val="000000"/>
                </a:solidFill>
              </a:rPr>
              <a:t> </a:t>
            </a:r>
            <a:r>
              <a:rPr lang="hr-HR" b="1" spc="-1" dirty="0">
                <a:solidFill>
                  <a:srgbClr val="000000"/>
                </a:solidFill>
                <a:latin typeface="Trebuchet MS" panose="020B0603020202020204"/>
              </a:rPr>
              <a:t>kriza AKCIJE</a:t>
            </a:r>
            <a:endParaRPr lang="hr-HR" spc="-1" dirty="0">
              <a:solidFill>
                <a:srgbClr val="000000"/>
              </a:solidFill>
            </a:endParaRPr>
          </a:p>
        </p:txBody>
      </p:sp>
      <p:pic>
        <p:nvPicPr>
          <p:cNvPr id="9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8" y="1361298"/>
            <a:ext cx="2100091" cy="160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9" b="7283"/>
          <a:stretch>
            <a:fillRect/>
          </a:stretch>
        </p:blipFill>
        <p:spPr bwMode="auto">
          <a:xfrm>
            <a:off x="188029" y="3409382"/>
            <a:ext cx="1845810" cy="157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 bwMode="auto">
          <a:xfrm>
            <a:off x="69893" y="5137601"/>
            <a:ext cx="8497887" cy="1605945"/>
            <a:chOff x="591478" y="6050850"/>
            <a:chExt cx="8497888" cy="1606344"/>
          </a:xfrm>
        </p:grpSpPr>
        <p:sp>
          <p:nvSpPr>
            <p:cNvPr id="12" name="CustomShape 7"/>
            <p:cNvSpPr/>
            <p:nvPr/>
          </p:nvSpPr>
          <p:spPr bwMode="auto">
            <a:xfrm>
              <a:off x="591478" y="6050850"/>
              <a:ext cx="8497888" cy="371605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r>
                <a:rPr lang="hr-HR" spc="-1" dirty="0">
                  <a:solidFill>
                    <a:srgbClr val="000000"/>
                  </a:solidFill>
                  <a:latin typeface="Wingdings 2" panose="05020102010507070707"/>
                  <a:ea typeface="Wingdings 2" panose="05020102010507070707"/>
                </a:rPr>
                <a:t></a:t>
              </a:r>
              <a:r>
                <a:rPr lang="hr-HR" spc="-1" dirty="0">
                  <a:solidFill>
                    <a:srgbClr val="000000"/>
                  </a:solidFill>
                </a:rPr>
                <a:t> </a:t>
              </a:r>
              <a:r>
                <a:rPr lang="hr-HR" b="1" spc="-1" dirty="0">
                  <a:solidFill>
                    <a:srgbClr val="000000"/>
                  </a:solidFill>
                  <a:latin typeface="Trebuchet MS" panose="020B0603020202020204"/>
                </a:rPr>
                <a:t>kriza EMOCIJA</a:t>
              </a:r>
              <a:endParaRPr lang="hr-HR" spc="-1" dirty="0">
                <a:solidFill>
                  <a:srgbClr val="000000"/>
                </a:solidFill>
              </a:endParaRPr>
            </a:p>
          </p:txBody>
        </p:sp>
        <p:pic>
          <p:nvPicPr>
            <p:cNvPr id="13" name="Picture 2" descr="C:\Users\tom\Desktop\posao i faks\fotke nove\karikature\Run_Tang_Li_China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454" y="6393765"/>
              <a:ext cx="1678976" cy="1263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-34998" y="-203208"/>
            <a:ext cx="9579190" cy="868622"/>
            <a:chOff x="529999" y="-863701"/>
            <a:chExt cx="9579190" cy="868622"/>
          </a:xfrm>
        </p:grpSpPr>
        <p:pic>
          <p:nvPicPr>
            <p:cNvPr id="16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2" t="59665" r="412" b="36391"/>
            <a:stretch>
              <a:fillRect/>
            </a:stretch>
          </p:blipFill>
          <p:spPr bwMode="auto">
            <a:xfrm>
              <a:off x="529999" y="-863701"/>
              <a:ext cx="9579190" cy="86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718028" y="-553055"/>
              <a:ext cx="731041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 KRIZE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///  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+mj-lt"/>
                </a:rPr>
                <a:t>3 RJEŠENJA 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657488" y="1000620"/>
            <a:ext cx="3354673" cy="5753458"/>
            <a:chOff x="2657488" y="1000620"/>
            <a:chExt cx="3354673" cy="5753458"/>
          </a:xfrm>
        </p:grpSpPr>
        <p:sp>
          <p:nvSpPr>
            <p:cNvPr id="14" name="Right Arrow 13"/>
            <p:cNvSpPr/>
            <p:nvPr/>
          </p:nvSpPr>
          <p:spPr>
            <a:xfrm>
              <a:off x="2669200" y="1679767"/>
              <a:ext cx="978408" cy="484632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58331" t="42691" r="21470" b="21399"/>
            <a:stretch>
              <a:fillRect/>
            </a:stretch>
          </p:blipFill>
          <p:spPr>
            <a:xfrm>
              <a:off x="4211960" y="5025886"/>
              <a:ext cx="1728193" cy="172819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41650" t="8497" r="38150" b="55593"/>
            <a:stretch>
              <a:fillRect/>
            </a:stretch>
          </p:blipFill>
          <p:spPr>
            <a:xfrm>
              <a:off x="4206522" y="1000620"/>
              <a:ext cx="1728192" cy="172819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/>
            <a:srcRect l="56869" t="7046" r="8145" b="55529"/>
            <a:stretch>
              <a:fillRect/>
            </a:stretch>
          </p:blipFill>
          <p:spPr>
            <a:xfrm>
              <a:off x="4211960" y="2941264"/>
              <a:ext cx="1800201" cy="1800200"/>
            </a:xfrm>
            <a:prstGeom prst="rect">
              <a:avLst/>
            </a:prstGeom>
          </p:spPr>
        </p:pic>
        <p:sp>
          <p:nvSpPr>
            <p:cNvPr id="24" name="Right Arrow 23"/>
            <p:cNvSpPr/>
            <p:nvPr/>
          </p:nvSpPr>
          <p:spPr>
            <a:xfrm>
              <a:off x="2669200" y="3933056"/>
              <a:ext cx="978408" cy="484632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2657488" y="5752680"/>
              <a:ext cx="978408" cy="484632"/>
            </a:xfrm>
            <a:prstGeom prst="rightArrow">
              <a:avLst/>
            </a:prstGeom>
            <a:solidFill>
              <a:srgbClr val="FF0000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660232" y="916381"/>
            <a:ext cx="4353975" cy="5320931"/>
            <a:chOff x="6660232" y="916381"/>
            <a:chExt cx="4353975" cy="5320931"/>
          </a:xfrm>
        </p:grpSpPr>
        <p:sp>
          <p:nvSpPr>
            <p:cNvPr id="21" name="CustomShape 4"/>
            <p:cNvSpPr/>
            <p:nvPr/>
          </p:nvSpPr>
          <p:spPr>
            <a:xfrm>
              <a:off x="6660232" y="916381"/>
              <a:ext cx="3993935" cy="37151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6800" rIns="90000" bIns="46800">
              <a:spAutoFit/>
            </a:bodyPr>
            <a:lstStyle/>
            <a:p>
              <a:pPr>
                <a:defRPr/>
              </a:pPr>
              <a:r>
                <a:rPr lang="hr-HR" b="1" spc="-1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Wingdings 2" panose="05020102010507070707"/>
                </a:rPr>
                <a:t>KOMPETENCIJE</a:t>
              </a:r>
              <a:r>
                <a:rPr lang="hr-HR" b="1" spc="-1" dirty="0" smtClean="0">
                  <a:solidFill>
                    <a:srgbClr val="000000"/>
                  </a:solidFill>
                  <a:latin typeface="+mj-lt"/>
                  <a:ea typeface="Wingdings 2" panose="05020102010507070707"/>
                </a:rPr>
                <a:t> </a:t>
              </a:r>
              <a:endParaRPr lang="hr-HR" b="1" spc="-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2" name="CustomShape 4"/>
            <p:cNvSpPr/>
            <p:nvPr/>
          </p:nvSpPr>
          <p:spPr>
            <a:xfrm>
              <a:off x="7020272" y="1977367"/>
              <a:ext cx="3993935" cy="37151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6800" rIns="90000" bIns="46800">
              <a:spAutoFit/>
            </a:bodyPr>
            <a:lstStyle/>
            <a:p>
              <a:pPr>
                <a:defRPr/>
              </a:pPr>
              <a:r>
                <a:rPr lang="hr-HR" b="1" spc="-1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Wingdings 2" panose="05020102010507070707"/>
                </a:rPr>
                <a:t>ZNANJE</a:t>
              </a:r>
              <a:endParaRPr lang="hr-HR" b="1" spc="-1" dirty="0">
                <a:solidFill>
                  <a:srgbClr val="00000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6" name="CustomShape 4"/>
            <p:cNvSpPr/>
            <p:nvPr/>
          </p:nvSpPr>
          <p:spPr>
            <a:xfrm>
              <a:off x="6887269" y="4065599"/>
              <a:ext cx="3993935" cy="37151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6800" rIns="90000" bIns="46800">
              <a:spAutoFit/>
            </a:bodyPr>
            <a:lstStyle/>
            <a:p>
              <a:pPr>
                <a:defRPr/>
              </a:pPr>
              <a:r>
                <a:rPr lang="hr-HR" b="1" spc="-1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Wingdings 2" panose="05020102010507070707"/>
                </a:rPr>
                <a:t>VJEŠTINE</a:t>
              </a:r>
              <a:endParaRPr lang="hr-HR" b="1" spc="-1" dirty="0">
                <a:solidFill>
                  <a:srgbClr val="00000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7" name="CustomShape 4"/>
            <p:cNvSpPr/>
            <p:nvPr/>
          </p:nvSpPr>
          <p:spPr>
            <a:xfrm>
              <a:off x="6876256" y="5865799"/>
              <a:ext cx="3993935" cy="37151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6800" rIns="90000" bIns="46800">
              <a:spAutoFit/>
            </a:bodyPr>
            <a:lstStyle/>
            <a:p>
              <a:pPr>
                <a:defRPr/>
              </a:pPr>
              <a:r>
                <a:rPr lang="hr-HR" b="1" spc="-1" dirty="0" smtClean="0">
                  <a:solidFill>
                    <a:srgbClr val="000000"/>
                  </a:solidFill>
                  <a:latin typeface="Trebuchet MS" panose="020B0603020202020204" pitchFamily="34" charset="0"/>
                  <a:ea typeface="Wingdings 2" panose="05020102010507070707"/>
                </a:rPr>
                <a:t>STAVOVI</a:t>
              </a:r>
              <a:endParaRPr lang="hr-HR" b="1" spc="-1" dirty="0">
                <a:solidFill>
                  <a:srgbClr val="000000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738305" y="1419140"/>
            <a:ext cx="4137951" cy="4432806"/>
            <a:chOff x="2738305" y="1419140"/>
            <a:chExt cx="4137951" cy="4432806"/>
          </a:xfrm>
        </p:grpSpPr>
        <p:sp>
          <p:nvSpPr>
            <p:cNvPr id="29" name="CustomShape 4"/>
            <p:cNvSpPr/>
            <p:nvPr/>
          </p:nvSpPr>
          <p:spPr>
            <a:xfrm>
              <a:off x="2882321" y="1419140"/>
              <a:ext cx="3993935" cy="37151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6800" rIns="90000" bIns="46800">
              <a:spAutoFit/>
            </a:bodyPr>
            <a:lstStyle/>
            <a:p>
              <a:pPr>
                <a:defRPr/>
              </a:pPr>
              <a:r>
                <a:rPr lang="hr-HR" b="1" i="1" spc="-1" dirty="0" smtClean="0">
                  <a:solidFill>
                    <a:srgbClr val="000000"/>
                  </a:solidFill>
                  <a:latin typeface="Chiller" panose="04020404031007020602" pitchFamily="82" charset="0"/>
                  <a:ea typeface="Wingdings 2" panose="05020102010507070707"/>
                </a:rPr>
                <a:t>Što?  </a:t>
              </a:r>
              <a:endParaRPr lang="hr-HR" b="1" i="1" spc="-1" dirty="0">
                <a:solidFill>
                  <a:srgbClr val="000000"/>
                </a:solidFill>
                <a:latin typeface="Chiller" panose="04020404031007020602" pitchFamily="82" charset="0"/>
              </a:endParaRPr>
            </a:p>
          </p:txBody>
        </p:sp>
        <p:sp>
          <p:nvSpPr>
            <p:cNvPr id="30" name="CustomShape 4"/>
            <p:cNvSpPr/>
            <p:nvPr/>
          </p:nvSpPr>
          <p:spPr>
            <a:xfrm>
              <a:off x="2882321" y="3655607"/>
              <a:ext cx="3993935" cy="37151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6800" rIns="90000" bIns="46800">
              <a:spAutoFit/>
            </a:bodyPr>
            <a:lstStyle/>
            <a:p>
              <a:pPr>
                <a:defRPr/>
              </a:pPr>
              <a:r>
                <a:rPr lang="hr-HR" b="1" i="1" spc="-1" dirty="0" smtClean="0">
                  <a:solidFill>
                    <a:srgbClr val="000000"/>
                  </a:solidFill>
                  <a:latin typeface="Chiller" panose="04020404031007020602" pitchFamily="82" charset="0"/>
                </a:rPr>
                <a:t>Kako?</a:t>
              </a:r>
              <a:endParaRPr lang="hr-HR" b="1" i="1" spc="-1" dirty="0">
                <a:solidFill>
                  <a:srgbClr val="000000"/>
                </a:solidFill>
                <a:latin typeface="Chiller" panose="04020404031007020602" pitchFamily="82" charset="0"/>
              </a:endParaRPr>
            </a:p>
          </p:txBody>
        </p:sp>
        <p:sp>
          <p:nvSpPr>
            <p:cNvPr id="31" name="CustomShape 4"/>
            <p:cNvSpPr/>
            <p:nvPr/>
          </p:nvSpPr>
          <p:spPr>
            <a:xfrm>
              <a:off x="2738305" y="5480433"/>
              <a:ext cx="3993935" cy="37151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6800" rIns="90000" bIns="46800">
              <a:spAutoFit/>
            </a:bodyPr>
            <a:lstStyle/>
            <a:p>
              <a:pPr>
                <a:defRPr/>
              </a:pPr>
              <a:r>
                <a:rPr lang="hr-HR" b="1" i="1" spc="-1" dirty="0" smtClean="0">
                  <a:solidFill>
                    <a:srgbClr val="000000"/>
                  </a:solidFill>
                  <a:latin typeface="Chiller" panose="04020404031007020602" pitchFamily="82" charset="0"/>
                </a:rPr>
                <a:t>Zašto?</a:t>
              </a:r>
              <a:endParaRPr lang="hr-HR" b="1" i="1" spc="-1" dirty="0">
                <a:solidFill>
                  <a:srgbClr val="000000"/>
                </a:solidFill>
                <a:latin typeface="Chiller" panose="04020404031007020602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1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835696" y="2204864"/>
            <a:ext cx="5828578" cy="4165206"/>
            <a:chOff x="1305559" y="980728"/>
            <a:chExt cx="5828578" cy="4165206"/>
          </a:xfrm>
        </p:grpSpPr>
        <p:sp>
          <p:nvSpPr>
            <p:cNvPr id="4" name="TextBox 3"/>
            <p:cNvSpPr txBox="1"/>
            <p:nvPr/>
          </p:nvSpPr>
          <p:spPr>
            <a:xfrm>
              <a:off x="1305559" y="980728"/>
              <a:ext cx="1440160" cy="1368152"/>
            </a:xfrm>
            <a:prstGeom prst="rect">
              <a:avLst/>
            </a:prstGeom>
            <a:solidFill>
              <a:schemeClr val="accent6">
                <a:lumMod val="75000"/>
                <a:alpha val="83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hr-HR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71800" y="980728"/>
              <a:ext cx="1440160" cy="1368152"/>
            </a:xfrm>
            <a:prstGeom prst="rect">
              <a:avLst/>
            </a:prstGeom>
            <a:solidFill>
              <a:schemeClr val="accent6">
                <a:lumMod val="75000"/>
                <a:alpha val="83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hr-HR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27736" y="980728"/>
              <a:ext cx="1440160" cy="1368152"/>
            </a:xfrm>
            <a:prstGeom prst="rect">
              <a:avLst/>
            </a:prstGeom>
            <a:solidFill>
              <a:schemeClr val="accent6">
                <a:lumMod val="75000"/>
                <a:alpha val="83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hr-HR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93977" y="980728"/>
              <a:ext cx="1440160" cy="1368152"/>
            </a:xfrm>
            <a:prstGeom prst="rect">
              <a:avLst/>
            </a:prstGeom>
            <a:solidFill>
              <a:schemeClr val="accent6">
                <a:lumMod val="75000"/>
                <a:alpha val="83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hr-HR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05559" y="2379255"/>
              <a:ext cx="1440160" cy="1368152"/>
            </a:xfrm>
            <a:prstGeom prst="rect">
              <a:avLst/>
            </a:prstGeom>
            <a:solidFill>
              <a:schemeClr val="bg1">
                <a:lumMod val="65000"/>
                <a:alpha val="83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hr-HR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71800" y="2379255"/>
              <a:ext cx="1440160" cy="1368152"/>
            </a:xfrm>
            <a:prstGeom prst="rect">
              <a:avLst/>
            </a:prstGeom>
            <a:solidFill>
              <a:schemeClr val="bg1">
                <a:lumMod val="65000"/>
                <a:alpha val="83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hr-HR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27736" y="2379255"/>
              <a:ext cx="1440160" cy="1368152"/>
            </a:xfrm>
            <a:prstGeom prst="rect">
              <a:avLst/>
            </a:prstGeom>
            <a:solidFill>
              <a:schemeClr val="accent6">
                <a:lumMod val="75000"/>
                <a:alpha val="83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hr-HR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93977" y="2379255"/>
              <a:ext cx="1440160" cy="1368152"/>
            </a:xfrm>
            <a:prstGeom prst="rect">
              <a:avLst/>
            </a:prstGeom>
            <a:solidFill>
              <a:schemeClr val="accent6">
                <a:lumMod val="75000"/>
                <a:alpha val="83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hr-HR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05559" y="3777782"/>
              <a:ext cx="1440160" cy="1368152"/>
            </a:xfrm>
            <a:prstGeom prst="rect">
              <a:avLst/>
            </a:prstGeom>
            <a:solidFill>
              <a:schemeClr val="bg1">
                <a:lumMod val="65000"/>
                <a:alpha val="83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hr-HR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71800" y="3777782"/>
              <a:ext cx="1440160" cy="1368152"/>
            </a:xfrm>
            <a:prstGeom prst="rect">
              <a:avLst/>
            </a:prstGeom>
            <a:solidFill>
              <a:schemeClr val="bg1">
                <a:lumMod val="65000"/>
                <a:alpha val="83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hr-HR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227736" y="3777782"/>
              <a:ext cx="1440160" cy="1368152"/>
            </a:xfrm>
            <a:prstGeom prst="rect">
              <a:avLst/>
            </a:prstGeom>
            <a:solidFill>
              <a:schemeClr val="bg1">
                <a:lumMod val="65000"/>
                <a:alpha val="83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hr-HR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93977" y="3777782"/>
              <a:ext cx="1440160" cy="1368152"/>
            </a:xfrm>
            <a:prstGeom prst="rect">
              <a:avLst/>
            </a:prstGeom>
            <a:solidFill>
              <a:schemeClr val="accent6">
                <a:lumMod val="75000"/>
                <a:alpha val="83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hr-HR"/>
            </a:p>
          </p:txBody>
        </p:sp>
      </p:grpSp>
      <p:sp>
        <p:nvSpPr>
          <p:cNvPr id="17" name="TextBox 16"/>
          <p:cNvSpPr txBox="1"/>
          <p:nvPr/>
        </p:nvSpPr>
        <p:spPr bwMode="auto">
          <a:xfrm>
            <a:off x="7759331" y="1052736"/>
            <a:ext cx="101021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200" dirty="0">
                <a:latin typeface="Candara" panose="020E0502030303020204" pitchFamily="34" charset="0"/>
              </a:rPr>
              <a:t>Glavni fokus </a:t>
            </a:r>
          </a:p>
          <a:p>
            <a:pPr>
              <a:defRPr/>
            </a:pPr>
            <a:r>
              <a:rPr lang="hr-HR" sz="1200" dirty="0">
                <a:latin typeface="Candara" panose="020E0502030303020204" pitchFamily="34" charset="0"/>
              </a:rPr>
              <a:t>danas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7835780" y="1700808"/>
            <a:ext cx="105670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200" dirty="0">
                <a:latin typeface="Candara" panose="020E0502030303020204" pitchFamily="34" charset="0"/>
              </a:rPr>
              <a:t>Prazno danas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1979869" y="4120095"/>
            <a:ext cx="1102269" cy="62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sr-Latn-RS" sz="1200" dirty="0">
                <a:latin typeface="Candara" panose="020E0502030303020204" pitchFamily="34" charset="0"/>
              </a:rPr>
              <a:t>Reflekcija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r-HR" altLang="sr-Latn-RS" sz="1200" dirty="0">
                <a:latin typeface="Candara" panose="020E0502030303020204" pitchFamily="34" charset="0"/>
              </a:rPr>
              <a:t>Na akciju</a:t>
            </a: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3534539" y="4132803"/>
            <a:ext cx="823664" cy="62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sr-Latn-RS" sz="1200" dirty="0">
                <a:latin typeface="Candara" panose="020E0502030303020204" pitchFamily="34" charset="0"/>
              </a:rPr>
              <a:t>Timski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r-HR" altLang="sr-Latn-RS" sz="1200" dirty="0">
                <a:latin typeface="Candara" panose="020E0502030303020204" pitchFamily="34" charset="0"/>
              </a:rPr>
              <a:t>razvoj</a:t>
            </a: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1894092" y="5576913"/>
            <a:ext cx="1383471" cy="37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sr-Latn-RS" sz="1200" dirty="0">
                <a:latin typeface="Candara" panose="020E0502030303020204" pitchFamily="34" charset="0"/>
              </a:rPr>
              <a:t>Tradicionalno</a:t>
            </a:r>
          </a:p>
        </p:txBody>
      </p: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3534539" y="5480603"/>
            <a:ext cx="857180" cy="62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sr-Latn-RS" sz="1200" dirty="0">
                <a:latin typeface="Candara" panose="020E0502030303020204" pitchFamily="34" charset="0"/>
              </a:rPr>
              <a:t>Timski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r-HR" altLang="sr-Latn-RS" sz="1200" dirty="0">
                <a:latin typeface="Candara" panose="020E0502030303020204" pitchFamily="34" charset="0"/>
              </a:rPr>
              <a:t>trening</a:t>
            </a:r>
          </a:p>
        </p:txBody>
      </p:sp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4795711" y="5480603"/>
            <a:ext cx="1257282" cy="62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sr-Latn-RS" sz="1200" dirty="0">
                <a:latin typeface="Candara" panose="020E0502030303020204" pitchFamily="34" charset="0"/>
              </a:rPr>
              <a:t>Promjena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r-HR" altLang="sr-Latn-RS" sz="1200" dirty="0">
                <a:latin typeface="Candara" panose="020E0502030303020204" pitchFamily="34" charset="0"/>
              </a:rPr>
              <a:t>organizacije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7914200" y="6017513"/>
            <a:ext cx="1050288" cy="5078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35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ŠIROKO:</a:t>
            </a:r>
          </a:p>
          <a:p>
            <a:pPr algn="ctr">
              <a:defRPr/>
            </a:pPr>
            <a:r>
              <a:rPr lang="hr-HR" sz="135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Cijeli sustav</a:t>
            </a:r>
          </a:p>
        </p:txBody>
      </p:sp>
      <p:sp>
        <p:nvSpPr>
          <p:cNvPr id="26" name="TextBox 25"/>
          <p:cNvSpPr txBox="1"/>
          <p:nvPr/>
        </p:nvSpPr>
        <p:spPr bwMode="auto">
          <a:xfrm>
            <a:off x="1331640" y="1481009"/>
            <a:ext cx="1067921" cy="5078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35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DUBOKO:</a:t>
            </a:r>
          </a:p>
          <a:p>
            <a:pPr algn="ctr">
              <a:defRPr/>
            </a:pPr>
            <a:r>
              <a:rPr lang="hr-HR" sz="135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Cijela osoba</a:t>
            </a:r>
          </a:p>
        </p:txBody>
      </p:sp>
      <p:sp>
        <p:nvSpPr>
          <p:cNvPr id="27" name="TextBox 26"/>
          <p:cNvSpPr txBox="1"/>
          <p:nvPr/>
        </p:nvSpPr>
        <p:spPr bwMode="auto">
          <a:xfrm>
            <a:off x="-28609" y="2544481"/>
            <a:ext cx="174919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dirty="0">
                <a:latin typeface="Candara" panose="020E0502030303020204" pitchFamily="34" charset="0"/>
              </a:rPr>
              <a:t>Transformativno:</a:t>
            </a:r>
          </a:p>
          <a:p>
            <a:pPr algn="ctr">
              <a:defRPr/>
            </a:pPr>
            <a:r>
              <a:rPr lang="hr-HR" sz="1200" b="1" dirty="0">
                <a:latin typeface="Candara" panose="020E0502030303020204" pitchFamily="34" charset="0"/>
              </a:rPr>
              <a:t>(glava, ruke, srce</a:t>
            </a:r>
            <a:r>
              <a:rPr lang="hr-HR" sz="1200" b="1" dirty="0" smtClean="0">
                <a:latin typeface="Candara" panose="020E0502030303020204" pitchFamily="34" charset="0"/>
              </a:rPr>
              <a:t>)</a:t>
            </a:r>
          </a:p>
          <a:p>
            <a:pPr algn="ctr">
              <a:defRPr/>
            </a:pPr>
            <a:endParaRPr lang="hr-HR" sz="1200" b="1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hr-HR" sz="1200" b="1" dirty="0" smtClean="0">
                <a:latin typeface="Candara" panose="020E0502030303020204" pitchFamily="34" charset="0"/>
              </a:rPr>
              <a:t>Učenje kroz sustvaranje</a:t>
            </a:r>
            <a:endParaRPr lang="hr-HR" sz="1200" b="1" dirty="0">
              <a:latin typeface="Candara" panose="020E0502030303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89074" y="3933056"/>
            <a:ext cx="144142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dirty="0">
                <a:latin typeface="Candara" panose="020E0502030303020204" pitchFamily="34" charset="0"/>
              </a:rPr>
              <a:t>Refleksivno:</a:t>
            </a:r>
          </a:p>
          <a:p>
            <a:pPr algn="ctr">
              <a:defRPr/>
            </a:pPr>
            <a:r>
              <a:rPr lang="hr-HR" sz="1200" b="1" dirty="0">
                <a:latin typeface="Candara" panose="020E0502030303020204" pitchFamily="34" charset="0"/>
              </a:rPr>
              <a:t>(glava, ruke</a:t>
            </a:r>
            <a:r>
              <a:rPr lang="hr-HR" sz="1200" b="1" dirty="0" smtClean="0">
                <a:latin typeface="Candara" panose="020E0502030303020204" pitchFamily="34" charset="0"/>
              </a:rPr>
              <a:t>)</a:t>
            </a:r>
          </a:p>
          <a:p>
            <a:pPr algn="ctr">
              <a:defRPr/>
            </a:pPr>
            <a:endParaRPr lang="hr-HR" sz="1200" b="1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hr-HR" sz="1200" b="1" dirty="0" smtClean="0">
                <a:latin typeface="Candara" panose="020E0502030303020204" pitchFamily="34" charset="0"/>
              </a:rPr>
              <a:t>Učenje kroz praksu</a:t>
            </a:r>
            <a:endParaRPr lang="hr-HR" sz="1200" b="1" dirty="0">
              <a:latin typeface="Candara" panose="020E0502030303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15266" y="5367114"/>
            <a:ext cx="152317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dirty="0">
                <a:latin typeface="Candara" panose="020E0502030303020204" pitchFamily="34" charset="0"/>
              </a:rPr>
              <a:t>Tehničko:</a:t>
            </a:r>
          </a:p>
          <a:p>
            <a:pPr algn="ctr">
              <a:defRPr/>
            </a:pPr>
            <a:r>
              <a:rPr lang="hr-HR" sz="1200" b="1" dirty="0">
                <a:latin typeface="Candara" panose="020E0502030303020204" pitchFamily="34" charset="0"/>
              </a:rPr>
              <a:t>(glava</a:t>
            </a:r>
            <a:r>
              <a:rPr lang="hr-HR" sz="1200" b="1" dirty="0" smtClean="0">
                <a:latin typeface="Candara" panose="020E0502030303020204" pitchFamily="34" charset="0"/>
              </a:rPr>
              <a:t>)</a:t>
            </a:r>
          </a:p>
          <a:p>
            <a:pPr algn="ctr">
              <a:defRPr/>
            </a:pPr>
            <a:endParaRPr lang="hr-HR" sz="1200" b="1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hr-HR" sz="1200" b="1" dirty="0" smtClean="0">
                <a:latin typeface="Candara" panose="020E0502030303020204" pitchFamily="34" charset="0"/>
              </a:rPr>
              <a:t>Učenje kroz slušanje</a:t>
            </a:r>
            <a:endParaRPr lang="hr-HR" sz="1200" b="1" dirty="0">
              <a:latin typeface="Candara" panose="020E0502030303020204" pitchFamily="34" charset="0"/>
            </a:endParaRPr>
          </a:p>
        </p:txBody>
      </p:sp>
      <p:sp>
        <p:nvSpPr>
          <p:cNvPr id="32" name="TextBox 22"/>
          <p:cNvSpPr txBox="1">
            <a:spLocks noChangeArrowheads="1"/>
          </p:cNvSpPr>
          <p:nvPr/>
        </p:nvSpPr>
        <p:spPr bwMode="auto">
          <a:xfrm>
            <a:off x="365928" y="5701153"/>
            <a:ext cx="1035237" cy="49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r-HR" altLang="sr-Latn-RS" sz="900" b="1">
                <a:solidFill>
                  <a:schemeClr val="bg1"/>
                </a:solidFill>
                <a:latin typeface="Candara" panose="020E0502030303020204" pitchFamily="34" charset="0"/>
              </a:rPr>
              <a:t>Učenje kroz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r-HR" altLang="sr-Latn-RS" sz="900" b="1">
                <a:solidFill>
                  <a:schemeClr val="bg1"/>
                </a:solidFill>
                <a:latin typeface="Candara" panose="020E0502030303020204" pitchFamily="34" charset="0"/>
              </a:rPr>
              <a:t>slušanje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-62551" y="-17546"/>
            <a:ext cx="9579190" cy="868622"/>
            <a:chOff x="-62551" y="-17546"/>
            <a:chExt cx="9579190" cy="868622"/>
          </a:xfrm>
        </p:grpSpPr>
        <p:pic>
          <p:nvPicPr>
            <p:cNvPr id="34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2" t="59665" r="412" b="36391"/>
            <a:stretch>
              <a:fillRect/>
            </a:stretch>
          </p:blipFill>
          <p:spPr bwMode="auto">
            <a:xfrm>
              <a:off x="-62551" y="-17546"/>
              <a:ext cx="9579190" cy="86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ectangle 1"/>
            <p:cNvSpPr>
              <a:spLocks noChangeArrowheads="1"/>
            </p:cNvSpPr>
            <p:nvPr/>
          </p:nvSpPr>
          <p:spPr bwMode="auto">
            <a:xfrm>
              <a:off x="277464" y="196915"/>
              <a:ext cx="58787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TRANSFORMATIVNO UČENJE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7308304" y="1110185"/>
            <a:ext cx="320426" cy="36060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7" name="Rectangle 36"/>
          <p:cNvSpPr/>
          <p:nvPr/>
        </p:nvSpPr>
        <p:spPr>
          <a:xfrm>
            <a:off x="7308304" y="1628800"/>
            <a:ext cx="320426" cy="360609"/>
          </a:xfrm>
          <a:prstGeom prst="rect">
            <a:avLst/>
          </a:prstGeom>
          <a:solidFill>
            <a:srgbClr val="E98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8" name="Up Arrow 37"/>
          <p:cNvSpPr/>
          <p:nvPr/>
        </p:nvSpPr>
        <p:spPr>
          <a:xfrm>
            <a:off x="1719605" y="2068076"/>
            <a:ext cx="168040" cy="4301994"/>
          </a:xfrm>
          <a:prstGeom prst="upArrow">
            <a:avLst/>
          </a:prstGeom>
          <a:solidFill>
            <a:srgbClr val="B5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9" name="Up Arrow 38"/>
          <p:cNvSpPr/>
          <p:nvPr/>
        </p:nvSpPr>
        <p:spPr>
          <a:xfrm rot="5400000">
            <a:off x="4709741" y="3363268"/>
            <a:ext cx="171940" cy="6064045"/>
          </a:xfrm>
          <a:prstGeom prst="upArrow">
            <a:avLst/>
          </a:prstGeom>
          <a:solidFill>
            <a:srgbClr val="B5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40" name="Picture 2" descr="Heart Head and Hand PowerPoint Template - Slide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8" t="41702" r="20859" b="20499"/>
          <a:stretch>
            <a:fillRect/>
          </a:stretch>
        </p:blipFill>
        <p:spPr bwMode="auto">
          <a:xfrm>
            <a:off x="3333362" y="2318426"/>
            <a:ext cx="1377184" cy="118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Heart Head and Hand PowerPoint Template - Slide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6" t="6931" r="4391" b="56319"/>
          <a:stretch>
            <a:fillRect/>
          </a:stretch>
        </p:blipFill>
        <p:spPr bwMode="auto">
          <a:xfrm>
            <a:off x="4782231" y="3687131"/>
            <a:ext cx="1373945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Heart Head and Hand PowerPoint Template - Slide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4" t="8910" r="38715" b="56441"/>
          <a:stretch>
            <a:fillRect/>
          </a:stretch>
        </p:blipFill>
        <p:spPr bwMode="auto">
          <a:xfrm>
            <a:off x="6284499" y="5085184"/>
            <a:ext cx="1305476" cy="119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 bwMode="auto">
          <a:xfrm>
            <a:off x="3703924" y="2924944"/>
            <a:ext cx="3892412" cy="12464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hr-HR" sz="2100" dirty="0" smtClean="0">
                <a:solidFill>
                  <a:schemeClr val="bg1"/>
                </a:solidFill>
                <a:latin typeface="Candara" panose="020E0502030303020204" pitchFamily="34" charset="0"/>
              </a:rPr>
              <a:t>TRANSFORMATIVNO</a:t>
            </a:r>
            <a:endParaRPr lang="hr-HR" sz="21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r">
              <a:defRPr/>
            </a:pPr>
            <a:r>
              <a:rPr lang="hr-HR" sz="2100" dirty="0">
                <a:solidFill>
                  <a:schemeClr val="bg1"/>
                </a:solidFill>
                <a:latin typeface="Candara" panose="020E0502030303020204" pitchFamily="34" charset="0"/>
              </a:rPr>
              <a:t>EKO-SISTEMSKO </a:t>
            </a:r>
          </a:p>
          <a:p>
            <a:pPr algn="r">
              <a:defRPr/>
            </a:pPr>
            <a:r>
              <a:rPr lang="hr-HR" sz="2100" dirty="0">
                <a:solidFill>
                  <a:schemeClr val="bg1"/>
                </a:solidFill>
                <a:latin typeface="Candara" panose="020E0502030303020204" pitchFamily="34" charset="0"/>
              </a:rPr>
              <a:t>UČENJE </a:t>
            </a:r>
          </a:p>
          <a:p>
            <a:pPr>
              <a:defRPr/>
            </a:pPr>
            <a:endParaRPr lang="hr-HR" sz="1200" dirty="0">
              <a:solidFill>
                <a:schemeClr val="bg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598910"/>
            <a:ext cx="7744065" cy="13985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30" name="Group 29"/>
          <p:cNvGrpSpPr/>
          <p:nvPr/>
        </p:nvGrpSpPr>
        <p:grpSpPr>
          <a:xfrm>
            <a:off x="35496" y="1018268"/>
            <a:ext cx="8928992" cy="5579084"/>
            <a:chOff x="35496" y="1018268"/>
            <a:chExt cx="8928992" cy="5579084"/>
          </a:xfrm>
        </p:grpSpPr>
        <p:sp>
          <p:nvSpPr>
            <p:cNvPr id="43" name="Rectangle 42"/>
            <p:cNvSpPr/>
            <p:nvPr/>
          </p:nvSpPr>
          <p:spPr>
            <a:xfrm>
              <a:off x="35496" y="1018268"/>
              <a:ext cx="8928992" cy="25576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" name="Rectangle 2"/>
            <p:cNvSpPr/>
            <p:nvPr/>
          </p:nvSpPr>
          <p:spPr>
            <a:xfrm>
              <a:off x="7943825" y="5805264"/>
              <a:ext cx="948655" cy="792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</p:spTree>
    <p:extLst>
      <p:ext uri="{BB962C8B-B14F-4D97-AF65-F5344CB8AC3E}">
        <p14:creationId xmlns:p14="http://schemas.microsoft.com/office/powerpoint/2010/main" val="99713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6622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8" y="2852936"/>
            <a:ext cx="9144000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0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915" y="246935"/>
            <a:ext cx="2754237" cy="2678009"/>
          </a:xfrm>
          <a:prstGeom prst="rect">
            <a:avLst/>
          </a:prstGeom>
        </p:spPr>
      </p:pic>
      <p:pic>
        <p:nvPicPr>
          <p:cNvPr id="5" name="Picture 3" descr="C:\Users\tom\Desktop\posao i faks\doktorski\fotke\krugovi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" y="-54038"/>
            <a:ext cx="3118073" cy="328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51330276"/>
              </p:ext>
            </p:extLst>
          </p:nvPr>
        </p:nvGraphicFramePr>
        <p:xfrm>
          <a:off x="5004048" y="188640"/>
          <a:ext cx="5112568" cy="2969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8436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8638" y="-17546"/>
            <a:ext cx="9579190" cy="868622"/>
            <a:chOff x="-38638" y="-17546"/>
            <a:chExt cx="9579190" cy="86862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2" t="59665" r="412" b="36391"/>
            <a:stretch>
              <a:fillRect/>
            </a:stretch>
          </p:blipFill>
          <p:spPr bwMode="auto">
            <a:xfrm>
              <a:off x="-38638" y="-17546"/>
              <a:ext cx="9579190" cy="86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1"/>
            <p:cNvSpPr>
              <a:spLocks noChangeArrowheads="1"/>
            </p:cNvSpPr>
            <p:nvPr/>
          </p:nvSpPr>
          <p:spPr bwMode="auto">
            <a:xfrm>
              <a:off x="35400" y="56818"/>
              <a:ext cx="921712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  </a:t>
              </a:r>
              <a:r>
                <a:rPr lang="hr-HR" altLang="en-US" sz="40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POVEZANOST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je TEMELJ poučavanja o ODRŽIVOM RAZVOJU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4492" y="969009"/>
            <a:ext cx="4445473" cy="2313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3576801"/>
            <a:ext cx="3384376" cy="3115326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862840" y="3593098"/>
            <a:ext cx="853176" cy="2947172"/>
            <a:chOff x="3431640" y="3593098"/>
            <a:chExt cx="853176" cy="29471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76482" t="8970" r="8743" b="67108"/>
            <a:stretch/>
          </p:blipFill>
          <p:spPr>
            <a:xfrm>
              <a:off x="3481509" y="5964206"/>
              <a:ext cx="612067" cy="576064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3431640" y="3593098"/>
              <a:ext cx="759261" cy="711716"/>
              <a:chOff x="683568" y="764704"/>
              <a:chExt cx="1152128" cy="129614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l="7413" t="6642" r="79550" b="66446"/>
              <a:stretch/>
            </p:blipFill>
            <p:spPr>
              <a:xfrm>
                <a:off x="683568" y="764704"/>
                <a:ext cx="1080120" cy="1296144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1691680" y="764704"/>
                <a:ext cx="144016" cy="1296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707904" y="4854796"/>
              <a:ext cx="576912" cy="518420"/>
              <a:chOff x="2699792" y="1556792"/>
              <a:chExt cx="1328971" cy="144016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 l="76482" t="62794" r="8347" b="7304"/>
              <a:stretch/>
            </p:blipFill>
            <p:spPr>
              <a:xfrm>
                <a:off x="2771800" y="1556792"/>
                <a:ext cx="1256963" cy="1440160"/>
              </a:xfrm>
              <a:prstGeom prst="rect">
                <a:avLst/>
              </a:prstGeom>
              <a:solidFill>
                <a:srgbClr val="F74440"/>
              </a:solidFill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2699792" y="1844824"/>
                <a:ext cx="379630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8101" t="7983" r="29560"/>
          <a:stretch/>
        </p:blipFill>
        <p:spPr>
          <a:xfrm>
            <a:off x="5436096" y="1674515"/>
            <a:ext cx="3155774" cy="4289691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331962" y="3205343"/>
            <a:ext cx="4124142" cy="3587056"/>
            <a:chOff x="331962" y="3205343"/>
            <a:chExt cx="4124142" cy="3587056"/>
          </a:xfrm>
        </p:grpSpPr>
        <p:sp>
          <p:nvSpPr>
            <p:cNvPr id="52" name="Freeform 51"/>
            <p:cNvSpPr/>
            <p:nvPr/>
          </p:nvSpPr>
          <p:spPr>
            <a:xfrm>
              <a:off x="331962" y="3205343"/>
              <a:ext cx="2173113" cy="3585984"/>
            </a:xfrm>
            <a:custGeom>
              <a:avLst/>
              <a:gdLst>
                <a:gd name="connsiteX0" fmla="*/ 2173113 w 2173113"/>
                <a:gd name="connsiteY0" fmla="*/ 604657 h 3585984"/>
                <a:gd name="connsiteX1" fmla="*/ 1915938 w 2173113"/>
                <a:gd name="connsiteY1" fmla="*/ 271282 h 3585984"/>
                <a:gd name="connsiteX2" fmla="*/ 1601613 w 2173113"/>
                <a:gd name="connsiteY2" fmla="*/ 90307 h 3585984"/>
                <a:gd name="connsiteX3" fmla="*/ 944388 w 2173113"/>
                <a:gd name="connsiteY3" fmla="*/ 4582 h 3585984"/>
                <a:gd name="connsiteX4" fmla="*/ 477663 w 2173113"/>
                <a:gd name="connsiteY4" fmla="*/ 223657 h 3585984"/>
                <a:gd name="connsiteX5" fmla="*/ 163338 w 2173113"/>
                <a:gd name="connsiteY5" fmla="*/ 642757 h 3585984"/>
                <a:gd name="connsiteX6" fmla="*/ 1413 w 2173113"/>
                <a:gd name="connsiteY6" fmla="*/ 1585732 h 3585984"/>
                <a:gd name="connsiteX7" fmla="*/ 115713 w 2173113"/>
                <a:gd name="connsiteY7" fmla="*/ 2423932 h 3585984"/>
                <a:gd name="connsiteX8" fmla="*/ 591963 w 2173113"/>
                <a:gd name="connsiteY8" fmla="*/ 3214507 h 3585984"/>
                <a:gd name="connsiteX9" fmla="*/ 1353963 w 2173113"/>
                <a:gd name="connsiteY9" fmla="*/ 3557407 h 3585984"/>
                <a:gd name="connsiteX10" fmla="*/ 1925463 w 2173113"/>
                <a:gd name="connsiteY10" fmla="*/ 3538357 h 3585984"/>
                <a:gd name="connsiteX11" fmla="*/ 2144538 w 2173113"/>
                <a:gd name="connsiteY11" fmla="*/ 3309757 h 358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3113" h="3585984">
                  <a:moveTo>
                    <a:pt x="2173113" y="604657"/>
                  </a:moveTo>
                  <a:cubicBezTo>
                    <a:pt x="2092150" y="480832"/>
                    <a:pt x="2011188" y="357007"/>
                    <a:pt x="1915938" y="271282"/>
                  </a:cubicBezTo>
                  <a:cubicBezTo>
                    <a:pt x="1820688" y="185557"/>
                    <a:pt x="1763538" y="134757"/>
                    <a:pt x="1601613" y="90307"/>
                  </a:cubicBezTo>
                  <a:cubicBezTo>
                    <a:pt x="1439688" y="45857"/>
                    <a:pt x="1131713" y="-17643"/>
                    <a:pt x="944388" y="4582"/>
                  </a:cubicBezTo>
                  <a:cubicBezTo>
                    <a:pt x="757063" y="26807"/>
                    <a:pt x="607838" y="117295"/>
                    <a:pt x="477663" y="223657"/>
                  </a:cubicBezTo>
                  <a:cubicBezTo>
                    <a:pt x="347488" y="330019"/>
                    <a:pt x="242713" y="415744"/>
                    <a:pt x="163338" y="642757"/>
                  </a:cubicBezTo>
                  <a:cubicBezTo>
                    <a:pt x="83963" y="869770"/>
                    <a:pt x="9350" y="1288870"/>
                    <a:pt x="1413" y="1585732"/>
                  </a:cubicBezTo>
                  <a:cubicBezTo>
                    <a:pt x="-6524" y="1882594"/>
                    <a:pt x="17288" y="2152469"/>
                    <a:pt x="115713" y="2423932"/>
                  </a:cubicBezTo>
                  <a:cubicBezTo>
                    <a:pt x="214138" y="2695395"/>
                    <a:pt x="385588" y="3025595"/>
                    <a:pt x="591963" y="3214507"/>
                  </a:cubicBezTo>
                  <a:cubicBezTo>
                    <a:pt x="798338" y="3403419"/>
                    <a:pt x="1131713" y="3503432"/>
                    <a:pt x="1353963" y="3557407"/>
                  </a:cubicBezTo>
                  <a:cubicBezTo>
                    <a:pt x="1576213" y="3611382"/>
                    <a:pt x="1793700" y="3579632"/>
                    <a:pt x="1925463" y="3538357"/>
                  </a:cubicBezTo>
                  <a:cubicBezTo>
                    <a:pt x="2057225" y="3497082"/>
                    <a:pt x="2100881" y="3403419"/>
                    <a:pt x="2144538" y="3309757"/>
                  </a:cubicBezTo>
                </a:path>
              </a:pathLst>
            </a:custGeom>
            <a:noFill/>
            <a:ln w="63500">
              <a:solidFill>
                <a:srgbClr val="2C58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2419350" y="3271068"/>
              <a:ext cx="2036754" cy="3521331"/>
            </a:xfrm>
            <a:custGeom>
              <a:avLst/>
              <a:gdLst>
                <a:gd name="connsiteX0" fmla="*/ 66675 w 2036754"/>
                <a:gd name="connsiteY0" fmla="*/ 538932 h 3521331"/>
                <a:gd name="connsiteX1" fmla="*/ 219075 w 2036754"/>
                <a:gd name="connsiteY1" fmla="*/ 348432 h 3521331"/>
                <a:gd name="connsiteX2" fmla="*/ 600075 w 2036754"/>
                <a:gd name="connsiteY2" fmla="*/ 81732 h 3521331"/>
                <a:gd name="connsiteX3" fmla="*/ 1038225 w 2036754"/>
                <a:gd name="connsiteY3" fmla="*/ 5532 h 3521331"/>
                <a:gd name="connsiteX4" fmla="*/ 1485900 w 2036754"/>
                <a:gd name="connsiteY4" fmla="*/ 205557 h 3521331"/>
                <a:gd name="connsiteX5" fmla="*/ 1857375 w 2036754"/>
                <a:gd name="connsiteY5" fmla="*/ 777057 h 3521331"/>
                <a:gd name="connsiteX6" fmla="*/ 2009775 w 2036754"/>
                <a:gd name="connsiteY6" fmla="*/ 1386657 h 3521331"/>
                <a:gd name="connsiteX7" fmla="*/ 2019300 w 2036754"/>
                <a:gd name="connsiteY7" fmla="*/ 2129607 h 3521331"/>
                <a:gd name="connsiteX8" fmla="*/ 1828800 w 2036754"/>
                <a:gd name="connsiteY8" fmla="*/ 2796357 h 3521331"/>
                <a:gd name="connsiteX9" fmla="*/ 1476375 w 2036754"/>
                <a:gd name="connsiteY9" fmla="*/ 3224982 h 3521331"/>
                <a:gd name="connsiteX10" fmla="*/ 876300 w 2036754"/>
                <a:gd name="connsiteY10" fmla="*/ 3501207 h 3521331"/>
                <a:gd name="connsiteX11" fmla="*/ 390525 w 2036754"/>
                <a:gd name="connsiteY11" fmla="*/ 3472632 h 3521331"/>
                <a:gd name="connsiteX12" fmla="*/ 0 w 2036754"/>
                <a:gd name="connsiteY12" fmla="*/ 3253557 h 3521331"/>
                <a:gd name="connsiteX13" fmla="*/ 0 w 2036754"/>
                <a:gd name="connsiteY13" fmla="*/ 3253557 h 3521331"/>
                <a:gd name="connsiteX14" fmla="*/ 57150 w 2036754"/>
                <a:gd name="connsiteY14" fmla="*/ 3291657 h 352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36754" h="3521331">
                  <a:moveTo>
                    <a:pt x="66675" y="538932"/>
                  </a:moveTo>
                  <a:cubicBezTo>
                    <a:pt x="98425" y="481782"/>
                    <a:pt x="130175" y="424632"/>
                    <a:pt x="219075" y="348432"/>
                  </a:cubicBezTo>
                  <a:cubicBezTo>
                    <a:pt x="307975" y="272232"/>
                    <a:pt x="463550" y="138882"/>
                    <a:pt x="600075" y="81732"/>
                  </a:cubicBezTo>
                  <a:cubicBezTo>
                    <a:pt x="736600" y="24582"/>
                    <a:pt x="890588" y="-15106"/>
                    <a:pt x="1038225" y="5532"/>
                  </a:cubicBezTo>
                  <a:cubicBezTo>
                    <a:pt x="1185863" y="26169"/>
                    <a:pt x="1349375" y="76970"/>
                    <a:pt x="1485900" y="205557"/>
                  </a:cubicBezTo>
                  <a:cubicBezTo>
                    <a:pt x="1622425" y="334144"/>
                    <a:pt x="1770063" y="580207"/>
                    <a:pt x="1857375" y="777057"/>
                  </a:cubicBezTo>
                  <a:cubicBezTo>
                    <a:pt x="1944687" y="973907"/>
                    <a:pt x="1982788" y="1161232"/>
                    <a:pt x="2009775" y="1386657"/>
                  </a:cubicBezTo>
                  <a:cubicBezTo>
                    <a:pt x="2036762" y="1612082"/>
                    <a:pt x="2049462" y="1894657"/>
                    <a:pt x="2019300" y="2129607"/>
                  </a:cubicBezTo>
                  <a:cubicBezTo>
                    <a:pt x="1989138" y="2364557"/>
                    <a:pt x="1919287" y="2613795"/>
                    <a:pt x="1828800" y="2796357"/>
                  </a:cubicBezTo>
                  <a:cubicBezTo>
                    <a:pt x="1738313" y="2978919"/>
                    <a:pt x="1635125" y="3107507"/>
                    <a:pt x="1476375" y="3224982"/>
                  </a:cubicBezTo>
                  <a:cubicBezTo>
                    <a:pt x="1317625" y="3342457"/>
                    <a:pt x="1057275" y="3459932"/>
                    <a:pt x="876300" y="3501207"/>
                  </a:cubicBezTo>
                  <a:cubicBezTo>
                    <a:pt x="695325" y="3542482"/>
                    <a:pt x="536575" y="3513907"/>
                    <a:pt x="390525" y="3472632"/>
                  </a:cubicBezTo>
                  <a:cubicBezTo>
                    <a:pt x="244475" y="3431357"/>
                    <a:pt x="0" y="3253557"/>
                    <a:pt x="0" y="3253557"/>
                  </a:cubicBezTo>
                  <a:lnTo>
                    <a:pt x="0" y="3253557"/>
                  </a:lnTo>
                  <a:lnTo>
                    <a:pt x="57150" y="3291657"/>
                  </a:lnTo>
                </a:path>
              </a:pathLst>
            </a:custGeom>
            <a:noFill/>
            <a:ln w="66675">
              <a:solidFill>
                <a:srgbClr val="2C58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</p:spTree>
    <p:extLst>
      <p:ext uri="{BB962C8B-B14F-4D97-AF65-F5344CB8AC3E}">
        <p14:creationId xmlns:p14="http://schemas.microsoft.com/office/powerpoint/2010/main" val="151483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6512" y="0"/>
            <a:ext cx="9579190" cy="868622"/>
            <a:chOff x="-36512" y="0"/>
            <a:chExt cx="9579190" cy="868622"/>
          </a:xfrm>
        </p:grpSpPr>
        <p:pic>
          <p:nvPicPr>
            <p:cNvPr id="4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2" t="59665" r="412" b="36391"/>
            <a:stretch>
              <a:fillRect/>
            </a:stretch>
          </p:blipFill>
          <p:spPr bwMode="auto">
            <a:xfrm>
              <a:off x="-36512" y="0"/>
              <a:ext cx="9579190" cy="86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1"/>
            <p:cNvSpPr>
              <a:spLocks noChangeArrowheads="1"/>
            </p:cNvSpPr>
            <p:nvPr/>
          </p:nvSpPr>
          <p:spPr bwMode="auto">
            <a:xfrm>
              <a:off x="323528" y="182204"/>
              <a:ext cx="61926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AKTIVIZAM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ZA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ODRŽIVI RAZVOJ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0" y="1340768"/>
            <a:ext cx="9398001" cy="5286375"/>
            <a:chOff x="-18437" y="1268417"/>
            <a:chExt cx="9397730" cy="5286223"/>
          </a:xfrm>
        </p:grpSpPr>
        <p:pic>
          <p:nvPicPr>
            <p:cNvPr id="7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437" y="1268417"/>
              <a:ext cx="9397730" cy="528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395276" y="1772880"/>
              <a:ext cx="2304984" cy="12239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82595" y="4684272"/>
              <a:ext cx="2304984" cy="12255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43495" y="3079355"/>
              <a:ext cx="2303396" cy="1223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3" y="1916832"/>
            <a:ext cx="8287432" cy="481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s://i.pinimg.com/564x/e7/81/06/e78106fb2de46448aa872b15432be1e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t="8562" r="6740" b="10048"/>
          <a:stretch/>
        </p:blipFill>
        <p:spPr bwMode="auto">
          <a:xfrm>
            <a:off x="3216820" y="1148272"/>
            <a:ext cx="201622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6.googleusercontent.com/MtJdT9vWrsT9XjsH13ccPeEqGBQja-H2LYeVR7xmmnAty0girVQVexYDSrLnIth-_8llOpWMvsqtsWWqzE1jrJ-x-asCuPQmb03G0tJeJt_HjlvBWgMJXhSGC5CyoVE81a17yuKGb1UDg3ct-GHcQWu3Nw=s20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4319">
            <a:off x="1362396" y="2381411"/>
            <a:ext cx="5764626" cy="350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58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07504" y="-99392"/>
            <a:ext cx="8661401" cy="748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Times" charset="-18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" charset="-18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" charset="-18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" charset="-18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" charset="-1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" charset="-1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" charset="-1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" charset="-1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" charset="-1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hr-HR" altLang="en-US" dirty="0">
                <a:latin typeface="Arial" pitchFamily="34" charset="0"/>
                <a:cs typeface="Arial" pitchFamily="34" charset="0"/>
                <a:sym typeface="Wingdings 3" pitchFamily="18" charset="2"/>
              </a:rPr>
              <a:t> </a:t>
            </a:r>
            <a:r>
              <a:rPr lang="hr-HR" altLang="en-US" dirty="0" smtClean="0">
                <a:latin typeface="Arial" pitchFamily="34" charset="0"/>
                <a:cs typeface="Arial" pitchFamily="34" charset="0"/>
                <a:sym typeface="Wingdings 3" pitchFamily="18" charset="2"/>
              </a:rPr>
              <a:t> </a:t>
            </a:r>
            <a:r>
              <a:rPr lang="en-GB" alt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r-HR" altLang="en-US" i="1" dirty="0" smtClean="0">
                <a:solidFill>
                  <a:srgbClr val="000000"/>
                </a:solidFill>
                <a:latin typeface="Calibri Light" panose="020F0302020204030204" pitchFamily="34" charset="0"/>
                <a:ea typeface="Arial Unicode MS" pitchFamily="34" charset="-128"/>
                <a:cs typeface="Calibri Light" panose="020F0302020204030204" pitchFamily="34" charset="0"/>
              </a:rPr>
              <a:t>„Ukoliko pogledamo sve podatke koje imamo, svo    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hr-HR" altLang="en-US" i="1" dirty="0">
                <a:solidFill>
                  <a:srgbClr val="000000"/>
                </a:solidFill>
                <a:latin typeface="Calibri Light" panose="020F0302020204030204" pitchFamily="34" charset="0"/>
                <a:ea typeface="Arial Unicode MS" pitchFamily="34" charset="-128"/>
                <a:cs typeface="Calibri Light" panose="020F0302020204030204" pitchFamily="34" charset="0"/>
              </a:rPr>
              <a:t> </a:t>
            </a:r>
            <a:r>
              <a:rPr lang="hr-HR" altLang="en-US" i="1" dirty="0" smtClean="0">
                <a:solidFill>
                  <a:srgbClr val="000000"/>
                </a:solidFill>
                <a:latin typeface="Calibri Light" panose="020F0302020204030204" pitchFamily="34" charset="0"/>
                <a:ea typeface="Arial Unicode MS" pitchFamily="34" charset="-128"/>
                <a:cs typeface="Calibri Light" panose="020F0302020204030204" pitchFamily="34" charset="0"/>
              </a:rPr>
              <a:t>    znanje koje imamo o klimatskim promjenama i 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hr-HR" altLang="en-US" i="1" dirty="0" smtClean="0">
                <a:solidFill>
                  <a:srgbClr val="000000"/>
                </a:solidFill>
                <a:latin typeface="Calibri Light" panose="020F0302020204030204" pitchFamily="34" charset="0"/>
                <a:ea typeface="Arial Unicode MS" pitchFamily="34" charset="-128"/>
                <a:cs typeface="Calibri Light" panose="020F0302020204030204" pitchFamily="34" charset="0"/>
              </a:rPr>
              <a:t>    stanju ekustava i ako nismo 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hr-HR" altLang="en-US" i="1" dirty="0" smtClean="0">
                <a:solidFill>
                  <a:srgbClr val="000000"/>
                </a:solidFill>
                <a:latin typeface="Calibri Light" panose="020F0302020204030204" pitchFamily="34" charset="0"/>
                <a:ea typeface="Arial Unicode MS" pitchFamily="34" charset="-128"/>
                <a:cs typeface="Calibri Light" panose="020F0302020204030204" pitchFamily="34" charset="0"/>
              </a:rPr>
              <a:t>    zabrinuti, znači da nemamo 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hr-HR" altLang="en-US" i="1" dirty="0">
                <a:solidFill>
                  <a:srgbClr val="000000"/>
                </a:solidFill>
                <a:latin typeface="Calibri Light" panose="020F0302020204030204" pitchFamily="34" charset="0"/>
                <a:ea typeface="Arial Unicode MS" pitchFamily="34" charset="-128"/>
                <a:cs typeface="Calibri Light" panose="020F0302020204030204" pitchFamily="34" charset="0"/>
              </a:rPr>
              <a:t> </a:t>
            </a:r>
            <a:r>
              <a:rPr lang="hr-HR" altLang="en-US" i="1" dirty="0" smtClean="0">
                <a:solidFill>
                  <a:srgbClr val="000000"/>
                </a:solidFill>
                <a:latin typeface="Calibri Light" panose="020F0302020204030204" pitchFamily="34" charset="0"/>
                <a:ea typeface="Arial Unicode MS" pitchFamily="34" charset="-128"/>
                <a:cs typeface="Calibri Light" panose="020F0302020204030204" pitchFamily="34" charset="0"/>
              </a:rPr>
              <a:t>   pamet, nemamo glavu...ukoliko 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hr-HR" altLang="en-US" i="1" dirty="0" smtClean="0">
                <a:solidFill>
                  <a:srgbClr val="000000"/>
                </a:solidFill>
                <a:latin typeface="Calibri Light" panose="020F0302020204030204" pitchFamily="34" charset="0"/>
                <a:ea typeface="Arial Unicode MS" pitchFamily="34" charset="-128"/>
                <a:cs typeface="Calibri Light" panose="020F0302020204030204" pitchFamily="34" charset="0"/>
              </a:rPr>
              <a:t>    pogledamo sve ljude, sve priče 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hr-HR" altLang="en-US" i="1" dirty="0" smtClean="0">
                <a:solidFill>
                  <a:srgbClr val="000000"/>
                </a:solidFill>
                <a:latin typeface="Calibri Light" panose="020F0302020204030204" pitchFamily="34" charset="0"/>
                <a:ea typeface="Arial Unicode MS" pitchFamily="34" charset="-128"/>
                <a:cs typeface="Calibri Light" panose="020F0302020204030204" pitchFamily="34" charset="0"/>
              </a:rPr>
              <a:t>   koje rade nešto pozitivno, sve one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hr-HR" altLang="en-US" i="1" dirty="0" smtClean="0">
                <a:solidFill>
                  <a:srgbClr val="000000"/>
                </a:solidFill>
                <a:latin typeface="Calibri Light" panose="020F0302020204030204" pitchFamily="34" charset="0"/>
                <a:ea typeface="Arial Unicode MS" pitchFamily="34" charset="-128"/>
                <a:cs typeface="Calibri Light" panose="020F0302020204030204" pitchFamily="34" charset="0"/>
              </a:rPr>
              <a:t>  koji vuku ovaj svijet prema boljemu, 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hr-HR" altLang="en-US" i="1" dirty="0">
                <a:solidFill>
                  <a:srgbClr val="000000"/>
                </a:solidFill>
                <a:latin typeface="Calibri Light" panose="020F0302020204030204" pitchFamily="34" charset="0"/>
                <a:ea typeface="Arial Unicode MS" pitchFamily="34" charset="-128"/>
                <a:cs typeface="Calibri Light" panose="020F0302020204030204" pitchFamily="34" charset="0"/>
              </a:rPr>
              <a:t> </a:t>
            </a:r>
            <a:r>
              <a:rPr lang="hr-HR" altLang="en-US" i="1" dirty="0" smtClean="0">
                <a:solidFill>
                  <a:srgbClr val="000000"/>
                </a:solidFill>
                <a:latin typeface="Calibri Light" panose="020F0302020204030204" pitchFamily="34" charset="0"/>
                <a:ea typeface="Arial Unicode MS" pitchFamily="34" charset="-128"/>
                <a:cs typeface="Calibri Light" panose="020F0302020204030204" pitchFamily="34" charset="0"/>
              </a:rPr>
              <a:t> i ukoliko to ne vidimo, znači da nemamo srce...”.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hr-HR" altLang="en-US" i="1" dirty="0">
              <a:solidFill>
                <a:srgbClr val="000000"/>
              </a:solidFill>
              <a:latin typeface="Calibri Light" panose="020F0302020204030204" pitchFamily="34" charset="0"/>
              <a:ea typeface="Arial Unicode MS" pitchFamily="34" charset="-128"/>
              <a:cs typeface="Calibri Light" panose="020F03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20272" y="6453336"/>
            <a:ext cx="11737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altLang="en-US" sz="1400" b="1" dirty="0" smtClean="0">
                <a:latin typeface="Trebuchet MS" pitchFamily="34" charset="0"/>
              </a:rPr>
              <a:t> </a:t>
            </a:r>
            <a:r>
              <a:rPr lang="hr-HR" altLang="en-US" sz="1300" b="1" dirty="0" smtClean="0">
                <a:latin typeface="Trebuchet MS" pitchFamily="34" charset="0"/>
              </a:rPr>
              <a:t>/// by </a:t>
            </a:r>
            <a:r>
              <a:rPr lang="hr-HR" altLang="en-US" sz="1400" b="1" dirty="0" smtClean="0"/>
              <a:t>Paul Hawken</a:t>
            </a:r>
            <a:r>
              <a:rPr lang="hr-HR" sz="1400" dirty="0" smtClean="0"/>
              <a:t> </a:t>
            </a:r>
            <a:r>
              <a:rPr lang="pl-PL" sz="1400" b="1" dirty="0" smtClean="0"/>
              <a:t> </a:t>
            </a:r>
            <a:r>
              <a:rPr lang="hr-HR" altLang="en-US" sz="1300" b="1" dirty="0" smtClean="0">
                <a:latin typeface="Trebuchet MS" pitchFamily="34" charset="0"/>
              </a:rPr>
              <a:t>/// </a:t>
            </a:r>
            <a:endParaRPr lang="en-GB" sz="13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1503496"/>
            <a:ext cx="2610809" cy="43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1_ecolog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4"/>
          <a:stretch/>
        </p:blipFill>
        <p:spPr bwMode="auto">
          <a:xfrm>
            <a:off x="1143000" y="890588"/>
            <a:ext cx="8001000" cy="541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stock-vector-tree-with-green-leaves-10180310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86"/>
          <a:stretch>
            <a:fillRect/>
          </a:stretch>
        </p:blipFill>
        <p:spPr bwMode="auto">
          <a:xfrm>
            <a:off x="2036763" y="1117600"/>
            <a:ext cx="6207125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8"/>
          <p:cNvSpPr>
            <a:spLocks noChangeArrowheads="1"/>
          </p:cNvSpPr>
          <p:nvPr/>
        </p:nvSpPr>
        <p:spPr bwMode="auto">
          <a:xfrm>
            <a:off x="1143000" y="-26988"/>
            <a:ext cx="9756775" cy="160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hr-HR" altLang="en-US" sz="4800">
                <a:solidFill>
                  <a:srgbClr val="179126"/>
                </a:solidFill>
                <a:latin typeface="Calibri" panose="020F0502020204030204" pitchFamily="34" charset="0"/>
              </a:rPr>
              <a:t>H</a:t>
            </a:r>
            <a:r>
              <a:rPr lang="hr-HR" altLang="en-US" sz="4800">
                <a:solidFill>
                  <a:srgbClr val="99FF99"/>
                </a:solidFill>
                <a:latin typeface="Calibri" panose="020F0502020204030204" pitchFamily="34" charset="0"/>
              </a:rPr>
              <a:t> </a:t>
            </a:r>
            <a:r>
              <a:rPr lang="hr-HR" altLang="en-US" sz="4800">
                <a:solidFill>
                  <a:srgbClr val="FF6600"/>
                </a:solidFill>
                <a:latin typeface="Calibri" panose="020F0502020204030204" pitchFamily="34" charset="0"/>
              </a:rPr>
              <a:t>V </a:t>
            </a:r>
            <a:r>
              <a:rPr lang="hr-HR" altLang="en-US" sz="4800">
                <a:solidFill>
                  <a:srgbClr val="0099FF"/>
                </a:solidFill>
                <a:latin typeface="Calibri" panose="020F0502020204030204" pitchFamily="34" charset="0"/>
              </a:rPr>
              <a:t>A</a:t>
            </a:r>
            <a:r>
              <a:rPr lang="hr-HR" altLang="en-US" sz="4800">
                <a:solidFill>
                  <a:srgbClr val="CC9900"/>
                </a:solidFill>
                <a:latin typeface="Calibri" panose="020F0502020204030204" pitchFamily="34" charset="0"/>
              </a:rPr>
              <a:t> L </a:t>
            </a:r>
            <a:r>
              <a:rPr lang="hr-HR" altLang="en-US" sz="4800">
                <a:solidFill>
                  <a:srgbClr val="CC0099"/>
                </a:solidFill>
                <a:latin typeface="Calibri" panose="020F0502020204030204" pitchFamily="34" charset="0"/>
              </a:rPr>
              <a:t>A</a:t>
            </a:r>
            <a:endParaRPr lang="en-US" altLang="en-US" sz="4800">
              <a:solidFill>
                <a:srgbClr val="CC0099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7127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1270"/>
            <a:ext cx="9144000" cy="501545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62551" y="-17546"/>
            <a:ext cx="9579190" cy="868622"/>
            <a:chOff x="-62551" y="-17546"/>
            <a:chExt cx="9579190" cy="868622"/>
          </a:xfrm>
        </p:grpSpPr>
        <p:pic>
          <p:nvPicPr>
            <p:cNvPr id="5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2" t="59665" r="412" b="36391"/>
            <a:stretch>
              <a:fillRect/>
            </a:stretch>
          </p:blipFill>
          <p:spPr bwMode="auto">
            <a:xfrm>
              <a:off x="-62551" y="-17546"/>
              <a:ext cx="9579190" cy="86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1"/>
            <p:cNvSpPr>
              <a:spLocks noChangeArrowheads="1"/>
            </p:cNvSpPr>
            <p:nvPr/>
          </p:nvSpPr>
          <p:spPr bwMode="auto">
            <a:xfrm>
              <a:off x="277463" y="196915"/>
              <a:ext cx="731041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GDJE POČINJE, A GDJE ZAVRŠAVA ODRŽIVI RAZVOJ?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199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79388" y="2133600"/>
            <a:ext cx="8713787" cy="4730750"/>
            <a:chOff x="179388" y="1700361"/>
            <a:chExt cx="8713092" cy="4730750"/>
          </a:xfrm>
        </p:grpSpPr>
        <p:grpSp>
          <p:nvGrpSpPr>
            <p:cNvPr id="26640" name="Group 13"/>
            <p:cNvGrpSpPr>
              <a:grpSpLocks/>
            </p:cNvGrpSpPr>
            <p:nvPr/>
          </p:nvGrpSpPr>
          <p:grpSpPr bwMode="auto">
            <a:xfrm>
              <a:off x="179388" y="1700361"/>
              <a:ext cx="5113337" cy="4730750"/>
              <a:chOff x="-23" y="332"/>
              <a:chExt cx="3221" cy="2980"/>
            </a:xfrm>
          </p:grpSpPr>
          <p:sp>
            <p:nvSpPr>
              <p:cNvPr id="26644" name="Oval 11"/>
              <p:cNvSpPr>
                <a:spLocks noChangeArrowheads="1"/>
              </p:cNvSpPr>
              <p:nvPr/>
            </p:nvSpPr>
            <p:spPr bwMode="auto">
              <a:xfrm>
                <a:off x="-23" y="332"/>
                <a:ext cx="3221" cy="2980"/>
              </a:xfrm>
              <a:prstGeom prst="ellipse">
                <a:avLst/>
              </a:prstGeom>
              <a:solidFill>
                <a:srgbClr val="00808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/>
              </a:p>
            </p:txBody>
          </p:sp>
          <p:sp>
            <p:nvSpPr>
              <p:cNvPr id="26645" name="Text Box 12"/>
              <p:cNvSpPr txBox="1">
                <a:spLocks noChangeArrowheads="1"/>
              </p:cNvSpPr>
              <p:nvPr/>
            </p:nvSpPr>
            <p:spPr bwMode="auto">
              <a:xfrm>
                <a:off x="761" y="650"/>
                <a:ext cx="1711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r-HR" altLang="en-US" sz="4000" dirty="0">
                    <a:solidFill>
                      <a:schemeClr val="bg1"/>
                    </a:solidFill>
                    <a:latin typeface="Candara" pitchFamily="34" charset="0"/>
                  </a:rPr>
                  <a:t>povezanost</a:t>
                </a:r>
                <a:endParaRPr lang="en-US" altLang="en-US" sz="4000" dirty="0">
                  <a:solidFill>
                    <a:schemeClr val="bg1"/>
                  </a:solidFill>
                  <a:latin typeface="Candara" pitchFamily="34" charset="0"/>
                </a:endParaRPr>
              </a:p>
            </p:txBody>
          </p:sp>
        </p:grpSp>
        <p:grpSp>
          <p:nvGrpSpPr>
            <p:cNvPr id="26641" name="Group 16"/>
            <p:cNvGrpSpPr>
              <a:grpSpLocks/>
            </p:cNvGrpSpPr>
            <p:nvPr/>
          </p:nvGrpSpPr>
          <p:grpSpPr bwMode="auto">
            <a:xfrm>
              <a:off x="6156176" y="1772816"/>
              <a:ext cx="2736304" cy="4558134"/>
              <a:chOff x="2562" y="0"/>
              <a:chExt cx="3000" cy="4002"/>
            </a:xfrm>
          </p:grpSpPr>
          <p:pic>
            <p:nvPicPr>
              <p:cNvPr id="26642" name="Picture 17" descr="10172632_10154061904550557_1458683748859579587_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2" y="0"/>
                <a:ext cx="3000" cy="40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43" name="Rectangle 18"/>
              <p:cNvSpPr>
                <a:spLocks noChangeArrowheads="1"/>
              </p:cNvSpPr>
              <p:nvPr/>
            </p:nvSpPr>
            <p:spPr bwMode="auto">
              <a:xfrm>
                <a:off x="4513" y="2886"/>
                <a:ext cx="952" cy="1043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/>
              </a:p>
            </p:txBody>
          </p:sp>
        </p:grp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114425" y="2133600"/>
            <a:ext cx="7850188" cy="4679950"/>
            <a:chOff x="1114425" y="1772816"/>
            <a:chExt cx="7850063" cy="4680520"/>
          </a:xfrm>
        </p:grpSpPr>
        <p:grpSp>
          <p:nvGrpSpPr>
            <p:cNvPr id="26636" name="Group 14"/>
            <p:cNvGrpSpPr>
              <a:grpSpLocks/>
            </p:cNvGrpSpPr>
            <p:nvPr/>
          </p:nvGrpSpPr>
          <p:grpSpPr bwMode="auto">
            <a:xfrm>
              <a:off x="1114425" y="3164036"/>
              <a:ext cx="3311525" cy="3289300"/>
              <a:chOff x="522" y="1222"/>
              <a:chExt cx="2086" cy="2072"/>
            </a:xfrm>
          </p:grpSpPr>
          <p:sp>
            <p:nvSpPr>
              <p:cNvPr id="26638" name="Oval 8"/>
              <p:cNvSpPr>
                <a:spLocks noChangeArrowheads="1"/>
              </p:cNvSpPr>
              <p:nvPr/>
            </p:nvSpPr>
            <p:spPr bwMode="auto">
              <a:xfrm>
                <a:off x="522" y="1222"/>
                <a:ext cx="2086" cy="2072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/>
              </a:p>
            </p:txBody>
          </p:sp>
          <p:sp>
            <p:nvSpPr>
              <p:cNvPr id="26639" name="Text Box 10"/>
              <p:cNvSpPr txBox="1">
                <a:spLocks noChangeArrowheads="1"/>
              </p:cNvSpPr>
              <p:nvPr/>
            </p:nvSpPr>
            <p:spPr bwMode="auto">
              <a:xfrm>
                <a:off x="795" y="1593"/>
                <a:ext cx="1510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r-HR" altLang="en-US" sz="4000" dirty="0">
                    <a:solidFill>
                      <a:schemeClr val="bg1"/>
                    </a:solidFill>
                    <a:latin typeface="Candara" pitchFamily="34" charset="0"/>
                  </a:rPr>
                  <a:t>djelovanje</a:t>
                </a:r>
                <a:endParaRPr lang="en-US" altLang="en-US" sz="4000" dirty="0">
                  <a:solidFill>
                    <a:schemeClr val="bg1"/>
                  </a:solidFill>
                  <a:latin typeface="Candara" pitchFamily="34" charset="0"/>
                </a:endParaRPr>
              </a:p>
            </p:txBody>
          </p:sp>
        </p:grpSp>
        <p:pic>
          <p:nvPicPr>
            <p:cNvPr id="26637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6149" y="1772816"/>
              <a:ext cx="3078339" cy="4558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836738" y="2128838"/>
            <a:ext cx="7194550" cy="4684712"/>
            <a:chOff x="1836812" y="1768464"/>
            <a:chExt cx="7193813" cy="4684872"/>
          </a:xfrm>
        </p:grpSpPr>
        <p:grpSp>
          <p:nvGrpSpPr>
            <p:cNvPr id="26632" name="Group 15"/>
            <p:cNvGrpSpPr>
              <a:grpSpLocks/>
            </p:cNvGrpSpPr>
            <p:nvPr/>
          </p:nvGrpSpPr>
          <p:grpSpPr bwMode="auto">
            <a:xfrm>
              <a:off x="1836812" y="4603898"/>
              <a:ext cx="1943100" cy="1849438"/>
              <a:chOff x="930" y="2115"/>
              <a:chExt cx="1224" cy="1165"/>
            </a:xfrm>
          </p:grpSpPr>
          <p:sp>
            <p:nvSpPr>
              <p:cNvPr id="26634" name="Oval 5"/>
              <p:cNvSpPr>
                <a:spLocks noChangeArrowheads="1"/>
              </p:cNvSpPr>
              <p:nvPr/>
            </p:nvSpPr>
            <p:spPr bwMode="auto">
              <a:xfrm>
                <a:off x="930" y="2115"/>
                <a:ext cx="1224" cy="1165"/>
              </a:xfrm>
              <a:prstGeom prst="ellipse">
                <a:avLst/>
              </a:prstGeom>
              <a:solidFill>
                <a:schemeClr val="folHlink">
                  <a:alpha val="70195"/>
                </a:schemeClr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6635" name="Text Box 7"/>
              <p:cNvSpPr txBox="1">
                <a:spLocks noChangeArrowheads="1"/>
              </p:cNvSpPr>
              <p:nvPr/>
            </p:nvSpPr>
            <p:spPr bwMode="auto">
              <a:xfrm>
                <a:off x="1020" y="2492"/>
                <a:ext cx="107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r-HR" altLang="en-US">
                    <a:solidFill>
                      <a:schemeClr val="bg1"/>
                    </a:solidFill>
                    <a:latin typeface="Candara" pitchFamily="34" charset="0"/>
                  </a:rPr>
                  <a:t>dobrobit</a:t>
                </a:r>
                <a:endParaRPr lang="en-US" altLang="en-US">
                  <a:solidFill>
                    <a:schemeClr val="bg1"/>
                  </a:solidFill>
                  <a:latin typeface="Candara" pitchFamily="34" charset="0"/>
                </a:endParaRPr>
              </a:p>
            </p:txBody>
          </p:sp>
        </p:grpSp>
        <p:pic>
          <p:nvPicPr>
            <p:cNvPr id="26633" name="Picture 22" descr="ruke Picture1 (4)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45"/>
            <a:stretch>
              <a:fillRect/>
            </a:stretch>
          </p:blipFill>
          <p:spPr bwMode="auto">
            <a:xfrm>
              <a:off x="5771706" y="1768464"/>
              <a:ext cx="3258919" cy="4562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-62551" y="-17546"/>
            <a:ext cx="9579190" cy="868622"/>
            <a:chOff x="-62551" y="-17546"/>
            <a:chExt cx="9579190" cy="868622"/>
          </a:xfrm>
        </p:grpSpPr>
        <p:pic>
          <p:nvPicPr>
            <p:cNvPr id="2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2" t="59665" r="412" b="36391"/>
            <a:stretch>
              <a:fillRect/>
            </a:stretch>
          </p:blipFill>
          <p:spPr bwMode="auto">
            <a:xfrm>
              <a:off x="-62551" y="-17546"/>
              <a:ext cx="9579190" cy="86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1"/>
            <p:cNvSpPr>
              <a:spLocks noChangeArrowheads="1"/>
            </p:cNvSpPr>
            <p:nvPr/>
          </p:nvSpPr>
          <p:spPr bwMode="auto">
            <a:xfrm>
              <a:off x="277463" y="196915"/>
              <a:ext cx="731041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DOMENE MPT ODRŽIVI RAZVOJ?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141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8638" y="-17546"/>
            <a:ext cx="9579190" cy="868622"/>
            <a:chOff x="-38638" y="-17546"/>
            <a:chExt cx="9579190" cy="86862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2" t="59665" r="412" b="36391"/>
            <a:stretch>
              <a:fillRect/>
            </a:stretch>
          </p:blipFill>
          <p:spPr bwMode="auto">
            <a:xfrm>
              <a:off x="-38638" y="-17546"/>
              <a:ext cx="9579190" cy="86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1"/>
            <p:cNvSpPr>
              <a:spLocks noChangeArrowheads="1"/>
            </p:cNvSpPr>
            <p:nvPr/>
          </p:nvSpPr>
          <p:spPr bwMode="auto">
            <a:xfrm>
              <a:off x="35400" y="56818"/>
              <a:ext cx="921712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  </a:t>
              </a:r>
              <a:r>
                <a:rPr lang="hr-HR" altLang="en-US" sz="40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POVEZANOST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je TEMELJ poučavanja o ODRŽIVOM RAZVOJU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91680" y="980728"/>
            <a:ext cx="7180398" cy="37360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576801"/>
            <a:ext cx="3384376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9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62551" y="-17546"/>
            <a:ext cx="9579190" cy="868622"/>
            <a:chOff x="-62551" y="-17546"/>
            <a:chExt cx="9579190" cy="86862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2" t="59665" r="412" b="36391"/>
            <a:stretch>
              <a:fillRect/>
            </a:stretch>
          </p:blipFill>
          <p:spPr bwMode="auto">
            <a:xfrm>
              <a:off x="-62551" y="-17546"/>
              <a:ext cx="9579190" cy="86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1"/>
            <p:cNvSpPr>
              <a:spLocks noChangeArrowheads="1"/>
            </p:cNvSpPr>
            <p:nvPr/>
          </p:nvSpPr>
          <p:spPr bwMode="auto">
            <a:xfrm>
              <a:off x="179512" y="196915"/>
              <a:ext cx="897505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ŠTO NAS PODSJEĆA NA KLIMATSKE PROMJENE? 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0491"/>
            <a:ext cx="9211854" cy="566367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211854" cy="547111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794581"/>
            <a:ext cx="9212647" cy="60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2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4744"/>
            <a:ext cx="8242506" cy="53710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62551" y="-17546"/>
            <a:ext cx="9579190" cy="868622"/>
            <a:chOff x="-62551" y="-17546"/>
            <a:chExt cx="9579190" cy="86862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2" t="59665" r="412" b="36391"/>
            <a:stretch>
              <a:fillRect/>
            </a:stretch>
          </p:blipFill>
          <p:spPr bwMode="auto">
            <a:xfrm>
              <a:off x="-62551" y="-17546"/>
              <a:ext cx="9579190" cy="86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1"/>
            <p:cNvSpPr>
              <a:spLocks noChangeArrowheads="1"/>
            </p:cNvSpPr>
            <p:nvPr/>
          </p:nvSpPr>
          <p:spPr bwMode="auto">
            <a:xfrm>
              <a:off x="179512" y="196915"/>
              <a:ext cx="897505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ŠTO NAS PODSJEĆA NA KLIMATSKE PROMJENE? 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164288" y="5013176"/>
            <a:ext cx="1976386" cy="1756278"/>
            <a:chOff x="179388" y="2133600"/>
            <a:chExt cx="5113745" cy="4730750"/>
          </a:xfrm>
        </p:grpSpPr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179388" y="2133600"/>
              <a:ext cx="5113745" cy="4730750"/>
              <a:chOff x="-23" y="332"/>
              <a:chExt cx="3221" cy="2980"/>
            </a:xfrm>
          </p:grpSpPr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-23" y="332"/>
                <a:ext cx="3221" cy="2980"/>
              </a:xfrm>
              <a:prstGeom prst="ellipse">
                <a:avLst/>
              </a:prstGeom>
              <a:solidFill>
                <a:srgbClr val="00808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/>
              </a:p>
            </p:txBody>
          </p:sp>
          <p:sp>
            <p:nvSpPr>
              <p:cNvPr id="15" name="Text Box 12"/>
              <p:cNvSpPr txBox="1">
                <a:spLocks noChangeArrowheads="1"/>
              </p:cNvSpPr>
              <p:nvPr/>
            </p:nvSpPr>
            <p:spPr bwMode="auto">
              <a:xfrm>
                <a:off x="520" y="593"/>
                <a:ext cx="2156" cy="6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r-HR" altLang="en-US" sz="1800" dirty="0">
                    <a:solidFill>
                      <a:schemeClr val="bg1"/>
                    </a:solidFill>
                    <a:latin typeface="Candara" pitchFamily="34" charset="0"/>
                  </a:rPr>
                  <a:t>povezanost</a:t>
                </a:r>
                <a:endParaRPr lang="en-US" altLang="en-US" sz="1800" dirty="0">
                  <a:solidFill>
                    <a:schemeClr val="bg1"/>
                  </a:solidFill>
                  <a:latin typeface="Candara" pitchFamily="34" charset="0"/>
                </a:endParaRPr>
              </a:p>
            </p:txBody>
          </p:sp>
        </p:grpSp>
        <p:grpSp>
          <p:nvGrpSpPr>
            <p:cNvPr id="8" name="Group 14"/>
            <p:cNvGrpSpPr>
              <a:grpSpLocks/>
            </p:cNvGrpSpPr>
            <p:nvPr/>
          </p:nvGrpSpPr>
          <p:grpSpPr bwMode="auto">
            <a:xfrm>
              <a:off x="1114425" y="3524650"/>
              <a:ext cx="3311578" cy="3288900"/>
              <a:chOff x="522" y="1222"/>
              <a:chExt cx="2086" cy="2072"/>
            </a:xfrm>
          </p:grpSpPr>
          <p:sp>
            <p:nvSpPr>
              <p:cNvPr id="12" name="Oval 8"/>
              <p:cNvSpPr>
                <a:spLocks noChangeArrowheads="1"/>
              </p:cNvSpPr>
              <p:nvPr/>
            </p:nvSpPr>
            <p:spPr bwMode="auto">
              <a:xfrm>
                <a:off x="522" y="1222"/>
                <a:ext cx="2086" cy="2072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/>
              </a:p>
            </p:txBody>
          </p:sp>
          <p:sp>
            <p:nvSpPr>
              <p:cNvPr id="13" name="Text Box 10"/>
              <p:cNvSpPr txBox="1">
                <a:spLocks noChangeArrowheads="1"/>
              </p:cNvSpPr>
              <p:nvPr/>
            </p:nvSpPr>
            <p:spPr bwMode="auto">
              <a:xfrm>
                <a:off x="637" y="1527"/>
                <a:ext cx="1921" cy="6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r-HR" altLang="en-US" sz="1800" dirty="0">
                    <a:solidFill>
                      <a:schemeClr val="bg1"/>
                    </a:solidFill>
                    <a:latin typeface="Candara" pitchFamily="34" charset="0"/>
                  </a:rPr>
                  <a:t>djelovanje</a:t>
                </a:r>
                <a:endParaRPr lang="en-US" altLang="en-US" sz="1800" dirty="0">
                  <a:solidFill>
                    <a:schemeClr val="bg1"/>
                  </a:solidFill>
                  <a:latin typeface="Candara" pitchFamily="34" charset="0"/>
                </a:endParaRPr>
              </a:p>
            </p:txBody>
          </p:sp>
        </p:grp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1702333" y="4968938"/>
              <a:ext cx="2203675" cy="1849375"/>
              <a:chOff x="846" y="2115"/>
              <a:chExt cx="1388" cy="1165"/>
            </a:xfrm>
          </p:grpSpPr>
          <p:sp>
            <p:nvSpPr>
              <p:cNvPr id="10" name="Oval 5"/>
              <p:cNvSpPr>
                <a:spLocks noChangeArrowheads="1"/>
              </p:cNvSpPr>
              <p:nvPr/>
            </p:nvSpPr>
            <p:spPr bwMode="auto">
              <a:xfrm>
                <a:off x="930" y="2115"/>
                <a:ext cx="1224" cy="1165"/>
              </a:xfrm>
              <a:prstGeom prst="ellipse">
                <a:avLst/>
              </a:prstGeom>
              <a:solidFill>
                <a:schemeClr val="folHlink">
                  <a:alpha val="70195"/>
                </a:schemeClr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846" y="2446"/>
                <a:ext cx="1388" cy="5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r-HR" altLang="en-US" sz="1400" dirty="0">
                    <a:solidFill>
                      <a:schemeClr val="bg1"/>
                    </a:solidFill>
                    <a:latin typeface="Candara" pitchFamily="34" charset="0"/>
                  </a:rPr>
                  <a:t>dobrobit</a:t>
                </a:r>
                <a:endParaRPr lang="en-US" altLang="en-US" sz="1400" dirty="0">
                  <a:solidFill>
                    <a:schemeClr val="bg1"/>
                  </a:solidFill>
                  <a:latin typeface="Candara" pitchFamily="34" charset="0"/>
                </a:endParaRPr>
              </a:p>
            </p:txBody>
          </p:sp>
        </p:grpSp>
      </p:grpSp>
      <p:sp>
        <p:nvSpPr>
          <p:cNvPr id="26" name="Arc 25"/>
          <p:cNvSpPr/>
          <p:nvPr/>
        </p:nvSpPr>
        <p:spPr>
          <a:xfrm rot="5245985">
            <a:off x="1777386" y="1270736"/>
            <a:ext cx="1772806" cy="1578372"/>
          </a:xfrm>
          <a:prstGeom prst="arc">
            <a:avLst/>
          </a:prstGeom>
          <a:ln w="63500">
            <a:solidFill>
              <a:schemeClr val="accent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8" name="Arc 27"/>
          <p:cNvSpPr/>
          <p:nvPr/>
        </p:nvSpPr>
        <p:spPr>
          <a:xfrm rot="1410509">
            <a:off x="2742263" y="4064697"/>
            <a:ext cx="1083357" cy="1482168"/>
          </a:xfrm>
          <a:custGeom>
            <a:avLst/>
            <a:gdLst>
              <a:gd name="connsiteX0" fmla="*/ 886403 w 1772806"/>
              <a:gd name="connsiteY0" fmla="*/ 0 h 1578372"/>
              <a:gd name="connsiteX1" fmla="*/ 1772806 w 1772806"/>
              <a:gd name="connsiteY1" fmla="*/ 789186 h 1578372"/>
              <a:gd name="connsiteX2" fmla="*/ 886403 w 1772806"/>
              <a:gd name="connsiteY2" fmla="*/ 789186 h 1578372"/>
              <a:gd name="connsiteX3" fmla="*/ 886403 w 1772806"/>
              <a:gd name="connsiteY3" fmla="*/ 0 h 1578372"/>
              <a:gd name="connsiteX0" fmla="*/ 886403 w 1772806"/>
              <a:gd name="connsiteY0" fmla="*/ 0 h 1578372"/>
              <a:gd name="connsiteX1" fmla="*/ 1772806 w 1772806"/>
              <a:gd name="connsiteY1" fmla="*/ 789186 h 1578372"/>
              <a:gd name="connsiteX0" fmla="*/ 0 w 886403"/>
              <a:gd name="connsiteY0" fmla="*/ 0 h 826440"/>
              <a:gd name="connsiteX1" fmla="*/ 886403 w 886403"/>
              <a:gd name="connsiteY1" fmla="*/ 789186 h 826440"/>
              <a:gd name="connsiteX2" fmla="*/ 43586 w 886403"/>
              <a:gd name="connsiteY2" fmla="*/ 826440 h 826440"/>
              <a:gd name="connsiteX3" fmla="*/ 0 w 886403"/>
              <a:gd name="connsiteY3" fmla="*/ 0 h 826440"/>
              <a:gd name="connsiteX0" fmla="*/ 0 w 886403"/>
              <a:gd name="connsiteY0" fmla="*/ 0 h 826440"/>
              <a:gd name="connsiteX1" fmla="*/ 886403 w 886403"/>
              <a:gd name="connsiteY1" fmla="*/ 789186 h 82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6403" h="826440" stroke="0" extrusionOk="0">
                <a:moveTo>
                  <a:pt x="0" y="0"/>
                </a:moveTo>
                <a:cubicBezTo>
                  <a:pt x="489547" y="0"/>
                  <a:pt x="886403" y="353331"/>
                  <a:pt x="886403" y="789186"/>
                </a:cubicBezTo>
                <a:lnTo>
                  <a:pt x="43586" y="826440"/>
                </a:lnTo>
                <a:cubicBezTo>
                  <a:pt x="43586" y="563378"/>
                  <a:pt x="0" y="263062"/>
                  <a:pt x="0" y="0"/>
                </a:cubicBezTo>
                <a:close/>
              </a:path>
              <a:path w="886403" h="826440" fill="none">
                <a:moveTo>
                  <a:pt x="0" y="0"/>
                </a:moveTo>
                <a:cubicBezTo>
                  <a:pt x="489547" y="0"/>
                  <a:pt x="886403" y="353331"/>
                  <a:pt x="886403" y="789186"/>
                </a:cubicBezTo>
              </a:path>
            </a:pathLst>
          </a:custGeom>
          <a:ln w="66675">
            <a:solidFill>
              <a:srgbClr val="E98533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1" name="Arc 30"/>
          <p:cNvSpPr/>
          <p:nvPr/>
        </p:nvSpPr>
        <p:spPr>
          <a:xfrm rot="5183395">
            <a:off x="2506615" y="1918785"/>
            <a:ext cx="1296144" cy="1296144"/>
          </a:xfrm>
          <a:prstGeom prst="arc">
            <a:avLst/>
          </a:prstGeom>
          <a:ln w="63500">
            <a:solidFill>
              <a:srgbClr val="E98533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33" name="Group 32"/>
          <p:cNvGrpSpPr/>
          <p:nvPr/>
        </p:nvGrpSpPr>
        <p:grpSpPr>
          <a:xfrm>
            <a:off x="1165986" y="1666992"/>
            <a:ext cx="3486935" cy="2225147"/>
            <a:chOff x="1165986" y="1666992"/>
            <a:chExt cx="3486935" cy="2225147"/>
          </a:xfrm>
        </p:grpSpPr>
        <p:sp>
          <p:nvSpPr>
            <p:cNvPr id="30" name="Arc 29"/>
            <p:cNvSpPr/>
            <p:nvPr/>
          </p:nvSpPr>
          <p:spPr>
            <a:xfrm rot="3281166">
              <a:off x="1318176" y="1514802"/>
              <a:ext cx="2225147" cy="2529528"/>
            </a:xfrm>
            <a:prstGeom prst="arc">
              <a:avLst>
                <a:gd name="adj1" fmla="val 16200000"/>
                <a:gd name="adj2" fmla="val 1733845"/>
              </a:avLst>
            </a:prstGeom>
            <a:ln w="63500">
              <a:solidFill>
                <a:schemeClr val="accent2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2" name="Arc 31"/>
            <p:cNvSpPr/>
            <p:nvPr/>
          </p:nvSpPr>
          <p:spPr>
            <a:xfrm rot="10144693">
              <a:off x="3603458" y="2512473"/>
              <a:ext cx="1049463" cy="1153569"/>
            </a:xfrm>
            <a:prstGeom prst="arc">
              <a:avLst>
                <a:gd name="adj1" fmla="val 16200000"/>
                <a:gd name="adj2" fmla="val 1733845"/>
              </a:avLst>
            </a:prstGeom>
            <a:ln w="63500">
              <a:solidFill>
                <a:schemeClr val="accent2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34" name="Arc 27"/>
          <p:cNvSpPr/>
          <p:nvPr/>
        </p:nvSpPr>
        <p:spPr>
          <a:xfrm rot="5400000">
            <a:off x="4883061" y="3108299"/>
            <a:ext cx="1512170" cy="3593734"/>
          </a:xfrm>
          <a:custGeom>
            <a:avLst/>
            <a:gdLst>
              <a:gd name="connsiteX0" fmla="*/ 886403 w 1772806"/>
              <a:gd name="connsiteY0" fmla="*/ 0 h 1578372"/>
              <a:gd name="connsiteX1" fmla="*/ 1772806 w 1772806"/>
              <a:gd name="connsiteY1" fmla="*/ 789186 h 1578372"/>
              <a:gd name="connsiteX2" fmla="*/ 886403 w 1772806"/>
              <a:gd name="connsiteY2" fmla="*/ 789186 h 1578372"/>
              <a:gd name="connsiteX3" fmla="*/ 886403 w 1772806"/>
              <a:gd name="connsiteY3" fmla="*/ 0 h 1578372"/>
              <a:gd name="connsiteX0" fmla="*/ 886403 w 1772806"/>
              <a:gd name="connsiteY0" fmla="*/ 0 h 1578372"/>
              <a:gd name="connsiteX1" fmla="*/ 1772806 w 1772806"/>
              <a:gd name="connsiteY1" fmla="*/ 789186 h 1578372"/>
              <a:gd name="connsiteX0" fmla="*/ 0 w 886403"/>
              <a:gd name="connsiteY0" fmla="*/ 0 h 826440"/>
              <a:gd name="connsiteX1" fmla="*/ 886403 w 886403"/>
              <a:gd name="connsiteY1" fmla="*/ 789186 h 826440"/>
              <a:gd name="connsiteX2" fmla="*/ 43586 w 886403"/>
              <a:gd name="connsiteY2" fmla="*/ 826440 h 826440"/>
              <a:gd name="connsiteX3" fmla="*/ 0 w 886403"/>
              <a:gd name="connsiteY3" fmla="*/ 0 h 826440"/>
              <a:gd name="connsiteX0" fmla="*/ 0 w 886403"/>
              <a:gd name="connsiteY0" fmla="*/ 0 h 826440"/>
              <a:gd name="connsiteX1" fmla="*/ 886403 w 886403"/>
              <a:gd name="connsiteY1" fmla="*/ 789186 h 82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6403" h="826440" stroke="0" extrusionOk="0">
                <a:moveTo>
                  <a:pt x="0" y="0"/>
                </a:moveTo>
                <a:cubicBezTo>
                  <a:pt x="489547" y="0"/>
                  <a:pt x="886403" y="353331"/>
                  <a:pt x="886403" y="789186"/>
                </a:cubicBezTo>
                <a:lnTo>
                  <a:pt x="43586" y="826440"/>
                </a:lnTo>
                <a:cubicBezTo>
                  <a:pt x="43586" y="563378"/>
                  <a:pt x="0" y="263062"/>
                  <a:pt x="0" y="0"/>
                </a:cubicBezTo>
                <a:close/>
              </a:path>
              <a:path w="886403" h="826440" fill="none">
                <a:moveTo>
                  <a:pt x="0" y="0"/>
                </a:moveTo>
                <a:cubicBezTo>
                  <a:pt x="489547" y="0"/>
                  <a:pt x="886403" y="353331"/>
                  <a:pt x="886403" y="789186"/>
                </a:cubicBezTo>
              </a:path>
            </a:pathLst>
          </a:custGeom>
          <a:ln w="66675">
            <a:solidFill>
              <a:srgbClr val="E98533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685" y="2492896"/>
            <a:ext cx="2116740" cy="93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8685" y="2492896"/>
            <a:ext cx="2159360" cy="96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4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31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3"/>
          <p:cNvSpPr/>
          <p:nvPr/>
        </p:nvSpPr>
        <p:spPr>
          <a:xfrm>
            <a:off x="61913" y="260350"/>
            <a:ext cx="4008437" cy="46037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hr-HR" sz="2400" spc="-1">
                <a:solidFill>
                  <a:srgbClr val="FFFFFF"/>
                </a:solidFill>
              </a:rPr>
              <a:t>/// KRIZA PERCEPCIJE ? ///</a:t>
            </a:r>
            <a:endParaRPr lang="hr-HR" sz="2400" spc="-1">
              <a:solidFill>
                <a:srgbClr val="000000"/>
              </a:solidFill>
            </a:endParaRPr>
          </a:p>
        </p:txBody>
      </p:sp>
      <p:pic>
        <p:nvPicPr>
          <p:cNvPr id="130" name="Picture 7" descr="C:\Users\tom\Desktop\amazona fotke i grafikoni\southamerica_tamo_2019234_lr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84759"/>
            <a:ext cx="9405938" cy="704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48680" y="-140256"/>
            <a:ext cx="11709400" cy="702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447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8" y="50463"/>
            <a:ext cx="3320676" cy="4242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2" y="4305226"/>
            <a:ext cx="3641491" cy="2538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554" y="38333"/>
            <a:ext cx="3220847" cy="424263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539" y="34072"/>
            <a:ext cx="8503402" cy="4547055"/>
            <a:chOff x="12539" y="34072"/>
            <a:chExt cx="8503402" cy="45470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9" y="34072"/>
              <a:ext cx="4383212" cy="433103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5751" y="55458"/>
              <a:ext cx="4120190" cy="45256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610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36689</TotalTime>
  <Words>585</Words>
  <Application>Microsoft Office PowerPoint</Application>
  <PresentationFormat>On-screen Show (4:3)</PresentationFormat>
  <Paragraphs>175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Arial</vt:lpstr>
      <vt:lpstr>Arial Narrow</vt:lpstr>
      <vt:lpstr>Arial Unicode MS</vt:lpstr>
      <vt:lpstr>Calibri</vt:lpstr>
      <vt:lpstr>Calibri Light</vt:lpstr>
      <vt:lpstr>Cambria</vt:lpstr>
      <vt:lpstr>Candara</vt:lpstr>
      <vt:lpstr>Chiller</vt:lpstr>
      <vt:lpstr>MV Boli</vt:lpstr>
      <vt:lpstr>Times New Roman</vt:lpstr>
      <vt:lpstr>Trebuchet MS</vt:lpstr>
      <vt:lpstr>Wingdings 2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MyPlace02</dc:creator>
  <cp:lastModifiedBy>ZMAG</cp:lastModifiedBy>
  <cp:revision>230</cp:revision>
  <dcterms:created xsi:type="dcterms:W3CDTF">2018-05-02T22:56:36Z</dcterms:created>
  <dcterms:modified xsi:type="dcterms:W3CDTF">2023-09-25T00:37:34Z</dcterms:modified>
</cp:coreProperties>
</file>