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7.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3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6.xml" ContentType="application/vnd.openxmlformats-officedocument.presentationml.slide+xml"/>
  <Override PartName="/ppt/slides/slide2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9.xml" ContentType="application/vnd.openxmlformats-officedocument.presentationml.slide+xml"/>
  <Override PartName="/ppt/slides/slide22.xml" ContentType="application/vnd.openxmlformats-officedocument.presentationml.slide+xml"/>
  <Override PartName="/ppt/slides/slide28.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4.xml" ContentType="application/vnd.openxmlformats-officedocument.presentationml.slide+xml"/>
  <Override PartName="/ppt/slides/slide27.xml" ContentType="application/vnd.openxmlformats-officedocument.presentationml.slide+xml"/>
  <Override PartName="/ppt/notesSlides/notesSlide10.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layout2.xml" ContentType="application/vnd.openxmlformats-officedocument.drawingml.diagramLayout+xml"/>
  <Override PartName="/ppt/commentAuthors.xml" ContentType="application/vnd.openxmlformats-officedocument.presentationml.commentAuthors+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quickStyle2.xml" ContentType="application/vnd.openxmlformats-officedocument.drawingml.diagramStyle+xml"/>
  <Override PartName="/ppt/diagrams/drawing2.xml" ContentType="application/vnd.ms-office.drawingml.diagramDrawing+xml"/>
  <Override PartName="/ppt/diagrams/colors2.xml" ContentType="application/vnd.openxmlformats-officedocument.drawingml.diagramColors+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62"/>
  </p:notesMasterIdLst>
  <p:handoutMasterIdLst>
    <p:handoutMasterId r:id="rId63"/>
  </p:handoutMasterIdLst>
  <p:sldIdLst>
    <p:sldId id="615" r:id="rId2"/>
    <p:sldId id="462" r:id="rId3"/>
    <p:sldId id="544" r:id="rId4"/>
    <p:sldId id="536" r:id="rId5"/>
    <p:sldId id="348" r:id="rId6"/>
    <p:sldId id="260" r:id="rId7"/>
    <p:sldId id="617" r:id="rId8"/>
    <p:sldId id="521" r:id="rId9"/>
    <p:sldId id="522" r:id="rId10"/>
    <p:sldId id="261" r:id="rId11"/>
    <p:sldId id="262" r:id="rId12"/>
    <p:sldId id="268" r:id="rId13"/>
    <p:sldId id="643" r:id="rId14"/>
    <p:sldId id="294" r:id="rId15"/>
    <p:sldId id="295" r:id="rId16"/>
    <p:sldId id="618" r:id="rId17"/>
    <p:sldId id="351" r:id="rId18"/>
    <p:sldId id="265" r:id="rId19"/>
    <p:sldId id="293" r:id="rId20"/>
    <p:sldId id="534" r:id="rId21"/>
    <p:sldId id="353" r:id="rId22"/>
    <p:sldId id="563" r:id="rId23"/>
    <p:sldId id="567" r:id="rId24"/>
    <p:sldId id="263" r:id="rId25"/>
    <p:sldId id="540" r:id="rId26"/>
    <p:sldId id="541" r:id="rId27"/>
    <p:sldId id="577" r:id="rId28"/>
    <p:sldId id="594" r:id="rId29"/>
    <p:sldId id="596" r:id="rId30"/>
    <p:sldId id="602" r:id="rId31"/>
    <p:sldId id="603" r:id="rId32"/>
    <p:sldId id="604" r:id="rId33"/>
    <p:sldId id="597" r:id="rId34"/>
    <p:sldId id="600" r:id="rId35"/>
    <p:sldId id="601" r:id="rId36"/>
    <p:sldId id="566" r:id="rId37"/>
    <p:sldId id="606" r:id="rId38"/>
    <p:sldId id="607" r:id="rId39"/>
    <p:sldId id="609" r:id="rId40"/>
    <p:sldId id="627" r:id="rId41"/>
    <p:sldId id="624" r:id="rId42"/>
    <p:sldId id="542" r:id="rId43"/>
    <p:sldId id="611" r:id="rId44"/>
    <p:sldId id="612" r:id="rId45"/>
    <p:sldId id="613" r:id="rId46"/>
    <p:sldId id="614" r:id="rId47"/>
    <p:sldId id="629" r:id="rId48"/>
    <p:sldId id="630" r:id="rId49"/>
    <p:sldId id="628" r:id="rId50"/>
    <p:sldId id="631" r:id="rId51"/>
    <p:sldId id="639" r:id="rId52"/>
    <p:sldId id="633" r:id="rId53"/>
    <p:sldId id="632" r:id="rId54"/>
    <p:sldId id="634" r:id="rId55"/>
    <p:sldId id="637" r:id="rId56"/>
    <p:sldId id="635" r:id="rId57"/>
    <p:sldId id="640" r:id="rId58"/>
    <p:sldId id="638" r:id="rId59"/>
    <p:sldId id="642" r:id="rId60"/>
    <p:sldId id="641" r:id="rId61"/>
  </p:sldIdLst>
  <p:sldSz cx="12192000" cy="6858000"/>
  <p:notesSz cx="6724650" cy="9774238"/>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gdalena Rakić" initials="MR" lastIdx="1" clrIdx="0">
    <p:extLst>
      <p:ext uri="{19B8F6BF-5375-455C-9EA6-DF929625EA0E}">
        <p15:presenceInfo xmlns:p15="http://schemas.microsoft.com/office/powerpoint/2012/main" userId="Magdalena Rakić" providerId="None"/>
      </p:ext>
    </p:extLst>
  </p:cmAuthor>
  <p:cmAuthor id="2" name="Iva Jukić Katana" initials="IJK" lastIdx="11" clrIdx="1">
    <p:extLst>
      <p:ext uri="{19B8F6BF-5375-455C-9EA6-DF929625EA0E}">
        <p15:presenceInfo xmlns:p15="http://schemas.microsoft.com/office/powerpoint/2012/main" userId="S-1-5-21-2051559354-425281599-860360866-47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9DC3E6"/>
    <a:srgbClr val="539AD9"/>
    <a:srgbClr val="CFD5EA"/>
    <a:srgbClr val="E9EBF5"/>
    <a:srgbClr val="FFFFFF"/>
    <a:srgbClr val="FB9189"/>
    <a:srgbClr val="889FC8"/>
    <a:srgbClr val="9EBD8A"/>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Svijetli stil 1 - Isticanj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Svijetli stil 3 - Isticanj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Srednji stil 4 - Isticanj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28" autoAdjust="0"/>
    <p:restoredTop sz="94660"/>
  </p:normalViewPr>
  <p:slideViewPr>
    <p:cSldViewPr snapToGrid="0">
      <p:cViewPr varScale="1">
        <p:scale>
          <a:sx n="115" d="100"/>
          <a:sy n="115" d="100"/>
        </p:scale>
        <p:origin x="50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69"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C863EE-251E-4A77-A9A4-0EED02F403DF}" type="doc">
      <dgm:prSet loTypeId="urn:microsoft.com/office/officeart/2005/8/layout/process1" loCatId="process" qsTypeId="urn:microsoft.com/office/officeart/2005/8/quickstyle/3d4" qsCatId="3D" csTypeId="urn:microsoft.com/office/officeart/2005/8/colors/accent1_2" csCatId="accent1" phldr="1"/>
      <dgm:spPr/>
    </dgm:pt>
    <dgm:pt modelId="{98EAD065-BB14-479C-BAEA-773824C74F87}">
      <dgm:prSet phldrT="[Tekst]" custT="1"/>
      <dgm:spPr>
        <a:xfrm>
          <a:off x="3586" y="1748949"/>
          <a:ext cx="1111764" cy="910365"/>
        </a:xfrm>
        <a:prstGeom prst="roundRect">
          <a:avLst>
            <a:gd name="adj" fmla="val 10000"/>
          </a:avLst>
        </a:prstGeom>
      </dgm:spPr>
      <dgm:t>
        <a:bodyPr/>
        <a:lstStyle/>
        <a:p>
          <a:r>
            <a:rPr lang="hr-HR" sz="2000">
              <a:solidFill>
                <a:schemeClr val="tx1"/>
              </a:solidFill>
              <a:latin typeface="Calibri"/>
              <a:ea typeface="+mn-ea"/>
              <a:cs typeface="+mn-cs"/>
            </a:rPr>
            <a:t>Program</a:t>
          </a:r>
          <a:endParaRPr lang="hr-HR" sz="2000" dirty="0">
            <a:solidFill>
              <a:schemeClr val="tx1"/>
            </a:solidFill>
            <a:latin typeface="Calibri"/>
            <a:ea typeface="+mn-ea"/>
            <a:cs typeface="+mn-cs"/>
          </a:endParaRPr>
        </a:p>
      </dgm:t>
    </dgm:pt>
    <dgm:pt modelId="{7E9D1250-06C7-461E-AF14-0D4C68BECA63}" type="parTrans" cxnId="{86B08353-DA02-4B4B-AB5E-89811A353851}">
      <dgm:prSet/>
      <dgm:spPr/>
      <dgm:t>
        <a:bodyPr/>
        <a:lstStyle/>
        <a:p>
          <a:endParaRPr lang="hr-HR" sz="2000">
            <a:solidFill>
              <a:schemeClr val="tx1"/>
            </a:solidFill>
          </a:endParaRPr>
        </a:p>
      </dgm:t>
    </dgm:pt>
    <dgm:pt modelId="{B2AAD7BF-E6E2-4C6C-AD98-E46293F3D941}" type="sibTrans" cxnId="{86B08353-DA02-4B4B-AB5E-89811A353851}">
      <dgm:prSet custT="1"/>
      <dgm:spPr>
        <a:xfrm>
          <a:off x="1226526" y="2066273"/>
          <a:ext cx="235693" cy="275717"/>
        </a:xfrm>
        <a:prstGeom prst="rightArrow">
          <a:avLst>
            <a:gd name="adj1" fmla="val 60000"/>
            <a:gd name="adj2" fmla="val 50000"/>
          </a:avLst>
        </a:prstGeom>
      </dgm:spPr>
      <dgm:t>
        <a:bodyPr/>
        <a:lstStyle/>
        <a:p>
          <a:endParaRPr lang="hr-HR" sz="2000">
            <a:solidFill>
              <a:schemeClr val="tx1"/>
            </a:solidFill>
            <a:latin typeface="Calibri"/>
            <a:ea typeface="+mn-ea"/>
            <a:cs typeface="+mn-cs"/>
          </a:endParaRPr>
        </a:p>
      </dgm:t>
    </dgm:pt>
    <dgm:pt modelId="{535C5860-F638-4207-8B45-038AA29665F0}">
      <dgm:prSet phldrT="[Tekst]" custT="1"/>
      <dgm:spPr>
        <a:xfrm>
          <a:off x="1560056" y="1748949"/>
          <a:ext cx="1111764" cy="910365"/>
        </a:xfrm>
        <a:prstGeom prst="roundRect">
          <a:avLst>
            <a:gd name="adj" fmla="val 10000"/>
          </a:avLst>
        </a:prstGeom>
      </dgm:spPr>
      <dgm:t>
        <a:bodyPr/>
        <a:lstStyle/>
        <a:p>
          <a:r>
            <a:rPr lang="hr-HR" sz="2000">
              <a:solidFill>
                <a:schemeClr val="tx1"/>
              </a:solidFill>
              <a:latin typeface="Calibri"/>
              <a:ea typeface="+mn-ea"/>
              <a:cs typeface="+mn-cs"/>
            </a:rPr>
            <a:t>Prioritet</a:t>
          </a:r>
          <a:endParaRPr lang="hr-HR" sz="2000" dirty="0">
            <a:solidFill>
              <a:schemeClr val="tx1"/>
            </a:solidFill>
            <a:latin typeface="Calibri"/>
            <a:ea typeface="+mn-ea"/>
            <a:cs typeface="+mn-cs"/>
          </a:endParaRPr>
        </a:p>
      </dgm:t>
    </dgm:pt>
    <dgm:pt modelId="{E9999513-8844-43EF-8BA3-55975A96869A}" type="parTrans" cxnId="{63436120-4B90-4483-8059-5E414B612BEC}">
      <dgm:prSet/>
      <dgm:spPr/>
      <dgm:t>
        <a:bodyPr/>
        <a:lstStyle/>
        <a:p>
          <a:endParaRPr lang="hr-HR" sz="2000">
            <a:solidFill>
              <a:schemeClr val="tx1"/>
            </a:solidFill>
          </a:endParaRPr>
        </a:p>
      </dgm:t>
    </dgm:pt>
    <dgm:pt modelId="{3F5F859E-D430-4BDF-A548-11F01CEA5A3D}" type="sibTrans" cxnId="{63436120-4B90-4483-8059-5E414B612BEC}">
      <dgm:prSet custT="1"/>
      <dgm:spPr>
        <a:xfrm>
          <a:off x="2782996" y="2066273"/>
          <a:ext cx="235693" cy="275717"/>
        </a:xfrm>
        <a:prstGeom prst="rightArrow">
          <a:avLst>
            <a:gd name="adj1" fmla="val 60000"/>
            <a:gd name="adj2" fmla="val 50000"/>
          </a:avLst>
        </a:prstGeom>
      </dgm:spPr>
      <dgm:t>
        <a:bodyPr/>
        <a:lstStyle/>
        <a:p>
          <a:endParaRPr lang="hr-HR" sz="2000">
            <a:solidFill>
              <a:schemeClr val="tx1"/>
            </a:solidFill>
            <a:latin typeface="Calibri"/>
            <a:ea typeface="+mn-ea"/>
            <a:cs typeface="+mn-cs"/>
          </a:endParaRPr>
        </a:p>
      </dgm:t>
    </dgm:pt>
    <dgm:pt modelId="{41BBD75B-E78A-426B-B3F9-A74B1F1095CE}">
      <dgm:prSet phldrT="[Tekst]" custT="1"/>
      <dgm:spPr>
        <a:xfrm>
          <a:off x="3116525" y="1748949"/>
          <a:ext cx="1111764" cy="910365"/>
        </a:xfrm>
        <a:prstGeom prst="roundRect">
          <a:avLst>
            <a:gd name="adj" fmla="val 10000"/>
          </a:avLst>
        </a:prstGeom>
      </dgm:spPr>
      <dgm:t>
        <a:bodyPr/>
        <a:lstStyle/>
        <a:p>
          <a:r>
            <a:rPr lang="hr-HR" sz="2000">
              <a:solidFill>
                <a:schemeClr val="tx1"/>
              </a:solidFill>
              <a:latin typeface="Calibri"/>
              <a:ea typeface="+mn-ea"/>
              <a:cs typeface="+mn-cs"/>
            </a:rPr>
            <a:t>Dodjela sredstava (Pozivi)</a:t>
          </a:r>
          <a:endParaRPr lang="hr-HR" sz="2000" dirty="0">
            <a:solidFill>
              <a:schemeClr val="tx1"/>
            </a:solidFill>
            <a:latin typeface="Calibri"/>
            <a:ea typeface="+mn-ea"/>
            <a:cs typeface="+mn-cs"/>
          </a:endParaRPr>
        </a:p>
      </dgm:t>
    </dgm:pt>
    <dgm:pt modelId="{93463CEE-7233-4DEA-A76E-510867794D1C}" type="parTrans" cxnId="{F99E6778-144A-42EA-9E4B-345C66C9A763}">
      <dgm:prSet/>
      <dgm:spPr/>
      <dgm:t>
        <a:bodyPr/>
        <a:lstStyle/>
        <a:p>
          <a:endParaRPr lang="hr-HR" sz="2000">
            <a:solidFill>
              <a:schemeClr val="tx1"/>
            </a:solidFill>
          </a:endParaRPr>
        </a:p>
      </dgm:t>
    </dgm:pt>
    <dgm:pt modelId="{3BBAEEF9-2355-437D-AB50-49D940FD4809}" type="sibTrans" cxnId="{F99E6778-144A-42EA-9E4B-345C66C9A763}">
      <dgm:prSet custT="1"/>
      <dgm:spPr>
        <a:xfrm>
          <a:off x="4339466" y="2066273"/>
          <a:ext cx="235693" cy="275717"/>
        </a:xfrm>
        <a:prstGeom prst="rightArrow">
          <a:avLst>
            <a:gd name="adj1" fmla="val 60000"/>
            <a:gd name="adj2" fmla="val 50000"/>
          </a:avLst>
        </a:prstGeom>
      </dgm:spPr>
      <dgm:t>
        <a:bodyPr/>
        <a:lstStyle/>
        <a:p>
          <a:endParaRPr lang="hr-HR" sz="2000">
            <a:solidFill>
              <a:schemeClr val="tx1"/>
            </a:solidFill>
            <a:latin typeface="Calibri"/>
            <a:ea typeface="+mn-ea"/>
            <a:cs typeface="+mn-cs"/>
          </a:endParaRPr>
        </a:p>
      </dgm:t>
    </dgm:pt>
    <dgm:pt modelId="{4E779813-A98F-4F8D-BD1F-42962B61CFF8}">
      <dgm:prSet custT="1"/>
      <dgm:spPr>
        <a:xfrm>
          <a:off x="4672995" y="1748949"/>
          <a:ext cx="1111764" cy="910365"/>
        </a:xfrm>
        <a:prstGeom prst="roundRect">
          <a:avLst>
            <a:gd name="adj" fmla="val 10000"/>
          </a:avLst>
        </a:prstGeom>
      </dgm:spPr>
      <dgm:t>
        <a:bodyPr/>
        <a:lstStyle/>
        <a:p>
          <a:r>
            <a:rPr lang="hr-HR" sz="2000">
              <a:solidFill>
                <a:schemeClr val="tx1"/>
              </a:solidFill>
              <a:latin typeface="Calibri"/>
              <a:ea typeface="+mn-ea"/>
              <a:cs typeface="+mn-cs"/>
            </a:rPr>
            <a:t>Ugovor</a:t>
          </a:r>
          <a:endParaRPr lang="hr-HR" sz="2000" dirty="0">
            <a:solidFill>
              <a:schemeClr val="tx1"/>
            </a:solidFill>
            <a:latin typeface="Calibri"/>
            <a:ea typeface="+mn-ea"/>
            <a:cs typeface="+mn-cs"/>
          </a:endParaRPr>
        </a:p>
      </dgm:t>
    </dgm:pt>
    <dgm:pt modelId="{99F72E20-3524-480F-A752-C9EAEFD617D7}" type="parTrans" cxnId="{5BE52991-55A7-4867-B368-C11595C2D4A7}">
      <dgm:prSet/>
      <dgm:spPr/>
      <dgm:t>
        <a:bodyPr/>
        <a:lstStyle/>
        <a:p>
          <a:endParaRPr lang="hr-HR" sz="2000">
            <a:solidFill>
              <a:schemeClr val="tx1"/>
            </a:solidFill>
          </a:endParaRPr>
        </a:p>
      </dgm:t>
    </dgm:pt>
    <dgm:pt modelId="{E59853EA-B3EA-451A-9212-390BD891E6EC}" type="sibTrans" cxnId="{5BE52991-55A7-4867-B368-C11595C2D4A7}">
      <dgm:prSet custT="1"/>
      <dgm:spPr>
        <a:xfrm>
          <a:off x="5895936" y="2066273"/>
          <a:ext cx="235693" cy="275717"/>
        </a:xfrm>
        <a:prstGeom prst="rightArrow">
          <a:avLst>
            <a:gd name="adj1" fmla="val 60000"/>
            <a:gd name="adj2" fmla="val 50000"/>
          </a:avLst>
        </a:prstGeom>
      </dgm:spPr>
      <dgm:t>
        <a:bodyPr/>
        <a:lstStyle/>
        <a:p>
          <a:endParaRPr lang="hr-HR" sz="2000">
            <a:solidFill>
              <a:schemeClr val="tx1"/>
            </a:solidFill>
            <a:latin typeface="Calibri"/>
            <a:ea typeface="+mn-ea"/>
            <a:cs typeface="+mn-cs"/>
          </a:endParaRPr>
        </a:p>
      </dgm:t>
    </dgm:pt>
    <dgm:pt modelId="{F968C5CE-15B9-4632-B62E-ED7420779338}">
      <dgm:prSet custT="1"/>
      <dgm:spPr>
        <a:xfrm>
          <a:off x="6229465" y="1748949"/>
          <a:ext cx="1111764" cy="910365"/>
        </a:xfrm>
        <a:prstGeom prst="roundRect">
          <a:avLst>
            <a:gd name="adj" fmla="val 10000"/>
          </a:avLst>
        </a:prstGeom>
      </dgm:spPr>
      <dgm:t>
        <a:bodyPr/>
        <a:lstStyle/>
        <a:p>
          <a:r>
            <a:rPr lang="hr-HR" sz="2000">
              <a:solidFill>
                <a:schemeClr val="tx1"/>
              </a:solidFill>
              <a:latin typeface="Calibri"/>
              <a:ea typeface="+mn-ea"/>
              <a:cs typeface="+mn-cs"/>
            </a:rPr>
            <a:t>Provedba</a:t>
          </a:r>
          <a:endParaRPr lang="hr-HR" sz="2000" dirty="0">
            <a:solidFill>
              <a:schemeClr val="tx1"/>
            </a:solidFill>
            <a:latin typeface="Calibri"/>
            <a:ea typeface="+mn-ea"/>
            <a:cs typeface="+mn-cs"/>
          </a:endParaRPr>
        </a:p>
      </dgm:t>
    </dgm:pt>
    <dgm:pt modelId="{E3774625-B4A4-4F4A-A25A-1FBE0262221A}" type="parTrans" cxnId="{780330CE-54BC-456C-A24D-42EC51794EEA}">
      <dgm:prSet/>
      <dgm:spPr/>
      <dgm:t>
        <a:bodyPr/>
        <a:lstStyle/>
        <a:p>
          <a:endParaRPr lang="hr-HR" sz="2000">
            <a:solidFill>
              <a:schemeClr val="tx1"/>
            </a:solidFill>
          </a:endParaRPr>
        </a:p>
      </dgm:t>
    </dgm:pt>
    <dgm:pt modelId="{9887D17D-3572-4605-8F17-3B4E00908735}" type="sibTrans" cxnId="{780330CE-54BC-456C-A24D-42EC51794EEA}">
      <dgm:prSet/>
      <dgm:spPr/>
      <dgm:t>
        <a:bodyPr/>
        <a:lstStyle/>
        <a:p>
          <a:endParaRPr lang="hr-HR" sz="2000">
            <a:solidFill>
              <a:schemeClr val="tx1"/>
            </a:solidFill>
          </a:endParaRPr>
        </a:p>
      </dgm:t>
    </dgm:pt>
    <dgm:pt modelId="{C7D05526-853C-4BCF-83E0-00CB0FA293F1}" type="pres">
      <dgm:prSet presAssocID="{06C863EE-251E-4A77-A9A4-0EED02F403DF}" presName="Name0" presStyleCnt="0">
        <dgm:presLayoutVars>
          <dgm:dir/>
          <dgm:resizeHandles val="exact"/>
        </dgm:presLayoutVars>
      </dgm:prSet>
      <dgm:spPr/>
    </dgm:pt>
    <dgm:pt modelId="{E2779DB2-E0C3-4644-A5F2-D45FC1169ACD}" type="pres">
      <dgm:prSet presAssocID="{98EAD065-BB14-479C-BAEA-773824C74F87}" presName="node" presStyleLbl="node1" presStyleIdx="0" presStyleCnt="5">
        <dgm:presLayoutVars>
          <dgm:bulletEnabled val="1"/>
        </dgm:presLayoutVars>
      </dgm:prSet>
      <dgm:spPr/>
      <dgm:t>
        <a:bodyPr/>
        <a:lstStyle/>
        <a:p>
          <a:endParaRPr lang="hr-HR"/>
        </a:p>
      </dgm:t>
    </dgm:pt>
    <dgm:pt modelId="{F5C0CDCF-8312-46A1-BB21-E9DB4431CA6C}" type="pres">
      <dgm:prSet presAssocID="{B2AAD7BF-E6E2-4C6C-AD98-E46293F3D941}" presName="sibTrans" presStyleLbl="sibTrans2D1" presStyleIdx="0" presStyleCnt="4"/>
      <dgm:spPr/>
      <dgm:t>
        <a:bodyPr/>
        <a:lstStyle/>
        <a:p>
          <a:endParaRPr lang="hr-HR"/>
        </a:p>
      </dgm:t>
    </dgm:pt>
    <dgm:pt modelId="{949C08DD-1027-4ACB-881F-9F201EBC7A54}" type="pres">
      <dgm:prSet presAssocID="{B2AAD7BF-E6E2-4C6C-AD98-E46293F3D941}" presName="connectorText" presStyleLbl="sibTrans2D1" presStyleIdx="0" presStyleCnt="4"/>
      <dgm:spPr/>
      <dgm:t>
        <a:bodyPr/>
        <a:lstStyle/>
        <a:p>
          <a:endParaRPr lang="hr-HR"/>
        </a:p>
      </dgm:t>
    </dgm:pt>
    <dgm:pt modelId="{13FD787F-E603-40A9-96D2-020415E8EB59}" type="pres">
      <dgm:prSet presAssocID="{535C5860-F638-4207-8B45-038AA29665F0}" presName="node" presStyleLbl="node1" presStyleIdx="1" presStyleCnt="5">
        <dgm:presLayoutVars>
          <dgm:bulletEnabled val="1"/>
        </dgm:presLayoutVars>
      </dgm:prSet>
      <dgm:spPr/>
      <dgm:t>
        <a:bodyPr/>
        <a:lstStyle/>
        <a:p>
          <a:endParaRPr lang="hr-HR"/>
        </a:p>
      </dgm:t>
    </dgm:pt>
    <dgm:pt modelId="{57AA299E-1BBF-463F-B00E-FF3C2E60C454}" type="pres">
      <dgm:prSet presAssocID="{3F5F859E-D430-4BDF-A548-11F01CEA5A3D}" presName="sibTrans" presStyleLbl="sibTrans2D1" presStyleIdx="1" presStyleCnt="4"/>
      <dgm:spPr/>
      <dgm:t>
        <a:bodyPr/>
        <a:lstStyle/>
        <a:p>
          <a:endParaRPr lang="hr-HR"/>
        </a:p>
      </dgm:t>
    </dgm:pt>
    <dgm:pt modelId="{EB37A8FC-9735-49E6-958D-C371EB966A5D}" type="pres">
      <dgm:prSet presAssocID="{3F5F859E-D430-4BDF-A548-11F01CEA5A3D}" presName="connectorText" presStyleLbl="sibTrans2D1" presStyleIdx="1" presStyleCnt="4"/>
      <dgm:spPr/>
      <dgm:t>
        <a:bodyPr/>
        <a:lstStyle/>
        <a:p>
          <a:endParaRPr lang="hr-HR"/>
        </a:p>
      </dgm:t>
    </dgm:pt>
    <dgm:pt modelId="{087A4DA5-10DE-4537-8998-DA2F49604E5F}" type="pres">
      <dgm:prSet presAssocID="{41BBD75B-E78A-426B-B3F9-A74B1F1095CE}" presName="node" presStyleLbl="node1" presStyleIdx="2" presStyleCnt="5">
        <dgm:presLayoutVars>
          <dgm:bulletEnabled val="1"/>
        </dgm:presLayoutVars>
      </dgm:prSet>
      <dgm:spPr/>
      <dgm:t>
        <a:bodyPr/>
        <a:lstStyle/>
        <a:p>
          <a:endParaRPr lang="hr-HR"/>
        </a:p>
      </dgm:t>
    </dgm:pt>
    <dgm:pt modelId="{CAA10594-719A-4C78-B686-F8F00FA4AE52}" type="pres">
      <dgm:prSet presAssocID="{3BBAEEF9-2355-437D-AB50-49D940FD4809}" presName="sibTrans" presStyleLbl="sibTrans2D1" presStyleIdx="2" presStyleCnt="4"/>
      <dgm:spPr/>
      <dgm:t>
        <a:bodyPr/>
        <a:lstStyle/>
        <a:p>
          <a:endParaRPr lang="hr-HR"/>
        </a:p>
      </dgm:t>
    </dgm:pt>
    <dgm:pt modelId="{8D727F6E-EB3B-401B-9D03-D98FC757979D}" type="pres">
      <dgm:prSet presAssocID="{3BBAEEF9-2355-437D-AB50-49D940FD4809}" presName="connectorText" presStyleLbl="sibTrans2D1" presStyleIdx="2" presStyleCnt="4"/>
      <dgm:spPr/>
      <dgm:t>
        <a:bodyPr/>
        <a:lstStyle/>
        <a:p>
          <a:endParaRPr lang="hr-HR"/>
        </a:p>
      </dgm:t>
    </dgm:pt>
    <dgm:pt modelId="{B241241B-3BD5-4D5F-9303-909F4D235346}" type="pres">
      <dgm:prSet presAssocID="{4E779813-A98F-4F8D-BD1F-42962B61CFF8}" presName="node" presStyleLbl="node1" presStyleIdx="3" presStyleCnt="5">
        <dgm:presLayoutVars>
          <dgm:bulletEnabled val="1"/>
        </dgm:presLayoutVars>
      </dgm:prSet>
      <dgm:spPr/>
      <dgm:t>
        <a:bodyPr/>
        <a:lstStyle/>
        <a:p>
          <a:endParaRPr lang="hr-HR"/>
        </a:p>
      </dgm:t>
    </dgm:pt>
    <dgm:pt modelId="{8FD5293D-1569-4D27-8BE3-2AA1E22CE1FF}" type="pres">
      <dgm:prSet presAssocID="{E59853EA-B3EA-451A-9212-390BD891E6EC}" presName="sibTrans" presStyleLbl="sibTrans2D1" presStyleIdx="3" presStyleCnt="4"/>
      <dgm:spPr/>
      <dgm:t>
        <a:bodyPr/>
        <a:lstStyle/>
        <a:p>
          <a:endParaRPr lang="hr-HR"/>
        </a:p>
      </dgm:t>
    </dgm:pt>
    <dgm:pt modelId="{396E48CB-B71E-407C-9758-A4B3407D9FB4}" type="pres">
      <dgm:prSet presAssocID="{E59853EA-B3EA-451A-9212-390BD891E6EC}" presName="connectorText" presStyleLbl="sibTrans2D1" presStyleIdx="3" presStyleCnt="4"/>
      <dgm:spPr/>
      <dgm:t>
        <a:bodyPr/>
        <a:lstStyle/>
        <a:p>
          <a:endParaRPr lang="hr-HR"/>
        </a:p>
      </dgm:t>
    </dgm:pt>
    <dgm:pt modelId="{045C4835-A97A-4BAB-A6C8-090C57A422FB}" type="pres">
      <dgm:prSet presAssocID="{F968C5CE-15B9-4632-B62E-ED7420779338}" presName="node" presStyleLbl="node1" presStyleIdx="4" presStyleCnt="5">
        <dgm:presLayoutVars>
          <dgm:bulletEnabled val="1"/>
        </dgm:presLayoutVars>
      </dgm:prSet>
      <dgm:spPr/>
      <dgm:t>
        <a:bodyPr/>
        <a:lstStyle/>
        <a:p>
          <a:endParaRPr lang="hr-HR"/>
        </a:p>
      </dgm:t>
    </dgm:pt>
  </dgm:ptLst>
  <dgm:cxnLst>
    <dgm:cxn modelId="{63436120-4B90-4483-8059-5E414B612BEC}" srcId="{06C863EE-251E-4A77-A9A4-0EED02F403DF}" destId="{535C5860-F638-4207-8B45-038AA29665F0}" srcOrd="1" destOrd="0" parTransId="{E9999513-8844-43EF-8BA3-55975A96869A}" sibTransId="{3F5F859E-D430-4BDF-A548-11F01CEA5A3D}"/>
    <dgm:cxn modelId="{024839BF-60FE-454B-B2DE-31A1DC092542}" type="presOf" srcId="{3F5F859E-D430-4BDF-A548-11F01CEA5A3D}" destId="{EB37A8FC-9735-49E6-958D-C371EB966A5D}" srcOrd="1" destOrd="0" presId="urn:microsoft.com/office/officeart/2005/8/layout/process1"/>
    <dgm:cxn modelId="{EA5D219A-E877-457E-B6F5-C5EB4E1E57A8}" type="presOf" srcId="{4E779813-A98F-4F8D-BD1F-42962B61CFF8}" destId="{B241241B-3BD5-4D5F-9303-909F4D235346}" srcOrd="0" destOrd="0" presId="urn:microsoft.com/office/officeart/2005/8/layout/process1"/>
    <dgm:cxn modelId="{684868F4-B8D8-4FFA-9A79-53A27D30B22F}" type="presOf" srcId="{98EAD065-BB14-479C-BAEA-773824C74F87}" destId="{E2779DB2-E0C3-4644-A5F2-D45FC1169ACD}" srcOrd="0" destOrd="0" presId="urn:microsoft.com/office/officeart/2005/8/layout/process1"/>
    <dgm:cxn modelId="{86B08353-DA02-4B4B-AB5E-89811A353851}" srcId="{06C863EE-251E-4A77-A9A4-0EED02F403DF}" destId="{98EAD065-BB14-479C-BAEA-773824C74F87}" srcOrd="0" destOrd="0" parTransId="{7E9D1250-06C7-461E-AF14-0D4C68BECA63}" sibTransId="{B2AAD7BF-E6E2-4C6C-AD98-E46293F3D941}"/>
    <dgm:cxn modelId="{67DDB0B2-D4C3-403C-8EB6-709D7CF60ED0}" type="presOf" srcId="{B2AAD7BF-E6E2-4C6C-AD98-E46293F3D941}" destId="{949C08DD-1027-4ACB-881F-9F201EBC7A54}" srcOrd="1" destOrd="0" presId="urn:microsoft.com/office/officeart/2005/8/layout/process1"/>
    <dgm:cxn modelId="{F99E6778-144A-42EA-9E4B-345C66C9A763}" srcId="{06C863EE-251E-4A77-A9A4-0EED02F403DF}" destId="{41BBD75B-E78A-426B-B3F9-A74B1F1095CE}" srcOrd="2" destOrd="0" parTransId="{93463CEE-7233-4DEA-A76E-510867794D1C}" sibTransId="{3BBAEEF9-2355-437D-AB50-49D940FD4809}"/>
    <dgm:cxn modelId="{28D65B5C-0505-4FF0-9356-DD30A9A11724}" type="presOf" srcId="{E59853EA-B3EA-451A-9212-390BD891E6EC}" destId="{8FD5293D-1569-4D27-8BE3-2AA1E22CE1FF}" srcOrd="0" destOrd="0" presId="urn:microsoft.com/office/officeart/2005/8/layout/process1"/>
    <dgm:cxn modelId="{60AC0AF6-A806-41DB-ABFD-4C3780A641AA}" type="presOf" srcId="{F968C5CE-15B9-4632-B62E-ED7420779338}" destId="{045C4835-A97A-4BAB-A6C8-090C57A422FB}" srcOrd="0" destOrd="0" presId="urn:microsoft.com/office/officeart/2005/8/layout/process1"/>
    <dgm:cxn modelId="{6231D3AB-03CC-4A18-A190-863B9F06258E}" type="presOf" srcId="{3F5F859E-D430-4BDF-A548-11F01CEA5A3D}" destId="{57AA299E-1BBF-463F-B00E-FF3C2E60C454}" srcOrd="0" destOrd="0" presId="urn:microsoft.com/office/officeart/2005/8/layout/process1"/>
    <dgm:cxn modelId="{6710677F-C692-4A2F-9454-8E1963476D4F}" type="presOf" srcId="{E59853EA-B3EA-451A-9212-390BD891E6EC}" destId="{396E48CB-B71E-407C-9758-A4B3407D9FB4}" srcOrd="1" destOrd="0" presId="urn:microsoft.com/office/officeart/2005/8/layout/process1"/>
    <dgm:cxn modelId="{68822948-3FBD-4CFD-980A-8DFB5E329A84}" type="presOf" srcId="{41BBD75B-E78A-426B-B3F9-A74B1F1095CE}" destId="{087A4DA5-10DE-4537-8998-DA2F49604E5F}" srcOrd="0" destOrd="0" presId="urn:microsoft.com/office/officeart/2005/8/layout/process1"/>
    <dgm:cxn modelId="{1318E00A-AA16-4062-A9CE-75128EEFAA52}" type="presOf" srcId="{06C863EE-251E-4A77-A9A4-0EED02F403DF}" destId="{C7D05526-853C-4BCF-83E0-00CB0FA293F1}" srcOrd="0" destOrd="0" presId="urn:microsoft.com/office/officeart/2005/8/layout/process1"/>
    <dgm:cxn modelId="{780330CE-54BC-456C-A24D-42EC51794EEA}" srcId="{06C863EE-251E-4A77-A9A4-0EED02F403DF}" destId="{F968C5CE-15B9-4632-B62E-ED7420779338}" srcOrd="4" destOrd="0" parTransId="{E3774625-B4A4-4F4A-A25A-1FBE0262221A}" sibTransId="{9887D17D-3572-4605-8F17-3B4E00908735}"/>
    <dgm:cxn modelId="{3AECAF19-A374-4BF0-A71F-0EA38A95AE95}" type="presOf" srcId="{3BBAEEF9-2355-437D-AB50-49D940FD4809}" destId="{8D727F6E-EB3B-401B-9D03-D98FC757979D}" srcOrd="1" destOrd="0" presId="urn:microsoft.com/office/officeart/2005/8/layout/process1"/>
    <dgm:cxn modelId="{81B0E224-23EC-4FC0-B5FA-FE983728D8C4}" type="presOf" srcId="{535C5860-F638-4207-8B45-038AA29665F0}" destId="{13FD787F-E603-40A9-96D2-020415E8EB59}" srcOrd="0" destOrd="0" presId="urn:microsoft.com/office/officeart/2005/8/layout/process1"/>
    <dgm:cxn modelId="{5BE52991-55A7-4867-B368-C11595C2D4A7}" srcId="{06C863EE-251E-4A77-A9A4-0EED02F403DF}" destId="{4E779813-A98F-4F8D-BD1F-42962B61CFF8}" srcOrd="3" destOrd="0" parTransId="{99F72E20-3524-480F-A752-C9EAEFD617D7}" sibTransId="{E59853EA-B3EA-451A-9212-390BD891E6EC}"/>
    <dgm:cxn modelId="{B88A555F-1D7D-4FF4-810A-20A728336AEA}" type="presOf" srcId="{3BBAEEF9-2355-437D-AB50-49D940FD4809}" destId="{CAA10594-719A-4C78-B686-F8F00FA4AE52}" srcOrd="0" destOrd="0" presId="urn:microsoft.com/office/officeart/2005/8/layout/process1"/>
    <dgm:cxn modelId="{45FAC9A5-A5D8-4724-9CA7-CB814578A4B5}" type="presOf" srcId="{B2AAD7BF-E6E2-4C6C-AD98-E46293F3D941}" destId="{F5C0CDCF-8312-46A1-BB21-E9DB4431CA6C}" srcOrd="0" destOrd="0" presId="urn:microsoft.com/office/officeart/2005/8/layout/process1"/>
    <dgm:cxn modelId="{120503D0-2F0E-4D42-BC58-3D45D4AC76AF}" type="presParOf" srcId="{C7D05526-853C-4BCF-83E0-00CB0FA293F1}" destId="{E2779DB2-E0C3-4644-A5F2-D45FC1169ACD}" srcOrd="0" destOrd="0" presId="urn:microsoft.com/office/officeart/2005/8/layout/process1"/>
    <dgm:cxn modelId="{0C8C9630-8C62-4E46-A744-469C3B7128AD}" type="presParOf" srcId="{C7D05526-853C-4BCF-83E0-00CB0FA293F1}" destId="{F5C0CDCF-8312-46A1-BB21-E9DB4431CA6C}" srcOrd="1" destOrd="0" presId="urn:microsoft.com/office/officeart/2005/8/layout/process1"/>
    <dgm:cxn modelId="{9E084C4D-79AF-4B2B-97E1-53C693F96DD7}" type="presParOf" srcId="{F5C0CDCF-8312-46A1-BB21-E9DB4431CA6C}" destId="{949C08DD-1027-4ACB-881F-9F201EBC7A54}" srcOrd="0" destOrd="0" presId="urn:microsoft.com/office/officeart/2005/8/layout/process1"/>
    <dgm:cxn modelId="{5F8978CD-D512-437A-8065-A53A041746B1}" type="presParOf" srcId="{C7D05526-853C-4BCF-83E0-00CB0FA293F1}" destId="{13FD787F-E603-40A9-96D2-020415E8EB59}" srcOrd="2" destOrd="0" presId="urn:microsoft.com/office/officeart/2005/8/layout/process1"/>
    <dgm:cxn modelId="{73ECF4D4-31DF-4929-88D2-CA11541E5028}" type="presParOf" srcId="{C7D05526-853C-4BCF-83E0-00CB0FA293F1}" destId="{57AA299E-1BBF-463F-B00E-FF3C2E60C454}" srcOrd="3" destOrd="0" presId="urn:microsoft.com/office/officeart/2005/8/layout/process1"/>
    <dgm:cxn modelId="{31DE8C50-6489-4D6D-A2B8-B8B0F356C9DB}" type="presParOf" srcId="{57AA299E-1BBF-463F-B00E-FF3C2E60C454}" destId="{EB37A8FC-9735-49E6-958D-C371EB966A5D}" srcOrd="0" destOrd="0" presId="urn:microsoft.com/office/officeart/2005/8/layout/process1"/>
    <dgm:cxn modelId="{3EF7978D-5D26-4CB8-9CDC-4B3288E10898}" type="presParOf" srcId="{C7D05526-853C-4BCF-83E0-00CB0FA293F1}" destId="{087A4DA5-10DE-4537-8998-DA2F49604E5F}" srcOrd="4" destOrd="0" presId="urn:microsoft.com/office/officeart/2005/8/layout/process1"/>
    <dgm:cxn modelId="{2A975A49-D258-4940-8CC7-8DAC691E5876}" type="presParOf" srcId="{C7D05526-853C-4BCF-83E0-00CB0FA293F1}" destId="{CAA10594-719A-4C78-B686-F8F00FA4AE52}" srcOrd="5" destOrd="0" presId="urn:microsoft.com/office/officeart/2005/8/layout/process1"/>
    <dgm:cxn modelId="{1B029F90-782C-4C3C-B8AF-9F1834FEBA45}" type="presParOf" srcId="{CAA10594-719A-4C78-B686-F8F00FA4AE52}" destId="{8D727F6E-EB3B-401B-9D03-D98FC757979D}" srcOrd="0" destOrd="0" presId="urn:microsoft.com/office/officeart/2005/8/layout/process1"/>
    <dgm:cxn modelId="{8802A773-FCD5-4104-9641-FD9AC860CE65}" type="presParOf" srcId="{C7D05526-853C-4BCF-83E0-00CB0FA293F1}" destId="{B241241B-3BD5-4D5F-9303-909F4D235346}" srcOrd="6" destOrd="0" presId="urn:microsoft.com/office/officeart/2005/8/layout/process1"/>
    <dgm:cxn modelId="{03F06EC3-4D4F-4A7E-919F-467DC59C41BC}" type="presParOf" srcId="{C7D05526-853C-4BCF-83E0-00CB0FA293F1}" destId="{8FD5293D-1569-4D27-8BE3-2AA1E22CE1FF}" srcOrd="7" destOrd="0" presId="urn:microsoft.com/office/officeart/2005/8/layout/process1"/>
    <dgm:cxn modelId="{1E8E3820-FFEE-4C27-89B7-20A8434D0655}" type="presParOf" srcId="{8FD5293D-1569-4D27-8BE3-2AA1E22CE1FF}" destId="{396E48CB-B71E-407C-9758-A4B3407D9FB4}" srcOrd="0" destOrd="0" presId="urn:microsoft.com/office/officeart/2005/8/layout/process1"/>
    <dgm:cxn modelId="{EE5E8316-8CA1-4619-8622-37BEF09D9AF1}" type="presParOf" srcId="{C7D05526-853C-4BCF-83E0-00CB0FA293F1}" destId="{045C4835-A97A-4BAB-A6C8-090C57A422FB}"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C863EE-251E-4A77-A9A4-0EED02F403DF}" type="doc">
      <dgm:prSet loTypeId="urn:microsoft.com/office/officeart/2005/8/layout/process1" loCatId="process" qsTypeId="urn:microsoft.com/office/officeart/2005/8/quickstyle/3d4" qsCatId="3D" csTypeId="urn:microsoft.com/office/officeart/2005/8/colors/accent1_2" csCatId="accent1" phldr="1"/>
      <dgm:spPr/>
    </dgm:pt>
    <dgm:pt modelId="{98EAD065-BB14-479C-BAEA-773824C74F87}">
      <dgm:prSet phldrT="[Tekst]" custT="1"/>
      <dgm:spPr/>
      <dgm:t>
        <a:bodyPr/>
        <a:lstStyle/>
        <a:p>
          <a:r>
            <a:rPr lang="hr-HR" sz="1600" dirty="0">
              <a:solidFill>
                <a:schemeClr val="tx1"/>
              </a:solidFill>
              <a:latin typeface="Times New Roman" panose="02020603050405020304" pitchFamily="18" charset="0"/>
              <a:cs typeface="Times New Roman" panose="02020603050405020304" pitchFamily="18" charset="0"/>
            </a:rPr>
            <a:t>Provedba projektnih aktivnosti</a:t>
          </a:r>
        </a:p>
      </dgm:t>
    </dgm:pt>
    <dgm:pt modelId="{7E9D1250-06C7-461E-AF14-0D4C68BECA63}" type="parTrans" cxnId="{86B08353-DA02-4B4B-AB5E-89811A353851}">
      <dgm:prSet/>
      <dgm:spPr/>
      <dgm:t>
        <a:bodyPr/>
        <a:lstStyle/>
        <a:p>
          <a:endParaRPr lang="hr-HR" sz="1400">
            <a:latin typeface="Times New Roman" panose="02020603050405020304" pitchFamily="18" charset="0"/>
            <a:cs typeface="Times New Roman" panose="02020603050405020304" pitchFamily="18" charset="0"/>
          </a:endParaRPr>
        </a:p>
      </dgm:t>
    </dgm:pt>
    <dgm:pt modelId="{B2AAD7BF-E6E2-4C6C-AD98-E46293F3D941}" type="sibTrans" cxnId="{86B08353-DA02-4B4B-AB5E-89811A353851}">
      <dgm:prSet custT="1"/>
      <dgm:spPr/>
      <dgm:t>
        <a:bodyPr/>
        <a:lstStyle/>
        <a:p>
          <a:endParaRPr lang="hr-HR" sz="1400">
            <a:latin typeface="Times New Roman" panose="02020603050405020304" pitchFamily="18" charset="0"/>
            <a:cs typeface="Times New Roman" panose="02020603050405020304" pitchFamily="18" charset="0"/>
          </a:endParaRPr>
        </a:p>
      </dgm:t>
    </dgm:pt>
    <dgm:pt modelId="{535C5860-F638-4207-8B45-038AA29665F0}">
      <dgm:prSet phldrT="[Tekst]" custT="1"/>
      <dgm:spPr>
        <a:solidFill>
          <a:schemeClr val="accent1"/>
        </a:solidFill>
        <a:ln>
          <a:solidFill>
            <a:srgbClr val="539AD9"/>
          </a:solidFill>
        </a:ln>
      </dgm:spPr>
      <dgm:t>
        <a:bodyPr/>
        <a:lstStyle/>
        <a:p>
          <a:r>
            <a:rPr lang="hr-HR" sz="1800" dirty="0">
              <a:solidFill>
                <a:schemeClr val="tx1"/>
              </a:solidFill>
              <a:latin typeface="Times New Roman" panose="02020603050405020304" pitchFamily="18" charset="0"/>
              <a:cs typeface="Times New Roman" panose="02020603050405020304" pitchFamily="18" charset="0"/>
            </a:rPr>
            <a:t>Računi</a:t>
          </a:r>
        </a:p>
      </dgm:t>
    </dgm:pt>
    <dgm:pt modelId="{E9999513-8844-43EF-8BA3-55975A96869A}" type="parTrans" cxnId="{63436120-4B90-4483-8059-5E414B612BEC}">
      <dgm:prSet/>
      <dgm:spPr/>
      <dgm:t>
        <a:bodyPr/>
        <a:lstStyle/>
        <a:p>
          <a:endParaRPr lang="hr-HR" sz="1400">
            <a:latin typeface="Times New Roman" panose="02020603050405020304" pitchFamily="18" charset="0"/>
            <a:cs typeface="Times New Roman" panose="02020603050405020304" pitchFamily="18" charset="0"/>
          </a:endParaRPr>
        </a:p>
      </dgm:t>
    </dgm:pt>
    <dgm:pt modelId="{3F5F859E-D430-4BDF-A548-11F01CEA5A3D}" type="sibTrans" cxnId="{63436120-4B90-4483-8059-5E414B612BEC}">
      <dgm:prSet custT="1"/>
      <dgm:spPr/>
      <dgm:t>
        <a:bodyPr/>
        <a:lstStyle/>
        <a:p>
          <a:endParaRPr lang="hr-HR" sz="1400">
            <a:latin typeface="Times New Roman" panose="02020603050405020304" pitchFamily="18" charset="0"/>
            <a:cs typeface="Times New Roman" panose="02020603050405020304" pitchFamily="18" charset="0"/>
          </a:endParaRPr>
        </a:p>
      </dgm:t>
    </dgm:pt>
    <dgm:pt modelId="{41BBD75B-E78A-426B-B3F9-A74B1F1095CE}">
      <dgm:prSet phldrT="[Tekst]" custT="1"/>
      <dgm:spPr/>
      <dgm:t>
        <a:bodyPr/>
        <a:lstStyle/>
        <a:p>
          <a:r>
            <a:rPr lang="hr-HR" sz="1800" dirty="0">
              <a:solidFill>
                <a:schemeClr val="tx1"/>
              </a:solidFill>
              <a:latin typeface="Times New Roman" panose="02020603050405020304" pitchFamily="18" charset="0"/>
              <a:cs typeface="Times New Roman" panose="02020603050405020304" pitchFamily="18" charset="0"/>
            </a:rPr>
            <a:t>ZNS</a:t>
          </a:r>
        </a:p>
      </dgm:t>
    </dgm:pt>
    <dgm:pt modelId="{93463CEE-7233-4DEA-A76E-510867794D1C}" type="parTrans" cxnId="{F99E6778-144A-42EA-9E4B-345C66C9A763}">
      <dgm:prSet/>
      <dgm:spPr/>
      <dgm:t>
        <a:bodyPr/>
        <a:lstStyle/>
        <a:p>
          <a:endParaRPr lang="hr-HR" sz="1400">
            <a:latin typeface="Times New Roman" panose="02020603050405020304" pitchFamily="18" charset="0"/>
            <a:cs typeface="Times New Roman" panose="02020603050405020304" pitchFamily="18" charset="0"/>
          </a:endParaRPr>
        </a:p>
      </dgm:t>
    </dgm:pt>
    <dgm:pt modelId="{3BBAEEF9-2355-437D-AB50-49D940FD4809}" type="sibTrans" cxnId="{F99E6778-144A-42EA-9E4B-345C66C9A763}">
      <dgm:prSet custT="1"/>
      <dgm:spPr/>
      <dgm:t>
        <a:bodyPr/>
        <a:lstStyle/>
        <a:p>
          <a:endParaRPr lang="hr-HR" sz="1400">
            <a:latin typeface="Times New Roman" panose="02020603050405020304" pitchFamily="18" charset="0"/>
            <a:cs typeface="Times New Roman" panose="02020603050405020304" pitchFamily="18" charset="0"/>
          </a:endParaRPr>
        </a:p>
      </dgm:t>
    </dgm:pt>
    <dgm:pt modelId="{4E779813-A98F-4F8D-BD1F-42962B61CFF8}">
      <dgm:prSet custT="1"/>
      <dgm:spPr/>
      <dgm:t>
        <a:bodyPr/>
        <a:lstStyle/>
        <a:p>
          <a:r>
            <a:rPr lang="hr-HR" sz="1600" dirty="0">
              <a:solidFill>
                <a:schemeClr val="tx1"/>
              </a:solidFill>
              <a:latin typeface="Times New Roman" panose="02020603050405020304" pitchFamily="18" charset="0"/>
              <a:cs typeface="Times New Roman" panose="02020603050405020304" pitchFamily="18" charset="0"/>
            </a:rPr>
            <a:t>Provjera i odobrenje troškova</a:t>
          </a:r>
        </a:p>
      </dgm:t>
    </dgm:pt>
    <dgm:pt modelId="{99F72E20-3524-480F-A752-C9EAEFD617D7}" type="parTrans" cxnId="{5BE52991-55A7-4867-B368-C11595C2D4A7}">
      <dgm:prSet/>
      <dgm:spPr/>
      <dgm:t>
        <a:bodyPr/>
        <a:lstStyle/>
        <a:p>
          <a:endParaRPr lang="hr-HR" sz="1400">
            <a:latin typeface="Times New Roman" panose="02020603050405020304" pitchFamily="18" charset="0"/>
            <a:cs typeface="Times New Roman" panose="02020603050405020304" pitchFamily="18" charset="0"/>
          </a:endParaRPr>
        </a:p>
      </dgm:t>
    </dgm:pt>
    <dgm:pt modelId="{E59853EA-B3EA-451A-9212-390BD891E6EC}" type="sibTrans" cxnId="{5BE52991-55A7-4867-B368-C11595C2D4A7}">
      <dgm:prSet custT="1"/>
      <dgm:spPr/>
      <dgm:t>
        <a:bodyPr/>
        <a:lstStyle/>
        <a:p>
          <a:endParaRPr lang="hr-HR" sz="1400">
            <a:latin typeface="Times New Roman" panose="02020603050405020304" pitchFamily="18" charset="0"/>
            <a:cs typeface="Times New Roman" panose="02020603050405020304" pitchFamily="18" charset="0"/>
          </a:endParaRPr>
        </a:p>
      </dgm:t>
    </dgm:pt>
    <dgm:pt modelId="{F968C5CE-15B9-4632-B62E-ED7420779338}">
      <dgm:prSet custT="1"/>
      <dgm:spPr>
        <a:solidFill>
          <a:schemeClr val="accent1"/>
        </a:solidFill>
      </dgm:spPr>
      <dgm:t>
        <a:bodyPr/>
        <a:lstStyle/>
        <a:p>
          <a:r>
            <a:rPr lang="hr-HR" sz="1600" dirty="0">
              <a:solidFill>
                <a:schemeClr val="tx1"/>
              </a:solidFill>
              <a:latin typeface="Times New Roman" panose="02020603050405020304" pitchFamily="18" charset="0"/>
              <a:cs typeface="Times New Roman" panose="02020603050405020304" pitchFamily="18" charset="0"/>
            </a:rPr>
            <a:t>Plaćanje (Proračun)</a:t>
          </a:r>
        </a:p>
      </dgm:t>
    </dgm:pt>
    <dgm:pt modelId="{E3774625-B4A4-4F4A-A25A-1FBE0262221A}" type="parTrans" cxnId="{780330CE-54BC-456C-A24D-42EC51794EEA}">
      <dgm:prSet/>
      <dgm:spPr/>
      <dgm:t>
        <a:bodyPr/>
        <a:lstStyle/>
        <a:p>
          <a:endParaRPr lang="hr-HR" sz="1400">
            <a:latin typeface="Times New Roman" panose="02020603050405020304" pitchFamily="18" charset="0"/>
            <a:cs typeface="Times New Roman" panose="02020603050405020304" pitchFamily="18" charset="0"/>
          </a:endParaRPr>
        </a:p>
      </dgm:t>
    </dgm:pt>
    <dgm:pt modelId="{9887D17D-3572-4605-8F17-3B4E00908735}" type="sibTrans" cxnId="{780330CE-54BC-456C-A24D-42EC51794EEA}">
      <dgm:prSet custT="1"/>
      <dgm:spPr/>
      <dgm:t>
        <a:bodyPr/>
        <a:lstStyle/>
        <a:p>
          <a:endParaRPr lang="hr-HR" sz="1400">
            <a:latin typeface="Times New Roman" panose="02020603050405020304" pitchFamily="18" charset="0"/>
            <a:cs typeface="Times New Roman" panose="02020603050405020304" pitchFamily="18" charset="0"/>
          </a:endParaRPr>
        </a:p>
      </dgm:t>
    </dgm:pt>
    <dgm:pt modelId="{57E72D57-CCEF-4DAE-AB71-A49708AED085}">
      <dgm:prSet custT="1"/>
      <dgm:spPr/>
      <dgm:t>
        <a:bodyPr/>
        <a:lstStyle/>
        <a:p>
          <a:r>
            <a:rPr lang="hr-HR" sz="1600" dirty="0">
              <a:solidFill>
                <a:schemeClr val="tx1"/>
              </a:solidFill>
              <a:latin typeface="Times New Roman" panose="02020603050405020304" pitchFamily="18" charset="0"/>
              <a:cs typeface="Times New Roman" panose="02020603050405020304" pitchFamily="18" charset="0"/>
            </a:rPr>
            <a:t>Provjera troškova prije podnošenja Zahtjeva za plaćanje EK</a:t>
          </a:r>
        </a:p>
      </dgm:t>
    </dgm:pt>
    <dgm:pt modelId="{58C5B714-8305-4F0D-9743-5D355B0B7E14}" type="parTrans" cxnId="{32FAA33B-7A7F-4811-A6C2-294E8E531C68}">
      <dgm:prSet/>
      <dgm:spPr/>
      <dgm:t>
        <a:bodyPr/>
        <a:lstStyle/>
        <a:p>
          <a:endParaRPr lang="hr-HR" sz="1400">
            <a:latin typeface="Times New Roman" panose="02020603050405020304" pitchFamily="18" charset="0"/>
            <a:cs typeface="Times New Roman" panose="02020603050405020304" pitchFamily="18" charset="0"/>
          </a:endParaRPr>
        </a:p>
      </dgm:t>
    </dgm:pt>
    <dgm:pt modelId="{4154CD0A-5BDE-45E6-8E15-1E3ED1692801}" type="sibTrans" cxnId="{32FAA33B-7A7F-4811-A6C2-294E8E531C68}">
      <dgm:prSet custT="1"/>
      <dgm:spPr/>
      <dgm:t>
        <a:bodyPr/>
        <a:lstStyle/>
        <a:p>
          <a:endParaRPr lang="hr-HR" sz="1400">
            <a:latin typeface="Times New Roman" panose="02020603050405020304" pitchFamily="18" charset="0"/>
            <a:cs typeface="Times New Roman" panose="02020603050405020304" pitchFamily="18" charset="0"/>
          </a:endParaRPr>
        </a:p>
      </dgm:t>
    </dgm:pt>
    <dgm:pt modelId="{BFFDD1B0-4A9B-4FF9-BCDD-FE61F3C7FDFF}">
      <dgm:prSet custT="1"/>
      <dgm:spPr/>
      <dgm:t>
        <a:bodyPr/>
        <a:lstStyle/>
        <a:p>
          <a:r>
            <a:rPr lang="hr-HR" sz="1600" dirty="0">
              <a:solidFill>
                <a:schemeClr val="tx1"/>
              </a:solidFill>
              <a:latin typeface="Times New Roman" panose="02020603050405020304" pitchFamily="18" charset="0"/>
              <a:cs typeface="Times New Roman" panose="02020603050405020304" pitchFamily="18" charset="0"/>
            </a:rPr>
            <a:t>Zahtjev za plaćanje prema EK</a:t>
          </a:r>
        </a:p>
      </dgm:t>
    </dgm:pt>
    <dgm:pt modelId="{864935F5-BB1D-461C-9352-082D1DF0D7E9}" type="parTrans" cxnId="{75DCA5E0-2543-4F75-899F-6C2C7B12C544}">
      <dgm:prSet/>
      <dgm:spPr/>
      <dgm:t>
        <a:bodyPr/>
        <a:lstStyle/>
        <a:p>
          <a:endParaRPr lang="hr-HR" sz="1400">
            <a:latin typeface="Times New Roman" panose="02020603050405020304" pitchFamily="18" charset="0"/>
            <a:cs typeface="Times New Roman" panose="02020603050405020304" pitchFamily="18" charset="0"/>
          </a:endParaRPr>
        </a:p>
      </dgm:t>
    </dgm:pt>
    <dgm:pt modelId="{302C8C9B-C19A-44C9-AC1A-B1EE081A0D65}" type="sibTrans" cxnId="{75DCA5E0-2543-4F75-899F-6C2C7B12C544}">
      <dgm:prSet/>
      <dgm:spPr/>
      <dgm:t>
        <a:bodyPr/>
        <a:lstStyle/>
        <a:p>
          <a:endParaRPr lang="hr-HR" sz="1400">
            <a:latin typeface="Times New Roman" panose="02020603050405020304" pitchFamily="18" charset="0"/>
            <a:cs typeface="Times New Roman" panose="02020603050405020304" pitchFamily="18" charset="0"/>
          </a:endParaRPr>
        </a:p>
      </dgm:t>
    </dgm:pt>
    <dgm:pt modelId="{C7615B2A-BDF4-400D-8446-439B25674F0A}">
      <dgm:prSet custT="1"/>
      <dgm:spPr/>
      <dgm:t>
        <a:bodyPr/>
        <a:lstStyle/>
        <a:p>
          <a:r>
            <a:rPr lang="hr-HR" sz="1600" dirty="0">
              <a:solidFill>
                <a:schemeClr val="tx1"/>
              </a:solidFill>
              <a:latin typeface="Times New Roman" panose="02020603050405020304" pitchFamily="18" charset="0"/>
              <a:cs typeface="Times New Roman" panose="02020603050405020304" pitchFamily="18" charset="0"/>
            </a:rPr>
            <a:t>Ugovor o dodjeli bespovratnih sredstava</a:t>
          </a:r>
        </a:p>
      </dgm:t>
    </dgm:pt>
    <dgm:pt modelId="{C994C4DF-A74A-4CBA-AE77-4388A26BA0EB}" type="parTrans" cxnId="{0FA8B9C3-92E9-4AED-A134-07DD2BA23B6A}">
      <dgm:prSet/>
      <dgm:spPr/>
      <dgm:t>
        <a:bodyPr/>
        <a:lstStyle/>
        <a:p>
          <a:endParaRPr lang="hr-HR" sz="1400">
            <a:latin typeface="Times New Roman" panose="02020603050405020304" pitchFamily="18" charset="0"/>
            <a:cs typeface="Times New Roman" panose="02020603050405020304" pitchFamily="18" charset="0"/>
          </a:endParaRPr>
        </a:p>
      </dgm:t>
    </dgm:pt>
    <dgm:pt modelId="{9DD05775-7170-4F4F-82C2-A606D37DABD3}" type="sibTrans" cxnId="{0FA8B9C3-92E9-4AED-A134-07DD2BA23B6A}">
      <dgm:prSet custT="1"/>
      <dgm:spPr/>
      <dgm:t>
        <a:bodyPr/>
        <a:lstStyle/>
        <a:p>
          <a:endParaRPr lang="hr-HR" sz="1400">
            <a:latin typeface="Times New Roman" panose="02020603050405020304" pitchFamily="18" charset="0"/>
            <a:cs typeface="Times New Roman" panose="02020603050405020304" pitchFamily="18" charset="0"/>
          </a:endParaRPr>
        </a:p>
      </dgm:t>
    </dgm:pt>
    <dgm:pt modelId="{C7D05526-853C-4BCF-83E0-00CB0FA293F1}" type="pres">
      <dgm:prSet presAssocID="{06C863EE-251E-4A77-A9A4-0EED02F403DF}" presName="Name0" presStyleCnt="0">
        <dgm:presLayoutVars>
          <dgm:dir/>
          <dgm:resizeHandles val="exact"/>
        </dgm:presLayoutVars>
      </dgm:prSet>
      <dgm:spPr/>
    </dgm:pt>
    <dgm:pt modelId="{E35A801B-2E6D-40DF-9248-A6360581FC92}" type="pres">
      <dgm:prSet presAssocID="{C7615B2A-BDF4-400D-8446-439B25674F0A}" presName="node" presStyleLbl="node1" presStyleIdx="0" presStyleCnt="8">
        <dgm:presLayoutVars>
          <dgm:bulletEnabled val="1"/>
        </dgm:presLayoutVars>
      </dgm:prSet>
      <dgm:spPr/>
      <dgm:t>
        <a:bodyPr/>
        <a:lstStyle/>
        <a:p>
          <a:endParaRPr lang="hr-HR"/>
        </a:p>
      </dgm:t>
    </dgm:pt>
    <dgm:pt modelId="{5B85CD32-91DA-460A-90E6-4B5C343E9312}" type="pres">
      <dgm:prSet presAssocID="{9DD05775-7170-4F4F-82C2-A606D37DABD3}" presName="sibTrans" presStyleLbl="sibTrans2D1" presStyleIdx="0" presStyleCnt="7"/>
      <dgm:spPr/>
      <dgm:t>
        <a:bodyPr/>
        <a:lstStyle/>
        <a:p>
          <a:endParaRPr lang="hr-HR"/>
        </a:p>
      </dgm:t>
    </dgm:pt>
    <dgm:pt modelId="{5AA538C1-8AB6-4CD0-9951-E98076290020}" type="pres">
      <dgm:prSet presAssocID="{9DD05775-7170-4F4F-82C2-A606D37DABD3}" presName="connectorText" presStyleLbl="sibTrans2D1" presStyleIdx="0" presStyleCnt="7"/>
      <dgm:spPr/>
      <dgm:t>
        <a:bodyPr/>
        <a:lstStyle/>
        <a:p>
          <a:endParaRPr lang="hr-HR"/>
        </a:p>
      </dgm:t>
    </dgm:pt>
    <dgm:pt modelId="{E2779DB2-E0C3-4644-A5F2-D45FC1169ACD}" type="pres">
      <dgm:prSet presAssocID="{98EAD065-BB14-479C-BAEA-773824C74F87}" presName="node" presStyleLbl="node1" presStyleIdx="1" presStyleCnt="8" custScaleX="107942">
        <dgm:presLayoutVars>
          <dgm:bulletEnabled val="1"/>
        </dgm:presLayoutVars>
      </dgm:prSet>
      <dgm:spPr/>
      <dgm:t>
        <a:bodyPr/>
        <a:lstStyle/>
        <a:p>
          <a:endParaRPr lang="hr-HR"/>
        </a:p>
      </dgm:t>
    </dgm:pt>
    <dgm:pt modelId="{F5C0CDCF-8312-46A1-BB21-E9DB4431CA6C}" type="pres">
      <dgm:prSet presAssocID="{B2AAD7BF-E6E2-4C6C-AD98-E46293F3D941}" presName="sibTrans" presStyleLbl="sibTrans2D1" presStyleIdx="1" presStyleCnt="7"/>
      <dgm:spPr/>
      <dgm:t>
        <a:bodyPr/>
        <a:lstStyle/>
        <a:p>
          <a:endParaRPr lang="hr-HR"/>
        </a:p>
      </dgm:t>
    </dgm:pt>
    <dgm:pt modelId="{949C08DD-1027-4ACB-881F-9F201EBC7A54}" type="pres">
      <dgm:prSet presAssocID="{B2AAD7BF-E6E2-4C6C-AD98-E46293F3D941}" presName="connectorText" presStyleLbl="sibTrans2D1" presStyleIdx="1" presStyleCnt="7"/>
      <dgm:spPr/>
      <dgm:t>
        <a:bodyPr/>
        <a:lstStyle/>
        <a:p>
          <a:endParaRPr lang="hr-HR"/>
        </a:p>
      </dgm:t>
    </dgm:pt>
    <dgm:pt modelId="{13FD787F-E603-40A9-96D2-020415E8EB59}" type="pres">
      <dgm:prSet presAssocID="{535C5860-F638-4207-8B45-038AA29665F0}" presName="node" presStyleLbl="node1" presStyleIdx="2" presStyleCnt="8">
        <dgm:presLayoutVars>
          <dgm:bulletEnabled val="1"/>
        </dgm:presLayoutVars>
      </dgm:prSet>
      <dgm:spPr/>
      <dgm:t>
        <a:bodyPr/>
        <a:lstStyle/>
        <a:p>
          <a:endParaRPr lang="hr-HR"/>
        </a:p>
      </dgm:t>
    </dgm:pt>
    <dgm:pt modelId="{57AA299E-1BBF-463F-B00E-FF3C2E60C454}" type="pres">
      <dgm:prSet presAssocID="{3F5F859E-D430-4BDF-A548-11F01CEA5A3D}" presName="sibTrans" presStyleLbl="sibTrans2D1" presStyleIdx="2" presStyleCnt="7"/>
      <dgm:spPr/>
      <dgm:t>
        <a:bodyPr/>
        <a:lstStyle/>
        <a:p>
          <a:endParaRPr lang="hr-HR"/>
        </a:p>
      </dgm:t>
    </dgm:pt>
    <dgm:pt modelId="{EB37A8FC-9735-49E6-958D-C371EB966A5D}" type="pres">
      <dgm:prSet presAssocID="{3F5F859E-D430-4BDF-A548-11F01CEA5A3D}" presName="connectorText" presStyleLbl="sibTrans2D1" presStyleIdx="2" presStyleCnt="7"/>
      <dgm:spPr/>
      <dgm:t>
        <a:bodyPr/>
        <a:lstStyle/>
        <a:p>
          <a:endParaRPr lang="hr-HR"/>
        </a:p>
      </dgm:t>
    </dgm:pt>
    <dgm:pt modelId="{087A4DA5-10DE-4537-8998-DA2F49604E5F}" type="pres">
      <dgm:prSet presAssocID="{41BBD75B-E78A-426B-B3F9-A74B1F1095CE}" presName="node" presStyleLbl="node1" presStyleIdx="3" presStyleCnt="8">
        <dgm:presLayoutVars>
          <dgm:bulletEnabled val="1"/>
        </dgm:presLayoutVars>
      </dgm:prSet>
      <dgm:spPr/>
      <dgm:t>
        <a:bodyPr/>
        <a:lstStyle/>
        <a:p>
          <a:endParaRPr lang="hr-HR"/>
        </a:p>
      </dgm:t>
    </dgm:pt>
    <dgm:pt modelId="{CAA10594-719A-4C78-B686-F8F00FA4AE52}" type="pres">
      <dgm:prSet presAssocID="{3BBAEEF9-2355-437D-AB50-49D940FD4809}" presName="sibTrans" presStyleLbl="sibTrans2D1" presStyleIdx="3" presStyleCnt="7"/>
      <dgm:spPr/>
      <dgm:t>
        <a:bodyPr/>
        <a:lstStyle/>
        <a:p>
          <a:endParaRPr lang="hr-HR"/>
        </a:p>
      </dgm:t>
    </dgm:pt>
    <dgm:pt modelId="{8D727F6E-EB3B-401B-9D03-D98FC757979D}" type="pres">
      <dgm:prSet presAssocID="{3BBAEEF9-2355-437D-AB50-49D940FD4809}" presName="connectorText" presStyleLbl="sibTrans2D1" presStyleIdx="3" presStyleCnt="7"/>
      <dgm:spPr/>
      <dgm:t>
        <a:bodyPr/>
        <a:lstStyle/>
        <a:p>
          <a:endParaRPr lang="hr-HR"/>
        </a:p>
      </dgm:t>
    </dgm:pt>
    <dgm:pt modelId="{B241241B-3BD5-4D5F-9303-909F4D235346}" type="pres">
      <dgm:prSet presAssocID="{4E779813-A98F-4F8D-BD1F-42962B61CFF8}" presName="node" presStyleLbl="node1" presStyleIdx="4" presStyleCnt="8" custScaleX="114466">
        <dgm:presLayoutVars>
          <dgm:bulletEnabled val="1"/>
        </dgm:presLayoutVars>
      </dgm:prSet>
      <dgm:spPr/>
      <dgm:t>
        <a:bodyPr/>
        <a:lstStyle/>
        <a:p>
          <a:endParaRPr lang="hr-HR"/>
        </a:p>
      </dgm:t>
    </dgm:pt>
    <dgm:pt modelId="{8FD5293D-1569-4D27-8BE3-2AA1E22CE1FF}" type="pres">
      <dgm:prSet presAssocID="{E59853EA-B3EA-451A-9212-390BD891E6EC}" presName="sibTrans" presStyleLbl="sibTrans2D1" presStyleIdx="4" presStyleCnt="7"/>
      <dgm:spPr/>
      <dgm:t>
        <a:bodyPr/>
        <a:lstStyle/>
        <a:p>
          <a:endParaRPr lang="hr-HR"/>
        </a:p>
      </dgm:t>
    </dgm:pt>
    <dgm:pt modelId="{396E48CB-B71E-407C-9758-A4B3407D9FB4}" type="pres">
      <dgm:prSet presAssocID="{E59853EA-B3EA-451A-9212-390BD891E6EC}" presName="connectorText" presStyleLbl="sibTrans2D1" presStyleIdx="4" presStyleCnt="7"/>
      <dgm:spPr/>
      <dgm:t>
        <a:bodyPr/>
        <a:lstStyle/>
        <a:p>
          <a:endParaRPr lang="hr-HR"/>
        </a:p>
      </dgm:t>
    </dgm:pt>
    <dgm:pt modelId="{045C4835-A97A-4BAB-A6C8-090C57A422FB}" type="pres">
      <dgm:prSet presAssocID="{F968C5CE-15B9-4632-B62E-ED7420779338}" presName="node" presStyleLbl="node1" presStyleIdx="5" presStyleCnt="8" custScaleX="107410">
        <dgm:presLayoutVars>
          <dgm:bulletEnabled val="1"/>
        </dgm:presLayoutVars>
      </dgm:prSet>
      <dgm:spPr/>
      <dgm:t>
        <a:bodyPr/>
        <a:lstStyle/>
        <a:p>
          <a:endParaRPr lang="hr-HR"/>
        </a:p>
      </dgm:t>
    </dgm:pt>
    <dgm:pt modelId="{C581A2D6-14B6-4734-A0AB-2F0A39AD8019}" type="pres">
      <dgm:prSet presAssocID="{9887D17D-3572-4605-8F17-3B4E00908735}" presName="sibTrans" presStyleLbl="sibTrans2D1" presStyleIdx="5" presStyleCnt="7"/>
      <dgm:spPr/>
      <dgm:t>
        <a:bodyPr/>
        <a:lstStyle/>
        <a:p>
          <a:endParaRPr lang="hr-HR"/>
        </a:p>
      </dgm:t>
    </dgm:pt>
    <dgm:pt modelId="{A55FF709-E47A-4361-9393-BF5027E0E688}" type="pres">
      <dgm:prSet presAssocID="{9887D17D-3572-4605-8F17-3B4E00908735}" presName="connectorText" presStyleLbl="sibTrans2D1" presStyleIdx="5" presStyleCnt="7"/>
      <dgm:spPr/>
      <dgm:t>
        <a:bodyPr/>
        <a:lstStyle/>
        <a:p>
          <a:endParaRPr lang="hr-HR"/>
        </a:p>
      </dgm:t>
    </dgm:pt>
    <dgm:pt modelId="{E4202067-E2A4-4EDE-82CC-4BAF4ED9AE5E}" type="pres">
      <dgm:prSet presAssocID="{57E72D57-CCEF-4DAE-AB71-A49708AED085}" presName="node" presStyleLbl="node1" presStyleIdx="6" presStyleCnt="8" custScaleX="129620">
        <dgm:presLayoutVars>
          <dgm:bulletEnabled val="1"/>
        </dgm:presLayoutVars>
      </dgm:prSet>
      <dgm:spPr/>
      <dgm:t>
        <a:bodyPr/>
        <a:lstStyle/>
        <a:p>
          <a:endParaRPr lang="hr-HR"/>
        </a:p>
      </dgm:t>
    </dgm:pt>
    <dgm:pt modelId="{17A5FCF4-0B89-4F06-996C-8E3492E7E25E}" type="pres">
      <dgm:prSet presAssocID="{4154CD0A-5BDE-45E6-8E15-1E3ED1692801}" presName="sibTrans" presStyleLbl="sibTrans2D1" presStyleIdx="6" presStyleCnt="7"/>
      <dgm:spPr/>
      <dgm:t>
        <a:bodyPr/>
        <a:lstStyle/>
        <a:p>
          <a:endParaRPr lang="hr-HR"/>
        </a:p>
      </dgm:t>
    </dgm:pt>
    <dgm:pt modelId="{79438A23-DDE4-44D1-B4D9-C70DFB4AA189}" type="pres">
      <dgm:prSet presAssocID="{4154CD0A-5BDE-45E6-8E15-1E3ED1692801}" presName="connectorText" presStyleLbl="sibTrans2D1" presStyleIdx="6" presStyleCnt="7"/>
      <dgm:spPr/>
      <dgm:t>
        <a:bodyPr/>
        <a:lstStyle/>
        <a:p>
          <a:endParaRPr lang="hr-HR"/>
        </a:p>
      </dgm:t>
    </dgm:pt>
    <dgm:pt modelId="{73F334AF-9C9B-4A3F-B38B-F318C58F2626}" type="pres">
      <dgm:prSet presAssocID="{BFFDD1B0-4A9B-4FF9-BCDD-FE61F3C7FDFF}" presName="node" presStyleLbl="node1" presStyleIdx="7" presStyleCnt="8">
        <dgm:presLayoutVars>
          <dgm:bulletEnabled val="1"/>
        </dgm:presLayoutVars>
      </dgm:prSet>
      <dgm:spPr/>
      <dgm:t>
        <a:bodyPr/>
        <a:lstStyle/>
        <a:p>
          <a:endParaRPr lang="hr-HR"/>
        </a:p>
      </dgm:t>
    </dgm:pt>
  </dgm:ptLst>
  <dgm:cxnLst>
    <dgm:cxn modelId="{86DA0AE8-1C26-4F56-9375-1830249A29A3}" type="presOf" srcId="{4154CD0A-5BDE-45E6-8E15-1E3ED1692801}" destId="{79438A23-DDE4-44D1-B4D9-C70DFB4AA189}" srcOrd="1" destOrd="0" presId="urn:microsoft.com/office/officeart/2005/8/layout/process1"/>
    <dgm:cxn modelId="{AB36D811-1140-436F-99AD-5BF2E5F54F80}" type="presOf" srcId="{B2AAD7BF-E6E2-4C6C-AD98-E46293F3D941}" destId="{F5C0CDCF-8312-46A1-BB21-E9DB4431CA6C}" srcOrd="0" destOrd="0" presId="urn:microsoft.com/office/officeart/2005/8/layout/process1"/>
    <dgm:cxn modelId="{857A9092-B778-425C-B29E-85583FB32E3F}" type="presOf" srcId="{9887D17D-3572-4605-8F17-3B4E00908735}" destId="{C581A2D6-14B6-4734-A0AB-2F0A39AD8019}" srcOrd="0" destOrd="0" presId="urn:microsoft.com/office/officeart/2005/8/layout/process1"/>
    <dgm:cxn modelId="{063950EB-B4FF-49C8-AB2C-05CDBF18A941}" type="presOf" srcId="{4E779813-A98F-4F8D-BD1F-42962B61CFF8}" destId="{B241241B-3BD5-4D5F-9303-909F4D235346}" srcOrd="0" destOrd="0" presId="urn:microsoft.com/office/officeart/2005/8/layout/process1"/>
    <dgm:cxn modelId="{93BB1562-AA0A-4D00-8CCA-5AFC303EA919}" type="presOf" srcId="{BFFDD1B0-4A9B-4FF9-BCDD-FE61F3C7FDFF}" destId="{73F334AF-9C9B-4A3F-B38B-F318C58F2626}" srcOrd="0" destOrd="0" presId="urn:microsoft.com/office/officeart/2005/8/layout/process1"/>
    <dgm:cxn modelId="{780330CE-54BC-456C-A24D-42EC51794EEA}" srcId="{06C863EE-251E-4A77-A9A4-0EED02F403DF}" destId="{F968C5CE-15B9-4632-B62E-ED7420779338}" srcOrd="5" destOrd="0" parTransId="{E3774625-B4A4-4F4A-A25A-1FBE0262221A}" sibTransId="{9887D17D-3572-4605-8F17-3B4E00908735}"/>
    <dgm:cxn modelId="{82DABDE8-BAAE-4E1C-94E0-DBF743334B55}" type="presOf" srcId="{57E72D57-CCEF-4DAE-AB71-A49708AED085}" destId="{E4202067-E2A4-4EDE-82CC-4BAF4ED9AE5E}" srcOrd="0" destOrd="0" presId="urn:microsoft.com/office/officeart/2005/8/layout/process1"/>
    <dgm:cxn modelId="{0FA8B9C3-92E9-4AED-A134-07DD2BA23B6A}" srcId="{06C863EE-251E-4A77-A9A4-0EED02F403DF}" destId="{C7615B2A-BDF4-400D-8446-439B25674F0A}" srcOrd="0" destOrd="0" parTransId="{C994C4DF-A74A-4CBA-AE77-4388A26BA0EB}" sibTransId="{9DD05775-7170-4F4F-82C2-A606D37DABD3}"/>
    <dgm:cxn modelId="{F99E6778-144A-42EA-9E4B-345C66C9A763}" srcId="{06C863EE-251E-4A77-A9A4-0EED02F403DF}" destId="{41BBD75B-E78A-426B-B3F9-A74B1F1095CE}" srcOrd="3" destOrd="0" parTransId="{93463CEE-7233-4DEA-A76E-510867794D1C}" sibTransId="{3BBAEEF9-2355-437D-AB50-49D940FD4809}"/>
    <dgm:cxn modelId="{DB48463B-E982-4412-BB27-0646B4C4EB97}" type="presOf" srcId="{98EAD065-BB14-479C-BAEA-773824C74F87}" destId="{E2779DB2-E0C3-4644-A5F2-D45FC1169ACD}" srcOrd="0" destOrd="0" presId="urn:microsoft.com/office/officeart/2005/8/layout/process1"/>
    <dgm:cxn modelId="{3E722FE9-3538-4466-9D12-9F928A10CBD5}" type="presOf" srcId="{4154CD0A-5BDE-45E6-8E15-1E3ED1692801}" destId="{17A5FCF4-0B89-4F06-996C-8E3492E7E25E}" srcOrd="0" destOrd="0" presId="urn:microsoft.com/office/officeart/2005/8/layout/process1"/>
    <dgm:cxn modelId="{88FA5A4D-5757-42F7-8CE8-5003195FC1F7}" type="presOf" srcId="{41BBD75B-E78A-426B-B3F9-A74B1F1095CE}" destId="{087A4DA5-10DE-4537-8998-DA2F49604E5F}" srcOrd="0" destOrd="0" presId="urn:microsoft.com/office/officeart/2005/8/layout/process1"/>
    <dgm:cxn modelId="{6DDD7591-3139-4E30-B1DF-78A28F5CECA1}" type="presOf" srcId="{9DD05775-7170-4F4F-82C2-A606D37DABD3}" destId="{5B85CD32-91DA-460A-90E6-4B5C343E9312}" srcOrd="0" destOrd="0" presId="urn:microsoft.com/office/officeart/2005/8/layout/process1"/>
    <dgm:cxn modelId="{1FA81FDB-38DA-40FA-A992-05662A36E506}" type="presOf" srcId="{3BBAEEF9-2355-437D-AB50-49D940FD4809}" destId="{8D727F6E-EB3B-401B-9D03-D98FC757979D}" srcOrd="1" destOrd="0" presId="urn:microsoft.com/office/officeart/2005/8/layout/process1"/>
    <dgm:cxn modelId="{7C10B07E-DA23-4768-8ADD-A7F7D1930874}" type="presOf" srcId="{9DD05775-7170-4F4F-82C2-A606D37DABD3}" destId="{5AA538C1-8AB6-4CD0-9951-E98076290020}" srcOrd="1" destOrd="0" presId="urn:microsoft.com/office/officeart/2005/8/layout/process1"/>
    <dgm:cxn modelId="{86B08353-DA02-4B4B-AB5E-89811A353851}" srcId="{06C863EE-251E-4A77-A9A4-0EED02F403DF}" destId="{98EAD065-BB14-479C-BAEA-773824C74F87}" srcOrd="1" destOrd="0" parTransId="{7E9D1250-06C7-461E-AF14-0D4C68BECA63}" sibTransId="{B2AAD7BF-E6E2-4C6C-AD98-E46293F3D941}"/>
    <dgm:cxn modelId="{98FDF62C-1076-4195-806C-77E866D00D09}" type="presOf" srcId="{06C863EE-251E-4A77-A9A4-0EED02F403DF}" destId="{C7D05526-853C-4BCF-83E0-00CB0FA293F1}" srcOrd="0" destOrd="0" presId="urn:microsoft.com/office/officeart/2005/8/layout/process1"/>
    <dgm:cxn modelId="{19217D90-6A73-42F1-900B-314E7FCBED61}" type="presOf" srcId="{3F5F859E-D430-4BDF-A548-11F01CEA5A3D}" destId="{EB37A8FC-9735-49E6-958D-C371EB966A5D}" srcOrd="1" destOrd="0" presId="urn:microsoft.com/office/officeart/2005/8/layout/process1"/>
    <dgm:cxn modelId="{0CBF9F63-9779-4668-A651-A91592E1C8F1}" type="presOf" srcId="{E59853EA-B3EA-451A-9212-390BD891E6EC}" destId="{396E48CB-B71E-407C-9758-A4B3407D9FB4}" srcOrd="1" destOrd="0" presId="urn:microsoft.com/office/officeart/2005/8/layout/process1"/>
    <dgm:cxn modelId="{A2A29F52-0AEB-4608-A102-B766EC46701E}" type="presOf" srcId="{3F5F859E-D430-4BDF-A548-11F01CEA5A3D}" destId="{57AA299E-1BBF-463F-B00E-FF3C2E60C454}" srcOrd="0" destOrd="0" presId="urn:microsoft.com/office/officeart/2005/8/layout/process1"/>
    <dgm:cxn modelId="{E4641719-214B-44AA-B004-1B93DA2CE823}" type="presOf" srcId="{E59853EA-B3EA-451A-9212-390BD891E6EC}" destId="{8FD5293D-1569-4D27-8BE3-2AA1E22CE1FF}" srcOrd="0" destOrd="0" presId="urn:microsoft.com/office/officeart/2005/8/layout/process1"/>
    <dgm:cxn modelId="{3D284904-8A6A-414D-949F-6EFDE6197DB1}" type="presOf" srcId="{9887D17D-3572-4605-8F17-3B4E00908735}" destId="{A55FF709-E47A-4361-9393-BF5027E0E688}" srcOrd="1" destOrd="0" presId="urn:microsoft.com/office/officeart/2005/8/layout/process1"/>
    <dgm:cxn modelId="{515EF9CA-E939-49DC-9D01-9187AA2514C0}" type="presOf" srcId="{B2AAD7BF-E6E2-4C6C-AD98-E46293F3D941}" destId="{949C08DD-1027-4ACB-881F-9F201EBC7A54}" srcOrd="1" destOrd="0" presId="urn:microsoft.com/office/officeart/2005/8/layout/process1"/>
    <dgm:cxn modelId="{C4EA1787-1929-476C-B174-FB87F2C37838}" type="presOf" srcId="{F968C5CE-15B9-4632-B62E-ED7420779338}" destId="{045C4835-A97A-4BAB-A6C8-090C57A422FB}" srcOrd="0" destOrd="0" presId="urn:microsoft.com/office/officeart/2005/8/layout/process1"/>
    <dgm:cxn modelId="{5BE52991-55A7-4867-B368-C11595C2D4A7}" srcId="{06C863EE-251E-4A77-A9A4-0EED02F403DF}" destId="{4E779813-A98F-4F8D-BD1F-42962B61CFF8}" srcOrd="4" destOrd="0" parTransId="{99F72E20-3524-480F-A752-C9EAEFD617D7}" sibTransId="{E59853EA-B3EA-451A-9212-390BD891E6EC}"/>
    <dgm:cxn modelId="{63436120-4B90-4483-8059-5E414B612BEC}" srcId="{06C863EE-251E-4A77-A9A4-0EED02F403DF}" destId="{535C5860-F638-4207-8B45-038AA29665F0}" srcOrd="2" destOrd="0" parTransId="{E9999513-8844-43EF-8BA3-55975A96869A}" sibTransId="{3F5F859E-D430-4BDF-A548-11F01CEA5A3D}"/>
    <dgm:cxn modelId="{E4C60F0E-0A1C-4F3C-B5BD-0A9CC0EE7D36}" type="presOf" srcId="{3BBAEEF9-2355-437D-AB50-49D940FD4809}" destId="{CAA10594-719A-4C78-B686-F8F00FA4AE52}" srcOrd="0" destOrd="0" presId="urn:microsoft.com/office/officeart/2005/8/layout/process1"/>
    <dgm:cxn modelId="{E690D1EE-AB7F-473F-8B91-3A5E35AADD26}" type="presOf" srcId="{C7615B2A-BDF4-400D-8446-439B25674F0A}" destId="{E35A801B-2E6D-40DF-9248-A6360581FC92}" srcOrd="0" destOrd="0" presId="urn:microsoft.com/office/officeart/2005/8/layout/process1"/>
    <dgm:cxn modelId="{A14B0DEE-EDB0-43AE-9087-1E47D8BBCFD3}" type="presOf" srcId="{535C5860-F638-4207-8B45-038AA29665F0}" destId="{13FD787F-E603-40A9-96D2-020415E8EB59}" srcOrd="0" destOrd="0" presId="urn:microsoft.com/office/officeart/2005/8/layout/process1"/>
    <dgm:cxn modelId="{75DCA5E0-2543-4F75-899F-6C2C7B12C544}" srcId="{06C863EE-251E-4A77-A9A4-0EED02F403DF}" destId="{BFFDD1B0-4A9B-4FF9-BCDD-FE61F3C7FDFF}" srcOrd="7" destOrd="0" parTransId="{864935F5-BB1D-461C-9352-082D1DF0D7E9}" sibTransId="{302C8C9B-C19A-44C9-AC1A-B1EE081A0D65}"/>
    <dgm:cxn modelId="{32FAA33B-7A7F-4811-A6C2-294E8E531C68}" srcId="{06C863EE-251E-4A77-A9A4-0EED02F403DF}" destId="{57E72D57-CCEF-4DAE-AB71-A49708AED085}" srcOrd="6" destOrd="0" parTransId="{58C5B714-8305-4F0D-9743-5D355B0B7E14}" sibTransId="{4154CD0A-5BDE-45E6-8E15-1E3ED1692801}"/>
    <dgm:cxn modelId="{79F28387-E752-4BBF-B73C-50D17CB089B1}" type="presParOf" srcId="{C7D05526-853C-4BCF-83E0-00CB0FA293F1}" destId="{E35A801B-2E6D-40DF-9248-A6360581FC92}" srcOrd="0" destOrd="0" presId="urn:microsoft.com/office/officeart/2005/8/layout/process1"/>
    <dgm:cxn modelId="{3DE35219-2814-4E4B-9FFC-9490616CED4D}" type="presParOf" srcId="{C7D05526-853C-4BCF-83E0-00CB0FA293F1}" destId="{5B85CD32-91DA-460A-90E6-4B5C343E9312}" srcOrd="1" destOrd="0" presId="urn:microsoft.com/office/officeart/2005/8/layout/process1"/>
    <dgm:cxn modelId="{9BCD1180-1877-400D-9E01-D30490A91FC8}" type="presParOf" srcId="{5B85CD32-91DA-460A-90E6-4B5C343E9312}" destId="{5AA538C1-8AB6-4CD0-9951-E98076290020}" srcOrd="0" destOrd="0" presId="urn:microsoft.com/office/officeart/2005/8/layout/process1"/>
    <dgm:cxn modelId="{64B0E791-BC13-4B91-97FC-F5A71BBABD60}" type="presParOf" srcId="{C7D05526-853C-4BCF-83E0-00CB0FA293F1}" destId="{E2779DB2-E0C3-4644-A5F2-D45FC1169ACD}" srcOrd="2" destOrd="0" presId="urn:microsoft.com/office/officeart/2005/8/layout/process1"/>
    <dgm:cxn modelId="{8EBDA3D1-E798-4328-9C9C-D9C4AB1BD00B}" type="presParOf" srcId="{C7D05526-853C-4BCF-83E0-00CB0FA293F1}" destId="{F5C0CDCF-8312-46A1-BB21-E9DB4431CA6C}" srcOrd="3" destOrd="0" presId="urn:microsoft.com/office/officeart/2005/8/layout/process1"/>
    <dgm:cxn modelId="{E83C58C7-D3AE-46B1-9ACD-2A969A5C4560}" type="presParOf" srcId="{F5C0CDCF-8312-46A1-BB21-E9DB4431CA6C}" destId="{949C08DD-1027-4ACB-881F-9F201EBC7A54}" srcOrd="0" destOrd="0" presId="urn:microsoft.com/office/officeart/2005/8/layout/process1"/>
    <dgm:cxn modelId="{4DE72A81-9413-4FA9-96F3-848E3307E8C8}" type="presParOf" srcId="{C7D05526-853C-4BCF-83E0-00CB0FA293F1}" destId="{13FD787F-E603-40A9-96D2-020415E8EB59}" srcOrd="4" destOrd="0" presId="urn:microsoft.com/office/officeart/2005/8/layout/process1"/>
    <dgm:cxn modelId="{BC25E06C-CEB6-4C4F-B663-0221F601A26F}" type="presParOf" srcId="{C7D05526-853C-4BCF-83E0-00CB0FA293F1}" destId="{57AA299E-1BBF-463F-B00E-FF3C2E60C454}" srcOrd="5" destOrd="0" presId="urn:microsoft.com/office/officeart/2005/8/layout/process1"/>
    <dgm:cxn modelId="{5584F6F2-8D73-49B5-945F-79264E8BBEED}" type="presParOf" srcId="{57AA299E-1BBF-463F-B00E-FF3C2E60C454}" destId="{EB37A8FC-9735-49E6-958D-C371EB966A5D}" srcOrd="0" destOrd="0" presId="urn:microsoft.com/office/officeart/2005/8/layout/process1"/>
    <dgm:cxn modelId="{02000E50-B96A-4AB2-8939-B75FD75BB61C}" type="presParOf" srcId="{C7D05526-853C-4BCF-83E0-00CB0FA293F1}" destId="{087A4DA5-10DE-4537-8998-DA2F49604E5F}" srcOrd="6" destOrd="0" presId="urn:microsoft.com/office/officeart/2005/8/layout/process1"/>
    <dgm:cxn modelId="{1218C56D-4F2C-4F8D-8BC9-8EEEA5067D59}" type="presParOf" srcId="{C7D05526-853C-4BCF-83E0-00CB0FA293F1}" destId="{CAA10594-719A-4C78-B686-F8F00FA4AE52}" srcOrd="7" destOrd="0" presId="urn:microsoft.com/office/officeart/2005/8/layout/process1"/>
    <dgm:cxn modelId="{7379AAAD-7A11-4471-879D-C0073D2111B4}" type="presParOf" srcId="{CAA10594-719A-4C78-B686-F8F00FA4AE52}" destId="{8D727F6E-EB3B-401B-9D03-D98FC757979D}" srcOrd="0" destOrd="0" presId="urn:microsoft.com/office/officeart/2005/8/layout/process1"/>
    <dgm:cxn modelId="{E47F6785-C01C-430B-B059-F74D703F28CC}" type="presParOf" srcId="{C7D05526-853C-4BCF-83E0-00CB0FA293F1}" destId="{B241241B-3BD5-4D5F-9303-909F4D235346}" srcOrd="8" destOrd="0" presId="urn:microsoft.com/office/officeart/2005/8/layout/process1"/>
    <dgm:cxn modelId="{9490CE16-65C6-4F16-8018-BA1A1C1235B3}" type="presParOf" srcId="{C7D05526-853C-4BCF-83E0-00CB0FA293F1}" destId="{8FD5293D-1569-4D27-8BE3-2AA1E22CE1FF}" srcOrd="9" destOrd="0" presId="urn:microsoft.com/office/officeart/2005/8/layout/process1"/>
    <dgm:cxn modelId="{96F22965-92C7-42E6-AB1F-B630FBC9D572}" type="presParOf" srcId="{8FD5293D-1569-4D27-8BE3-2AA1E22CE1FF}" destId="{396E48CB-B71E-407C-9758-A4B3407D9FB4}" srcOrd="0" destOrd="0" presId="urn:microsoft.com/office/officeart/2005/8/layout/process1"/>
    <dgm:cxn modelId="{4821EED7-B39C-41FA-8A46-BDC08D76F6C6}" type="presParOf" srcId="{C7D05526-853C-4BCF-83E0-00CB0FA293F1}" destId="{045C4835-A97A-4BAB-A6C8-090C57A422FB}" srcOrd="10" destOrd="0" presId="urn:microsoft.com/office/officeart/2005/8/layout/process1"/>
    <dgm:cxn modelId="{48989470-93A9-48C8-9010-6B717891F83C}" type="presParOf" srcId="{C7D05526-853C-4BCF-83E0-00CB0FA293F1}" destId="{C581A2D6-14B6-4734-A0AB-2F0A39AD8019}" srcOrd="11" destOrd="0" presId="urn:microsoft.com/office/officeart/2005/8/layout/process1"/>
    <dgm:cxn modelId="{66CB8D0A-6C9E-4841-8270-4EF63E0C4810}" type="presParOf" srcId="{C581A2D6-14B6-4734-A0AB-2F0A39AD8019}" destId="{A55FF709-E47A-4361-9393-BF5027E0E688}" srcOrd="0" destOrd="0" presId="urn:microsoft.com/office/officeart/2005/8/layout/process1"/>
    <dgm:cxn modelId="{C688F179-E8FE-43CA-AA40-198C40DF0068}" type="presParOf" srcId="{C7D05526-853C-4BCF-83E0-00CB0FA293F1}" destId="{E4202067-E2A4-4EDE-82CC-4BAF4ED9AE5E}" srcOrd="12" destOrd="0" presId="urn:microsoft.com/office/officeart/2005/8/layout/process1"/>
    <dgm:cxn modelId="{CA99015F-1938-4A5E-937E-C5A7241469CC}" type="presParOf" srcId="{C7D05526-853C-4BCF-83E0-00CB0FA293F1}" destId="{17A5FCF4-0B89-4F06-996C-8E3492E7E25E}" srcOrd="13" destOrd="0" presId="urn:microsoft.com/office/officeart/2005/8/layout/process1"/>
    <dgm:cxn modelId="{A126AA80-9FE0-4DB7-A668-D1481F88DA78}" type="presParOf" srcId="{17A5FCF4-0B89-4F06-996C-8E3492E7E25E}" destId="{79438A23-DDE4-44D1-B4D9-C70DFB4AA189}" srcOrd="0" destOrd="0" presId="urn:microsoft.com/office/officeart/2005/8/layout/process1"/>
    <dgm:cxn modelId="{CD2D61AF-DAB3-4755-A8C4-CE70EF4E52B3}" type="presParOf" srcId="{C7D05526-853C-4BCF-83E0-00CB0FA293F1}" destId="{73F334AF-9C9B-4A3F-B38B-F318C58F2626}" srcOrd="1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779DB2-E0C3-4644-A5F2-D45FC1169ACD}">
      <dsp:nvSpPr>
        <dsp:cNvPr id="0" name=""/>
        <dsp:cNvSpPr/>
      </dsp:nvSpPr>
      <dsp:spPr>
        <a:xfrm>
          <a:off x="5597" y="1049463"/>
          <a:ext cx="1735159" cy="108989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hr-HR" sz="2000" kern="1200">
              <a:solidFill>
                <a:schemeClr val="tx1"/>
              </a:solidFill>
              <a:latin typeface="Calibri"/>
              <a:ea typeface="+mn-ea"/>
              <a:cs typeface="+mn-cs"/>
            </a:rPr>
            <a:t>Program</a:t>
          </a:r>
          <a:endParaRPr lang="hr-HR" sz="2000" kern="1200" dirty="0">
            <a:solidFill>
              <a:schemeClr val="tx1"/>
            </a:solidFill>
            <a:latin typeface="Calibri"/>
            <a:ea typeface="+mn-ea"/>
            <a:cs typeface="+mn-cs"/>
          </a:endParaRPr>
        </a:p>
      </dsp:txBody>
      <dsp:txXfrm>
        <a:off x="37519" y="1081385"/>
        <a:ext cx="1671315" cy="1026053"/>
      </dsp:txXfrm>
    </dsp:sp>
    <dsp:sp modelId="{F5C0CDCF-8312-46A1-BB21-E9DB4431CA6C}">
      <dsp:nvSpPr>
        <dsp:cNvPr id="0" name=""/>
        <dsp:cNvSpPr/>
      </dsp:nvSpPr>
      <dsp:spPr>
        <a:xfrm>
          <a:off x="1914273" y="1379252"/>
          <a:ext cx="367853" cy="43031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hr-HR" sz="2000" kern="1200">
            <a:solidFill>
              <a:schemeClr val="tx1"/>
            </a:solidFill>
            <a:latin typeface="Calibri"/>
            <a:ea typeface="+mn-ea"/>
            <a:cs typeface="+mn-cs"/>
          </a:endParaRPr>
        </a:p>
      </dsp:txBody>
      <dsp:txXfrm>
        <a:off x="1914273" y="1465316"/>
        <a:ext cx="257497" cy="258191"/>
      </dsp:txXfrm>
    </dsp:sp>
    <dsp:sp modelId="{13FD787F-E603-40A9-96D2-020415E8EB59}">
      <dsp:nvSpPr>
        <dsp:cNvPr id="0" name=""/>
        <dsp:cNvSpPr/>
      </dsp:nvSpPr>
      <dsp:spPr>
        <a:xfrm>
          <a:off x="2434821" y="1049463"/>
          <a:ext cx="1735159" cy="108989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hr-HR" sz="2000" kern="1200">
              <a:solidFill>
                <a:schemeClr val="tx1"/>
              </a:solidFill>
              <a:latin typeface="Calibri"/>
              <a:ea typeface="+mn-ea"/>
              <a:cs typeface="+mn-cs"/>
            </a:rPr>
            <a:t>Prioritet</a:t>
          </a:r>
          <a:endParaRPr lang="hr-HR" sz="2000" kern="1200" dirty="0">
            <a:solidFill>
              <a:schemeClr val="tx1"/>
            </a:solidFill>
            <a:latin typeface="Calibri"/>
            <a:ea typeface="+mn-ea"/>
            <a:cs typeface="+mn-cs"/>
          </a:endParaRPr>
        </a:p>
      </dsp:txBody>
      <dsp:txXfrm>
        <a:off x="2466743" y="1081385"/>
        <a:ext cx="1671315" cy="1026053"/>
      </dsp:txXfrm>
    </dsp:sp>
    <dsp:sp modelId="{57AA299E-1BBF-463F-B00E-FF3C2E60C454}">
      <dsp:nvSpPr>
        <dsp:cNvPr id="0" name=""/>
        <dsp:cNvSpPr/>
      </dsp:nvSpPr>
      <dsp:spPr>
        <a:xfrm>
          <a:off x="4343497" y="1379252"/>
          <a:ext cx="367853" cy="43031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hr-HR" sz="2000" kern="1200">
            <a:solidFill>
              <a:schemeClr val="tx1"/>
            </a:solidFill>
            <a:latin typeface="Calibri"/>
            <a:ea typeface="+mn-ea"/>
            <a:cs typeface="+mn-cs"/>
          </a:endParaRPr>
        </a:p>
      </dsp:txBody>
      <dsp:txXfrm>
        <a:off x="4343497" y="1465316"/>
        <a:ext cx="257497" cy="258191"/>
      </dsp:txXfrm>
    </dsp:sp>
    <dsp:sp modelId="{087A4DA5-10DE-4537-8998-DA2F49604E5F}">
      <dsp:nvSpPr>
        <dsp:cNvPr id="0" name=""/>
        <dsp:cNvSpPr/>
      </dsp:nvSpPr>
      <dsp:spPr>
        <a:xfrm>
          <a:off x="4864045" y="1049463"/>
          <a:ext cx="1735159" cy="108989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hr-HR" sz="2000" kern="1200">
              <a:solidFill>
                <a:schemeClr val="tx1"/>
              </a:solidFill>
              <a:latin typeface="Calibri"/>
              <a:ea typeface="+mn-ea"/>
              <a:cs typeface="+mn-cs"/>
            </a:rPr>
            <a:t>Dodjela sredstava (Pozivi)</a:t>
          </a:r>
          <a:endParaRPr lang="hr-HR" sz="2000" kern="1200" dirty="0">
            <a:solidFill>
              <a:schemeClr val="tx1"/>
            </a:solidFill>
            <a:latin typeface="Calibri"/>
            <a:ea typeface="+mn-ea"/>
            <a:cs typeface="+mn-cs"/>
          </a:endParaRPr>
        </a:p>
      </dsp:txBody>
      <dsp:txXfrm>
        <a:off x="4895967" y="1081385"/>
        <a:ext cx="1671315" cy="1026053"/>
      </dsp:txXfrm>
    </dsp:sp>
    <dsp:sp modelId="{CAA10594-719A-4C78-B686-F8F00FA4AE52}">
      <dsp:nvSpPr>
        <dsp:cNvPr id="0" name=""/>
        <dsp:cNvSpPr/>
      </dsp:nvSpPr>
      <dsp:spPr>
        <a:xfrm>
          <a:off x="6772720" y="1379252"/>
          <a:ext cx="367853" cy="43031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hr-HR" sz="2000" kern="1200">
            <a:solidFill>
              <a:schemeClr val="tx1"/>
            </a:solidFill>
            <a:latin typeface="Calibri"/>
            <a:ea typeface="+mn-ea"/>
            <a:cs typeface="+mn-cs"/>
          </a:endParaRPr>
        </a:p>
      </dsp:txBody>
      <dsp:txXfrm>
        <a:off x="6772720" y="1465316"/>
        <a:ext cx="257497" cy="258191"/>
      </dsp:txXfrm>
    </dsp:sp>
    <dsp:sp modelId="{B241241B-3BD5-4D5F-9303-909F4D235346}">
      <dsp:nvSpPr>
        <dsp:cNvPr id="0" name=""/>
        <dsp:cNvSpPr/>
      </dsp:nvSpPr>
      <dsp:spPr>
        <a:xfrm>
          <a:off x="7293268" y="1049463"/>
          <a:ext cx="1735159" cy="108989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hr-HR" sz="2000" kern="1200">
              <a:solidFill>
                <a:schemeClr val="tx1"/>
              </a:solidFill>
              <a:latin typeface="Calibri"/>
              <a:ea typeface="+mn-ea"/>
              <a:cs typeface="+mn-cs"/>
            </a:rPr>
            <a:t>Ugovor</a:t>
          </a:r>
          <a:endParaRPr lang="hr-HR" sz="2000" kern="1200" dirty="0">
            <a:solidFill>
              <a:schemeClr val="tx1"/>
            </a:solidFill>
            <a:latin typeface="Calibri"/>
            <a:ea typeface="+mn-ea"/>
            <a:cs typeface="+mn-cs"/>
          </a:endParaRPr>
        </a:p>
      </dsp:txBody>
      <dsp:txXfrm>
        <a:off x="7325190" y="1081385"/>
        <a:ext cx="1671315" cy="1026053"/>
      </dsp:txXfrm>
    </dsp:sp>
    <dsp:sp modelId="{8FD5293D-1569-4D27-8BE3-2AA1E22CE1FF}">
      <dsp:nvSpPr>
        <dsp:cNvPr id="0" name=""/>
        <dsp:cNvSpPr/>
      </dsp:nvSpPr>
      <dsp:spPr>
        <a:xfrm>
          <a:off x="9201944" y="1379252"/>
          <a:ext cx="367853" cy="43031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hr-HR" sz="2000" kern="1200">
            <a:solidFill>
              <a:schemeClr val="tx1"/>
            </a:solidFill>
            <a:latin typeface="Calibri"/>
            <a:ea typeface="+mn-ea"/>
            <a:cs typeface="+mn-cs"/>
          </a:endParaRPr>
        </a:p>
      </dsp:txBody>
      <dsp:txXfrm>
        <a:off x="9201944" y="1465316"/>
        <a:ext cx="257497" cy="258191"/>
      </dsp:txXfrm>
    </dsp:sp>
    <dsp:sp modelId="{045C4835-A97A-4BAB-A6C8-090C57A422FB}">
      <dsp:nvSpPr>
        <dsp:cNvPr id="0" name=""/>
        <dsp:cNvSpPr/>
      </dsp:nvSpPr>
      <dsp:spPr>
        <a:xfrm>
          <a:off x="9722492" y="1049463"/>
          <a:ext cx="1735159" cy="108989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hr-HR" sz="2000" kern="1200">
              <a:solidFill>
                <a:schemeClr val="tx1"/>
              </a:solidFill>
              <a:latin typeface="Calibri"/>
              <a:ea typeface="+mn-ea"/>
              <a:cs typeface="+mn-cs"/>
            </a:rPr>
            <a:t>Provedba</a:t>
          </a:r>
          <a:endParaRPr lang="hr-HR" sz="2000" kern="1200" dirty="0">
            <a:solidFill>
              <a:schemeClr val="tx1"/>
            </a:solidFill>
            <a:latin typeface="Calibri"/>
            <a:ea typeface="+mn-ea"/>
            <a:cs typeface="+mn-cs"/>
          </a:endParaRPr>
        </a:p>
      </dsp:txBody>
      <dsp:txXfrm>
        <a:off x="9754414" y="1081385"/>
        <a:ext cx="1671315" cy="10260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A801B-2E6D-40DF-9248-A6360581FC92}">
      <dsp:nvSpPr>
        <dsp:cNvPr id="0" name=""/>
        <dsp:cNvSpPr/>
      </dsp:nvSpPr>
      <dsp:spPr>
        <a:xfrm>
          <a:off x="13113" y="1379378"/>
          <a:ext cx="999365" cy="154060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hr-HR" sz="1600" kern="1200" dirty="0">
              <a:solidFill>
                <a:schemeClr val="tx1"/>
              </a:solidFill>
              <a:latin typeface="Times New Roman" panose="02020603050405020304" pitchFamily="18" charset="0"/>
              <a:cs typeface="Times New Roman" panose="02020603050405020304" pitchFamily="18" charset="0"/>
            </a:rPr>
            <a:t>Ugovor o dodjeli bespovratnih sredstava</a:t>
          </a:r>
        </a:p>
      </dsp:txBody>
      <dsp:txXfrm>
        <a:off x="42383" y="1408648"/>
        <a:ext cx="940825" cy="1482062"/>
      </dsp:txXfrm>
    </dsp:sp>
    <dsp:sp modelId="{5B85CD32-91DA-460A-90E6-4B5C343E9312}">
      <dsp:nvSpPr>
        <dsp:cNvPr id="0" name=""/>
        <dsp:cNvSpPr/>
      </dsp:nvSpPr>
      <dsp:spPr>
        <a:xfrm>
          <a:off x="1112415" y="2025758"/>
          <a:ext cx="211865" cy="247842"/>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hr-HR" sz="1400" kern="1200">
            <a:latin typeface="Times New Roman" panose="02020603050405020304" pitchFamily="18" charset="0"/>
            <a:cs typeface="Times New Roman" panose="02020603050405020304" pitchFamily="18" charset="0"/>
          </a:endParaRPr>
        </a:p>
      </dsp:txBody>
      <dsp:txXfrm>
        <a:off x="1112415" y="2075326"/>
        <a:ext cx="148306" cy="148706"/>
      </dsp:txXfrm>
    </dsp:sp>
    <dsp:sp modelId="{E2779DB2-E0C3-4644-A5F2-D45FC1169ACD}">
      <dsp:nvSpPr>
        <dsp:cNvPr id="0" name=""/>
        <dsp:cNvSpPr/>
      </dsp:nvSpPr>
      <dsp:spPr>
        <a:xfrm>
          <a:off x="1412224" y="1379378"/>
          <a:ext cx="1078734" cy="154060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hr-HR" sz="1600" kern="1200" dirty="0">
              <a:solidFill>
                <a:schemeClr val="tx1"/>
              </a:solidFill>
              <a:latin typeface="Times New Roman" panose="02020603050405020304" pitchFamily="18" charset="0"/>
              <a:cs typeface="Times New Roman" panose="02020603050405020304" pitchFamily="18" charset="0"/>
            </a:rPr>
            <a:t>Provedba projektnih aktivnosti</a:t>
          </a:r>
        </a:p>
      </dsp:txBody>
      <dsp:txXfrm>
        <a:off x="1443819" y="1410973"/>
        <a:ext cx="1015544" cy="1477412"/>
      </dsp:txXfrm>
    </dsp:sp>
    <dsp:sp modelId="{F5C0CDCF-8312-46A1-BB21-E9DB4431CA6C}">
      <dsp:nvSpPr>
        <dsp:cNvPr id="0" name=""/>
        <dsp:cNvSpPr/>
      </dsp:nvSpPr>
      <dsp:spPr>
        <a:xfrm>
          <a:off x="2590896" y="2025758"/>
          <a:ext cx="211865" cy="247842"/>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hr-HR" sz="1400" kern="1200">
            <a:latin typeface="Times New Roman" panose="02020603050405020304" pitchFamily="18" charset="0"/>
            <a:cs typeface="Times New Roman" panose="02020603050405020304" pitchFamily="18" charset="0"/>
          </a:endParaRPr>
        </a:p>
      </dsp:txBody>
      <dsp:txXfrm>
        <a:off x="2590896" y="2075326"/>
        <a:ext cx="148306" cy="148706"/>
      </dsp:txXfrm>
    </dsp:sp>
    <dsp:sp modelId="{13FD787F-E603-40A9-96D2-020415E8EB59}">
      <dsp:nvSpPr>
        <dsp:cNvPr id="0" name=""/>
        <dsp:cNvSpPr/>
      </dsp:nvSpPr>
      <dsp:spPr>
        <a:xfrm>
          <a:off x="2890705" y="1379378"/>
          <a:ext cx="999365" cy="1540602"/>
        </a:xfrm>
        <a:prstGeom prst="roundRect">
          <a:avLst>
            <a:gd name="adj" fmla="val 10000"/>
          </a:avLst>
        </a:prstGeom>
        <a:solidFill>
          <a:schemeClr val="accent1"/>
        </a:solidFill>
        <a:ln>
          <a:solidFill>
            <a:srgbClr val="539AD9"/>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hr-HR" sz="1800" kern="1200" dirty="0">
              <a:solidFill>
                <a:schemeClr val="tx1"/>
              </a:solidFill>
              <a:latin typeface="Times New Roman" panose="02020603050405020304" pitchFamily="18" charset="0"/>
              <a:cs typeface="Times New Roman" panose="02020603050405020304" pitchFamily="18" charset="0"/>
            </a:rPr>
            <a:t>Računi</a:t>
          </a:r>
        </a:p>
      </dsp:txBody>
      <dsp:txXfrm>
        <a:off x="2919975" y="1408648"/>
        <a:ext cx="940825" cy="1482062"/>
      </dsp:txXfrm>
    </dsp:sp>
    <dsp:sp modelId="{57AA299E-1BBF-463F-B00E-FF3C2E60C454}">
      <dsp:nvSpPr>
        <dsp:cNvPr id="0" name=""/>
        <dsp:cNvSpPr/>
      </dsp:nvSpPr>
      <dsp:spPr>
        <a:xfrm>
          <a:off x="3990007" y="2025758"/>
          <a:ext cx="211865" cy="247842"/>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hr-HR" sz="1400" kern="1200">
            <a:latin typeface="Times New Roman" panose="02020603050405020304" pitchFamily="18" charset="0"/>
            <a:cs typeface="Times New Roman" panose="02020603050405020304" pitchFamily="18" charset="0"/>
          </a:endParaRPr>
        </a:p>
      </dsp:txBody>
      <dsp:txXfrm>
        <a:off x="3990007" y="2075326"/>
        <a:ext cx="148306" cy="148706"/>
      </dsp:txXfrm>
    </dsp:sp>
    <dsp:sp modelId="{087A4DA5-10DE-4537-8998-DA2F49604E5F}">
      <dsp:nvSpPr>
        <dsp:cNvPr id="0" name=""/>
        <dsp:cNvSpPr/>
      </dsp:nvSpPr>
      <dsp:spPr>
        <a:xfrm>
          <a:off x="4289816" y="1379378"/>
          <a:ext cx="999365" cy="154060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hr-HR" sz="1800" kern="1200" dirty="0">
              <a:solidFill>
                <a:schemeClr val="tx1"/>
              </a:solidFill>
              <a:latin typeface="Times New Roman" panose="02020603050405020304" pitchFamily="18" charset="0"/>
              <a:cs typeface="Times New Roman" panose="02020603050405020304" pitchFamily="18" charset="0"/>
            </a:rPr>
            <a:t>ZNS</a:t>
          </a:r>
        </a:p>
      </dsp:txBody>
      <dsp:txXfrm>
        <a:off x="4319086" y="1408648"/>
        <a:ext cx="940825" cy="1482062"/>
      </dsp:txXfrm>
    </dsp:sp>
    <dsp:sp modelId="{CAA10594-719A-4C78-B686-F8F00FA4AE52}">
      <dsp:nvSpPr>
        <dsp:cNvPr id="0" name=""/>
        <dsp:cNvSpPr/>
      </dsp:nvSpPr>
      <dsp:spPr>
        <a:xfrm>
          <a:off x="5389118" y="2025758"/>
          <a:ext cx="211865" cy="247842"/>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hr-HR" sz="1400" kern="1200">
            <a:latin typeface="Times New Roman" panose="02020603050405020304" pitchFamily="18" charset="0"/>
            <a:cs typeface="Times New Roman" panose="02020603050405020304" pitchFamily="18" charset="0"/>
          </a:endParaRPr>
        </a:p>
      </dsp:txBody>
      <dsp:txXfrm>
        <a:off x="5389118" y="2075326"/>
        <a:ext cx="148306" cy="148706"/>
      </dsp:txXfrm>
    </dsp:sp>
    <dsp:sp modelId="{B241241B-3BD5-4D5F-9303-909F4D235346}">
      <dsp:nvSpPr>
        <dsp:cNvPr id="0" name=""/>
        <dsp:cNvSpPr/>
      </dsp:nvSpPr>
      <dsp:spPr>
        <a:xfrm>
          <a:off x="5688928" y="1379378"/>
          <a:ext cx="1143933" cy="154060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hr-HR" sz="1600" kern="1200" dirty="0">
              <a:solidFill>
                <a:schemeClr val="tx1"/>
              </a:solidFill>
              <a:latin typeface="Times New Roman" panose="02020603050405020304" pitchFamily="18" charset="0"/>
              <a:cs typeface="Times New Roman" panose="02020603050405020304" pitchFamily="18" charset="0"/>
            </a:rPr>
            <a:t>Provjera i odobrenje troškova</a:t>
          </a:r>
        </a:p>
      </dsp:txBody>
      <dsp:txXfrm>
        <a:off x="5722433" y="1412883"/>
        <a:ext cx="1076923" cy="1473592"/>
      </dsp:txXfrm>
    </dsp:sp>
    <dsp:sp modelId="{8FD5293D-1569-4D27-8BE3-2AA1E22CE1FF}">
      <dsp:nvSpPr>
        <dsp:cNvPr id="0" name=""/>
        <dsp:cNvSpPr/>
      </dsp:nvSpPr>
      <dsp:spPr>
        <a:xfrm>
          <a:off x="6932798" y="2025758"/>
          <a:ext cx="211865" cy="247842"/>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hr-HR" sz="1400" kern="1200">
            <a:latin typeface="Times New Roman" panose="02020603050405020304" pitchFamily="18" charset="0"/>
            <a:cs typeface="Times New Roman" panose="02020603050405020304" pitchFamily="18" charset="0"/>
          </a:endParaRPr>
        </a:p>
      </dsp:txBody>
      <dsp:txXfrm>
        <a:off x="6932798" y="2075326"/>
        <a:ext cx="148306" cy="148706"/>
      </dsp:txXfrm>
    </dsp:sp>
    <dsp:sp modelId="{045C4835-A97A-4BAB-A6C8-090C57A422FB}">
      <dsp:nvSpPr>
        <dsp:cNvPr id="0" name=""/>
        <dsp:cNvSpPr/>
      </dsp:nvSpPr>
      <dsp:spPr>
        <a:xfrm>
          <a:off x="7232607" y="1379378"/>
          <a:ext cx="1073418" cy="1540602"/>
        </a:xfrm>
        <a:prstGeom prst="roundRect">
          <a:avLst>
            <a:gd name="adj" fmla="val 10000"/>
          </a:avLst>
        </a:prstGeom>
        <a:solidFill>
          <a:schemeClr val="accent1"/>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hr-HR" sz="1600" kern="1200" dirty="0">
              <a:solidFill>
                <a:schemeClr val="tx1"/>
              </a:solidFill>
              <a:latin typeface="Times New Roman" panose="02020603050405020304" pitchFamily="18" charset="0"/>
              <a:cs typeface="Times New Roman" panose="02020603050405020304" pitchFamily="18" charset="0"/>
            </a:rPr>
            <a:t>Plaćanje (Proračun)</a:t>
          </a:r>
        </a:p>
      </dsp:txBody>
      <dsp:txXfrm>
        <a:off x="7264046" y="1410817"/>
        <a:ext cx="1010540" cy="1477724"/>
      </dsp:txXfrm>
    </dsp:sp>
    <dsp:sp modelId="{C581A2D6-14B6-4734-A0AB-2F0A39AD8019}">
      <dsp:nvSpPr>
        <dsp:cNvPr id="0" name=""/>
        <dsp:cNvSpPr/>
      </dsp:nvSpPr>
      <dsp:spPr>
        <a:xfrm>
          <a:off x="8405962" y="2025758"/>
          <a:ext cx="211865" cy="247842"/>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hr-HR" sz="1400" kern="1200">
            <a:latin typeface="Times New Roman" panose="02020603050405020304" pitchFamily="18" charset="0"/>
            <a:cs typeface="Times New Roman" panose="02020603050405020304" pitchFamily="18" charset="0"/>
          </a:endParaRPr>
        </a:p>
      </dsp:txBody>
      <dsp:txXfrm>
        <a:off x="8405962" y="2075326"/>
        <a:ext cx="148306" cy="148706"/>
      </dsp:txXfrm>
    </dsp:sp>
    <dsp:sp modelId="{E4202067-E2A4-4EDE-82CC-4BAF4ED9AE5E}">
      <dsp:nvSpPr>
        <dsp:cNvPr id="0" name=""/>
        <dsp:cNvSpPr/>
      </dsp:nvSpPr>
      <dsp:spPr>
        <a:xfrm>
          <a:off x="8705771" y="1379378"/>
          <a:ext cx="1295377" cy="154060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hr-HR" sz="1600" kern="1200" dirty="0">
              <a:solidFill>
                <a:schemeClr val="tx1"/>
              </a:solidFill>
              <a:latin typeface="Times New Roman" panose="02020603050405020304" pitchFamily="18" charset="0"/>
              <a:cs typeface="Times New Roman" panose="02020603050405020304" pitchFamily="18" charset="0"/>
            </a:rPr>
            <a:t>Provjera troškova prije podnošenja Zahtjeva za plaćanje EK</a:t>
          </a:r>
        </a:p>
      </dsp:txBody>
      <dsp:txXfrm>
        <a:off x="8743711" y="1417318"/>
        <a:ext cx="1219497" cy="1464722"/>
      </dsp:txXfrm>
    </dsp:sp>
    <dsp:sp modelId="{17A5FCF4-0B89-4F06-996C-8E3492E7E25E}">
      <dsp:nvSpPr>
        <dsp:cNvPr id="0" name=""/>
        <dsp:cNvSpPr/>
      </dsp:nvSpPr>
      <dsp:spPr>
        <a:xfrm>
          <a:off x="10101085" y="2025758"/>
          <a:ext cx="211865" cy="247842"/>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hr-HR" sz="1400" kern="1200">
            <a:latin typeface="Times New Roman" panose="02020603050405020304" pitchFamily="18" charset="0"/>
            <a:cs typeface="Times New Roman" panose="02020603050405020304" pitchFamily="18" charset="0"/>
          </a:endParaRPr>
        </a:p>
      </dsp:txBody>
      <dsp:txXfrm>
        <a:off x="10101085" y="2075326"/>
        <a:ext cx="148306" cy="148706"/>
      </dsp:txXfrm>
    </dsp:sp>
    <dsp:sp modelId="{73F334AF-9C9B-4A3F-B38B-F318C58F2626}">
      <dsp:nvSpPr>
        <dsp:cNvPr id="0" name=""/>
        <dsp:cNvSpPr/>
      </dsp:nvSpPr>
      <dsp:spPr>
        <a:xfrm>
          <a:off x="10400895" y="1379378"/>
          <a:ext cx="999365" cy="1540602"/>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hr-HR" sz="1600" kern="1200" dirty="0">
              <a:solidFill>
                <a:schemeClr val="tx1"/>
              </a:solidFill>
              <a:latin typeface="Times New Roman" panose="02020603050405020304" pitchFamily="18" charset="0"/>
              <a:cs typeface="Times New Roman" panose="02020603050405020304" pitchFamily="18" charset="0"/>
            </a:rPr>
            <a:t>Zahtjev za plaćanje prema EK</a:t>
          </a:r>
        </a:p>
      </dsp:txBody>
      <dsp:txXfrm>
        <a:off x="10430165" y="1408648"/>
        <a:ext cx="940825" cy="148206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14650" cy="490538"/>
          </a:xfrm>
          <a:prstGeom prst="rect">
            <a:avLst/>
          </a:prstGeom>
        </p:spPr>
        <p:txBody>
          <a:bodyPr vert="horz" lIns="91429" tIns="45714" rIns="91429" bIns="45714" rtlCol="0"/>
          <a:lstStyle>
            <a:lvl1pPr algn="l">
              <a:defRPr sz="1200"/>
            </a:lvl1pPr>
          </a:lstStyle>
          <a:p>
            <a:endParaRPr lang="hr-HR"/>
          </a:p>
        </p:txBody>
      </p:sp>
      <p:sp>
        <p:nvSpPr>
          <p:cNvPr id="3" name="Rezervirano mjesto datuma 2"/>
          <p:cNvSpPr>
            <a:spLocks noGrp="1"/>
          </p:cNvSpPr>
          <p:nvPr>
            <p:ph type="dt" sz="quarter" idx="1"/>
          </p:nvPr>
        </p:nvSpPr>
        <p:spPr>
          <a:xfrm>
            <a:off x="3808413" y="0"/>
            <a:ext cx="2914650" cy="490538"/>
          </a:xfrm>
          <a:prstGeom prst="rect">
            <a:avLst/>
          </a:prstGeom>
        </p:spPr>
        <p:txBody>
          <a:bodyPr vert="horz" lIns="91429" tIns="45714" rIns="91429" bIns="45714" rtlCol="0"/>
          <a:lstStyle>
            <a:lvl1pPr algn="r">
              <a:defRPr sz="1200"/>
            </a:lvl1pPr>
          </a:lstStyle>
          <a:p>
            <a:fld id="{06DA500C-EBE3-402D-82B7-6029487275A8}" type="datetimeFigureOut">
              <a:rPr lang="hr-HR" smtClean="0"/>
              <a:t>24.11.2025</a:t>
            </a:fld>
            <a:endParaRPr lang="hr-HR"/>
          </a:p>
        </p:txBody>
      </p:sp>
      <p:sp>
        <p:nvSpPr>
          <p:cNvPr id="4" name="Rezervirano mjesto podnožja 3"/>
          <p:cNvSpPr>
            <a:spLocks noGrp="1"/>
          </p:cNvSpPr>
          <p:nvPr>
            <p:ph type="ftr" sz="quarter" idx="2"/>
          </p:nvPr>
        </p:nvSpPr>
        <p:spPr>
          <a:xfrm>
            <a:off x="0" y="9283700"/>
            <a:ext cx="2914650" cy="490538"/>
          </a:xfrm>
          <a:prstGeom prst="rect">
            <a:avLst/>
          </a:prstGeom>
        </p:spPr>
        <p:txBody>
          <a:bodyPr vert="horz" lIns="91429" tIns="45714" rIns="91429" bIns="45714" rtlCol="0" anchor="b"/>
          <a:lstStyle>
            <a:lvl1pPr algn="l">
              <a:defRPr sz="1200"/>
            </a:lvl1pPr>
          </a:lstStyle>
          <a:p>
            <a:endParaRPr lang="hr-HR"/>
          </a:p>
        </p:txBody>
      </p:sp>
      <p:sp>
        <p:nvSpPr>
          <p:cNvPr id="5" name="Rezervirano mjesto broja slajda 4"/>
          <p:cNvSpPr>
            <a:spLocks noGrp="1"/>
          </p:cNvSpPr>
          <p:nvPr>
            <p:ph type="sldNum" sz="quarter" idx="3"/>
          </p:nvPr>
        </p:nvSpPr>
        <p:spPr>
          <a:xfrm>
            <a:off x="3808413" y="9283700"/>
            <a:ext cx="2914650" cy="490538"/>
          </a:xfrm>
          <a:prstGeom prst="rect">
            <a:avLst/>
          </a:prstGeom>
        </p:spPr>
        <p:txBody>
          <a:bodyPr vert="horz" lIns="91429" tIns="45714" rIns="91429" bIns="45714" rtlCol="0" anchor="b"/>
          <a:lstStyle>
            <a:lvl1pPr algn="r">
              <a:defRPr sz="1200"/>
            </a:lvl1pPr>
          </a:lstStyle>
          <a:p>
            <a:fld id="{AEDA9F5A-0542-460A-896F-86E423E6BE47}" type="slidenum">
              <a:rPr lang="hr-HR" smtClean="0"/>
              <a:t>‹#›</a:t>
            </a:fld>
            <a:endParaRPr lang="hr-HR"/>
          </a:p>
        </p:txBody>
      </p:sp>
    </p:spTree>
    <p:extLst>
      <p:ext uri="{BB962C8B-B14F-4D97-AF65-F5344CB8AC3E}">
        <p14:creationId xmlns:p14="http://schemas.microsoft.com/office/powerpoint/2010/main" val="14913251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1" y="0"/>
            <a:ext cx="2914015" cy="490409"/>
          </a:xfrm>
          <a:prstGeom prst="rect">
            <a:avLst/>
          </a:prstGeom>
        </p:spPr>
        <p:txBody>
          <a:bodyPr vert="horz" lIns="91429" tIns="45714" rIns="91429" bIns="45714" rtlCol="0"/>
          <a:lstStyle>
            <a:lvl1pPr algn="l">
              <a:defRPr sz="1200"/>
            </a:lvl1pPr>
          </a:lstStyle>
          <a:p>
            <a:endParaRPr lang="hr-HR"/>
          </a:p>
        </p:txBody>
      </p:sp>
      <p:sp>
        <p:nvSpPr>
          <p:cNvPr id="3" name="Rezervirano mjesto datuma 2"/>
          <p:cNvSpPr>
            <a:spLocks noGrp="1"/>
          </p:cNvSpPr>
          <p:nvPr>
            <p:ph type="dt" idx="1"/>
          </p:nvPr>
        </p:nvSpPr>
        <p:spPr>
          <a:xfrm>
            <a:off x="3809079" y="0"/>
            <a:ext cx="2914015" cy="490409"/>
          </a:xfrm>
          <a:prstGeom prst="rect">
            <a:avLst/>
          </a:prstGeom>
        </p:spPr>
        <p:txBody>
          <a:bodyPr vert="horz" lIns="91429" tIns="45714" rIns="91429" bIns="45714" rtlCol="0"/>
          <a:lstStyle>
            <a:lvl1pPr algn="r">
              <a:defRPr sz="1200"/>
            </a:lvl1pPr>
          </a:lstStyle>
          <a:p>
            <a:fld id="{AFA9B9E8-1F48-42FF-AC1B-F008AD904D12}" type="datetimeFigureOut">
              <a:rPr lang="hr-HR" smtClean="0"/>
              <a:t>24.11.2025</a:t>
            </a:fld>
            <a:endParaRPr lang="hr-HR"/>
          </a:p>
        </p:txBody>
      </p:sp>
      <p:sp>
        <p:nvSpPr>
          <p:cNvPr id="4" name="Rezervirano mjesto slike slajda 3"/>
          <p:cNvSpPr>
            <a:spLocks noGrp="1" noRot="1" noChangeAspect="1"/>
          </p:cNvSpPr>
          <p:nvPr>
            <p:ph type="sldImg" idx="2"/>
          </p:nvPr>
        </p:nvSpPr>
        <p:spPr>
          <a:xfrm>
            <a:off x="430213" y="1222375"/>
            <a:ext cx="5864225" cy="3298825"/>
          </a:xfrm>
          <a:prstGeom prst="rect">
            <a:avLst/>
          </a:prstGeom>
          <a:noFill/>
          <a:ln w="12700">
            <a:solidFill>
              <a:prstClr val="black"/>
            </a:solidFill>
          </a:ln>
        </p:spPr>
        <p:txBody>
          <a:bodyPr vert="horz" lIns="91429" tIns="45714" rIns="91429" bIns="45714" rtlCol="0" anchor="ctr"/>
          <a:lstStyle/>
          <a:p>
            <a:endParaRPr lang="hr-HR"/>
          </a:p>
        </p:txBody>
      </p:sp>
      <p:sp>
        <p:nvSpPr>
          <p:cNvPr id="5" name="Rezervirano mjesto bilježaka 4"/>
          <p:cNvSpPr>
            <a:spLocks noGrp="1"/>
          </p:cNvSpPr>
          <p:nvPr>
            <p:ph type="body" sz="quarter" idx="3"/>
          </p:nvPr>
        </p:nvSpPr>
        <p:spPr>
          <a:xfrm>
            <a:off x="672465" y="4703852"/>
            <a:ext cx="5379720" cy="3848606"/>
          </a:xfrm>
          <a:prstGeom prst="rect">
            <a:avLst/>
          </a:prstGeom>
        </p:spPr>
        <p:txBody>
          <a:bodyPr vert="horz" lIns="91429" tIns="45714" rIns="91429" bIns="45714" rtlCol="0"/>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6" name="Rezervirano mjesto podnožja 5"/>
          <p:cNvSpPr>
            <a:spLocks noGrp="1"/>
          </p:cNvSpPr>
          <p:nvPr>
            <p:ph type="ftr" sz="quarter" idx="4"/>
          </p:nvPr>
        </p:nvSpPr>
        <p:spPr>
          <a:xfrm>
            <a:off x="1" y="9283830"/>
            <a:ext cx="2914015" cy="490408"/>
          </a:xfrm>
          <a:prstGeom prst="rect">
            <a:avLst/>
          </a:prstGeom>
        </p:spPr>
        <p:txBody>
          <a:bodyPr vert="horz" lIns="91429" tIns="45714" rIns="91429" bIns="45714"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09079" y="9283830"/>
            <a:ext cx="2914015" cy="490408"/>
          </a:xfrm>
          <a:prstGeom prst="rect">
            <a:avLst/>
          </a:prstGeom>
        </p:spPr>
        <p:txBody>
          <a:bodyPr vert="horz" lIns="91429" tIns="45714" rIns="91429" bIns="45714" rtlCol="0" anchor="b"/>
          <a:lstStyle>
            <a:lvl1pPr algn="r">
              <a:defRPr sz="1200"/>
            </a:lvl1pPr>
          </a:lstStyle>
          <a:p>
            <a:fld id="{4BC7BC7C-FCF8-407A-9B0E-C743A7DF7049}" type="slidenum">
              <a:rPr lang="hr-HR" smtClean="0"/>
              <a:t>‹#›</a:t>
            </a:fld>
            <a:endParaRPr lang="hr-HR"/>
          </a:p>
        </p:txBody>
      </p:sp>
    </p:spTree>
    <p:extLst>
      <p:ext uri="{BB962C8B-B14F-4D97-AF65-F5344CB8AC3E}">
        <p14:creationId xmlns:p14="http://schemas.microsoft.com/office/powerpoint/2010/main" val="1243455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Poštovane dame</a:t>
            </a:r>
            <a:r>
              <a:rPr lang="hr-HR" baseline="0" dirty="0"/>
              <a:t> i gospodo, poštovani predstavnici organizatora,</a:t>
            </a:r>
          </a:p>
          <a:p>
            <a:endParaRPr lang="hr-HR" baseline="0" dirty="0"/>
          </a:p>
          <a:p>
            <a:r>
              <a:rPr lang="hr-HR" baseline="0" dirty="0"/>
              <a:t>Izuzetno mi je drago pozdraviti vas u ime ministra financija, ali i osobno na ovoj tradicionalnoj konferenciji koja okuplja predstavnike hrvatskog financijskog sektora.</a:t>
            </a:r>
          </a:p>
          <a:p>
            <a:endParaRPr lang="hr-HR" baseline="0" dirty="0"/>
          </a:p>
          <a:p>
            <a:r>
              <a:rPr lang="hr-HR" baseline="0" dirty="0"/>
              <a:t>Već treću godinu zaredom ova konferencija predstavlja priliku da raspravljamo o temama povezanim sa SO za razvoj tržišta kapitala, a nakon što je SO javno predstavljen u veljači ove godine, a potom i usvojen od strane Vlade RH u ožujku, smisao današnjeg izlaganja je informirati vas aktualnim događanjima vezanim uz implementaciju. </a:t>
            </a:r>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626DBC-55CA-48CC-97FB-FE1C857FE23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5677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Poštovane dame</a:t>
            </a:r>
            <a:r>
              <a:rPr lang="hr-HR" baseline="0" dirty="0"/>
              <a:t> i gospodo, poštovani predstavnici organizatora,</a:t>
            </a:r>
          </a:p>
          <a:p>
            <a:endParaRPr lang="hr-HR" baseline="0" dirty="0"/>
          </a:p>
          <a:p>
            <a:r>
              <a:rPr lang="hr-HR" baseline="0" dirty="0"/>
              <a:t>Izuzetno mi je drago pozdraviti vas u ime ministra financija, ali i osobno na ovoj tradicionalnoj konferenciji koja okuplja predstavnike hrvatskog financijskog sektora.</a:t>
            </a:r>
          </a:p>
          <a:p>
            <a:endParaRPr lang="hr-HR" baseline="0" dirty="0"/>
          </a:p>
          <a:p>
            <a:r>
              <a:rPr lang="hr-HR" baseline="0" dirty="0"/>
              <a:t>Već treću godinu zaredom ova konferencija predstavlja priliku da raspravljamo o temama povezanim sa SO za razvoj tržišta kapitala, a nakon što je SO javno predstavljen u veljači ove godine, a potom i usvojen od strane Vlade RH u ožujku, smisao današnjeg izlaganja je informirati vas aktualnim događanjima vezanim uz implementaciju. </a:t>
            </a:r>
          </a:p>
        </p:txBody>
      </p:sp>
      <p:sp>
        <p:nvSpPr>
          <p:cNvPr id="4" name="Rezervirano mjesto broja slajda 3"/>
          <p:cNvSpPr>
            <a:spLocks noGrp="1"/>
          </p:cNvSpPr>
          <p:nvPr>
            <p:ph type="sldNum" sz="quarter" idx="10"/>
          </p:nvPr>
        </p:nvSpPr>
        <p:spPr/>
        <p:txBody>
          <a:bodyPr/>
          <a:lstStyle/>
          <a:p>
            <a:fld id="{9D626DBC-55CA-48CC-97FB-FE1C857FE237}" type="slidenum">
              <a:rPr lang="en-GB" smtClean="0"/>
              <a:t>60</a:t>
            </a:fld>
            <a:endParaRPr lang="en-GB"/>
          </a:p>
        </p:txBody>
      </p:sp>
    </p:spTree>
    <p:extLst>
      <p:ext uri="{BB962C8B-B14F-4D97-AF65-F5344CB8AC3E}">
        <p14:creationId xmlns:p14="http://schemas.microsoft.com/office/powerpoint/2010/main" val="3950607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Stupovi strategije</a:t>
            </a:r>
            <a:r>
              <a:rPr lang="hr-HR" baseline="0" dirty="0"/>
              <a:t> i dogovor oko aktivnosti usmjeren je na jasno definirani cilj:</a:t>
            </a:r>
            <a:endParaRPr lang="hr-HR" dirty="0"/>
          </a:p>
        </p:txBody>
      </p:sp>
      <p:sp>
        <p:nvSpPr>
          <p:cNvPr id="4" name="Rezervirano mjesto broja slajda 3"/>
          <p:cNvSpPr>
            <a:spLocks noGrp="1"/>
          </p:cNvSpPr>
          <p:nvPr>
            <p:ph type="sldNum" sz="quarter" idx="10"/>
          </p:nvPr>
        </p:nvSpPr>
        <p:spPr/>
        <p:txBody>
          <a:bodyPr/>
          <a:lstStyle/>
          <a:p>
            <a:fld id="{86BEF280-5036-4592-A60A-80B4F8FB5E4B}" type="slidenum">
              <a:rPr lang="hr-HR" smtClean="0"/>
              <a:t>3</a:t>
            </a:fld>
            <a:endParaRPr lang="hr-HR"/>
          </a:p>
        </p:txBody>
      </p:sp>
    </p:spTree>
    <p:extLst>
      <p:ext uri="{BB962C8B-B14F-4D97-AF65-F5344CB8AC3E}">
        <p14:creationId xmlns:p14="http://schemas.microsoft.com/office/powerpoint/2010/main" val="111973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GB" dirty="0"/>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626DBC-55CA-48CC-97FB-FE1C857FE23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1709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GB" dirty="0"/>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626DBC-55CA-48CC-97FB-FE1C857FE23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3719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propisat će se struktura i sadržaj financijskih izvještaja o korištenju EU sredstava po izvorima financiranja, razdoblje izvještavanja te rokovi za izvještavanje.</a:t>
            </a:r>
          </a:p>
          <a:p>
            <a:endParaRPr lang="hr-HR" dirty="0"/>
          </a:p>
        </p:txBody>
      </p:sp>
      <p:sp>
        <p:nvSpPr>
          <p:cNvPr id="4" name="Rezervirano mjesto broja slajda 3"/>
          <p:cNvSpPr>
            <a:spLocks noGrp="1"/>
          </p:cNvSpPr>
          <p:nvPr>
            <p:ph type="sldNum" sz="quarter" idx="10"/>
          </p:nvPr>
        </p:nvSpPr>
        <p:spPr/>
        <p:txBody>
          <a:bodyPr/>
          <a:lstStyle/>
          <a:p>
            <a:pPr marL="0" marR="0" lvl="0" indent="0" algn="r" defTabSz="893506" rtl="0" eaLnBrk="1" fontAlgn="auto" latinLnBrk="0" hangingPunct="1">
              <a:lnSpc>
                <a:spcPct val="100000"/>
              </a:lnSpc>
              <a:spcBef>
                <a:spcPts val="0"/>
              </a:spcBef>
              <a:spcAft>
                <a:spcPts val="0"/>
              </a:spcAft>
              <a:buClrTx/>
              <a:buSzTx/>
              <a:buFontTx/>
              <a:buNone/>
              <a:tabLst/>
              <a:defRPr/>
            </a:pPr>
            <a:fld id="{DCC61CD0-7CA6-43E1-AC74-276C38EC5594}" type="slidenum">
              <a:rPr kumimoji="0" lang="hr-HR"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93506" rtl="0" eaLnBrk="1" fontAlgn="auto" latinLnBrk="0" hangingPunct="1">
                <a:lnSpc>
                  <a:spcPct val="100000"/>
                </a:lnSpc>
                <a:spcBef>
                  <a:spcPts val="0"/>
                </a:spcBef>
                <a:spcAft>
                  <a:spcPts val="0"/>
                </a:spcAft>
                <a:buClrTx/>
                <a:buSzTx/>
                <a:buFontTx/>
                <a:buNone/>
                <a:tabLst/>
                <a:defRPr/>
              </a:pPr>
              <a:t>20</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7342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GB" dirty="0"/>
          </a:p>
        </p:txBody>
      </p:sp>
      <p:sp>
        <p:nvSpPr>
          <p:cNvPr id="4" name="Rezervirano mjesto broja slajda 3"/>
          <p:cNvSpPr>
            <a:spLocks noGrp="1"/>
          </p:cNvSpPr>
          <p:nvPr>
            <p:ph type="sldNum" sz="quarter" idx="10"/>
          </p:nvPr>
        </p:nvSpPr>
        <p:spPr/>
        <p:txBody>
          <a:bodyPr/>
          <a:lstStyle/>
          <a:p>
            <a:fld id="{9D626DBC-55CA-48CC-97FB-FE1C857FE237}" type="slidenum">
              <a:rPr lang="en-GB" smtClean="0"/>
              <a:t>36</a:t>
            </a:fld>
            <a:endParaRPr lang="en-GB"/>
          </a:p>
        </p:txBody>
      </p:sp>
    </p:spTree>
    <p:extLst>
      <p:ext uri="{BB962C8B-B14F-4D97-AF65-F5344CB8AC3E}">
        <p14:creationId xmlns:p14="http://schemas.microsoft.com/office/powerpoint/2010/main" val="335375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GB" dirty="0"/>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626DBC-55CA-48CC-97FB-FE1C857FE23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665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GB" dirty="0"/>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626DBC-55CA-48CC-97FB-FE1C857FE23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4761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GB" dirty="0"/>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626DBC-55CA-48CC-97FB-FE1C857FE23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99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hr-HR"/>
              <a:t>Uredite stil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p>
        </p:txBody>
      </p:sp>
      <p:sp>
        <p:nvSpPr>
          <p:cNvPr id="4" name="Rezervirano mjesto datuma 3"/>
          <p:cNvSpPr>
            <a:spLocks noGrp="1"/>
          </p:cNvSpPr>
          <p:nvPr>
            <p:ph type="dt" sz="half" idx="10"/>
          </p:nvPr>
        </p:nvSpPr>
        <p:spPr/>
        <p:txBody>
          <a:bodyPr/>
          <a:lstStyle/>
          <a:p>
            <a:fld id="{D387159B-445B-45A7-AF09-F485BB5074F0}" type="datetimeFigureOut">
              <a:rPr lang="hr-HR" smtClean="0"/>
              <a:t>24.11.2025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3109834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Uredite stil naslova matrice</a:t>
            </a:r>
          </a:p>
        </p:txBody>
      </p:sp>
      <p:sp>
        <p:nvSpPr>
          <p:cNvPr id="3" name="Rezervirano mjesto okomitog teksta 2"/>
          <p:cNvSpPr>
            <a:spLocks noGrp="1"/>
          </p:cNvSpPr>
          <p:nvPr>
            <p:ph type="body" orient="vert" idx="1"/>
          </p:nvPr>
        </p:nvSpPr>
        <p:spPr/>
        <p:txBody>
          <a:bodyPr vert="eaVert"/>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10"/>
          </p:nvPr>
        </p:nvSpPr>
        <p:spPr/>
        <p:txBody>
          <a:bodyPr/>
          <a:lstStyle/>
          <a:p>
            <a:fld id="{D387159B-445B-45A7-AF09-F485BB5074F0}" type="datetimeFigureOut">
              <a:rPr lang="hr-HR" smtClean="0"/>
              <a:t>24.11.2025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414914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8724900" y="365125"/>
            <a:ext cx="2628900" cy="5811838"/>
          </a:xfrm>
        </p:spPr>
        <p:txBody>
          <a:bodyPr vert="eaVert"/>
          <a:lstStyle/>
          <a:p>
            <a:r>
              <a:rPr lang="hr-HR"/>
              <a:t>Uredite stil naslova matrice</a:t>
            </a:r>
          </a:p>
        </p:txBody>
      </p:sp>
      <p:sp>
        <p:nvSpPr>
          <p:cNvPr id="3" name="Rezervirano mjesto okomitog teksta 2"/>
          <p:cNvSpPr>
            <a:spLocks noGrp="1"/>
          </p:cNvSpPr>
          <p:nvPr>
            <p:ph type="body" orient="vert" idx="1"/>
          </p:nvPr>
        </p:nvSpPr>
        <p:spPr>
          <a:xfrm>
            <a:off x="838200" y="365125"/>
            <a:ext cx="7734300" cy="5811838"/>
          </a:xfrm>
        </p:spPr>
        <p:txBody>
          <a:bodyPr vert="eaVert"/>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10"/>
          </p:nvPr>
        </p:nvSpPr>
        <p:spPr/>
        <p:txBody>
          <a:bodyPr/>
          <a:lstStyle/>
          <a:p>
            <a:fld id="{D387159B-445B-45A7-AF09-F485BB5074F0}" type="datetimeFigureOut">
              <a:rPr lang="hr-HR" smtClean="0"/>
              <a:t>24.11.2025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1569054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Uredite stil naslova matrice</a:t>
            </a:r>
          </a:p>
        </p:txBody>
      </p:sp>
      <p:sp>
        <p:nvSpPr>
          <p:cNvPr id="3" name="Rezervirano mjesto sadržaja 2"/>
          <p:cNvSpPr>
            <a:spLocks noGrp="1"/>
          </p:cNvSpPr>
          <p:nvPr>
            <p:ph idx="1"/>
          </p:nvPr>
        </p:nvSpPr>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10"/>
          </p:nvPr>
        </p:nvSpPr>
        <p:spPr/>
        <p:txBody>
          <a:bodyPr/>
          <a:lstStyle/>
          <a:p>
            <a:fld id="{D387159B-445B-45A7-AF09-F485BB5074F0}" type="datetimeFigureOut">
              <a:rPr lang="hr-HR" smtClean="0"/>
              <a:t>24.11.2025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768538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hr-HR"/>
              <a:t>Uredite stil naslova matrice</a:t>
            </a:r>
          </a:p>
        </p:txBody>
      </p:sp>
      <p:sp>
        <p:nvSpPr>
          <p:cNvPr id="3" name="Rezervirano mjesto tekst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Uredite stilove teksta matrice</a:t>
            </a:r>
          </a:p>
        </p:txBody>
      </p:sp>
      <p:sp>
        <p:nvSpPr>
          <p:cNvPr id="4" name="Rezervirano mjesto datuma 3"/>
          <p:cNvSpPr>
            <a:spLocks noGrp="1"/>
          </p:cNvSpPr>
          <p:nvPr>
            <p:ph type="dt" sz="half" idx="10"/>
          </p:nvPr>
        </p:nvSpPr>
        <p:spPr/>
        <p:txBody>
          <a:bodyPr/>
          <a:lstStyle/>
          <a:p>
            <a:fld id="{D387159B-445B-45A7-AF09-F485BB5074F0}" type="datetimeFigureOut">
              <a:rPr lang="hr-HR" smtClean="0"/>
              <a:t>24.11.2025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22710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Uredite stil naslova matrice</a:t>
            </a:r>
          </a:p>
        </p:txBody>
      </p:sp>
      <p:sp>
        <p:nvSpPr>
          <p:cNvPr id="3" name="Rezervirano mjesto sadržaja 2"/>
          <p:cNvSpPr>
            <a:spLocks noGrp="1"/>
          </p:cNvSpPr>
          <p:nvPr>
            <p:ph sz="half" idx="1"/>
          </p:nvPr>
        </p:nvSpPr>
        <p:spPr>
          <a:xfrm>
            <a:off x="838200" y="1825625"/>
            <a:ext cx="5181600" cy="4351338"/>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sadržaja 3"/>
          <p:cNvSpPr>
            <a:spLocks noGrp="1"/>
          </p:cNvSpPr>
          <p:nvPr>
            <p:ph sz="half" idx="2"/>
          </p:nvPr>
        </p:nvSpPr>
        <p:spPr>
          <a:xfrm>
            <a:off x="6172200" y="1825625"/>
            <a:ext cx="5181600" cy="4351338"/>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5" name="Rezervirano mjesto datuma 4"/>
          <p:cNvSpPr>
            <a:spLocks noGrp="1"/>
          </p:cNvSpPr>
          <p:nvPr>
            <p:ph type="dt" sz="half" idx="10"/>
          </p:nvPr>
        </p:nvSpPr>
        <p:spPr/>
        <p:txBody>
          <a:bodyPr/>
          <a:lstStyle/>
          <a:p>
            <a:fld id="{D387159B-445B-45A7-AF09-F485BB5074F0}" type="datetimeFigureOut">
              <a:rPr lang="hr-HR" smtClean="0"/>
              <a:t>24.11.2025</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2080081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hr-HR"/>
              <a:t>Uredite stil naslova matrice</a:t>
            </a:r>
          </a:p>
        </p:txBody>
      </p:sp>
      <p:sp>
        <p:nvSpPr>
          <p:cNvPr id="3" name="Rezervirano mjesto tekst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Uredite stilove teksta matrice</a:t>
            </a:r>
          </a:p>
        </p:txBody>
      </p:sp>
      <p:sp>
        <p:nvSpPr>
          <p:cNvPr id="4" name="Rezervirano mjesto sadržaja 3"/>
          <p:cNvSpPr>
            <a:spLocks noGrp="1"/>
          </p:cNvSpPr>
          <p:nvPr>
            <p:ph sz="half" idx="2"/>
          </p:nvPr>
        </p:nvSpPr>
        <p:spPr>
          <a:xfrm>
            <a:off x="839788" y="2505075"/>
            <a:ext cx="5157787" cy="3684588"/>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5" name="Rezervirano mjesto tekst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Uredite stilove teksta matrice</a:t>
            </a:r>
          </a:p>
        </p:txBody>
      </p:sp>
      <p:sp>
        <p:nvSpPr>
          <p:cNvPr id="6" name="Rezervirano mjesto sadržaja 5"/>
          <p:cNvSpPr>
            <a:spLocks noGrp="1"/>
          </p:cNvSpPr>
          <p:nvPr>
            <p:ph sz="quarter" idx="4"/>
          </p:nvPr>
        </p:nvSpPr>
        <p:spPr>
          <a:xfrm>
            <a:off x="6172200" y="2505075"/>
            <a:ext cx="5183188" cy="3684588"/>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7" name="Rezervirano mjesto datuma 6"/>
          <p:cNvSpPr>
            <a:spLocks noGrp="1"/>
          </p:cNvSpPr>
          <p:nvPr>
            <p:ph type="dt" sz="half" idx="10"/>
          </p:nvPr>
        </p:nvSpPr>
        <p:spPr/>
        <p:txBody>
          <a:bodyPr/>
          <a:lstStyle/>
          <a:p>
            <a:fld id="{D387159B-445B-45A7-AF09-F485BB5074F0}" type="datetimeFigureOut">
              <a:rPr lang="hr-HR" smtClean="0"/>
              <a:t>24.11.2025</a:t>
            </a:fld>
            <a:endParaRPr lang="hr-HR"/>
          </a:p>
        </p:txBody>
      </p:sp>
      <p:sp>
        <p:nvSpPr>
          <p:cNvPr id="8" name="Rezervirano mjesto podnožja 7"/>
          <p:cNvSpPr>
            <a:spLocks noGrp="1"/>
          </p:cNvSpPr>
          <p:nvPr>
            <p:ph type="ftr" sz="quarter" idx="11"/>
          </p:nvPr>
        </p:nvSpPr>
        <p:spPr/>
        <p:txBody>
          <a:bodyPr/>
          <a:lstStyle/>
          <a:p>
            <a:endParaRPr lang="hr-HR"/>
          </a:p>
        </p:txBody>
      </p:sp>
      <p:sp>
        <p:nvSpPr>
          <p:cNvPr id="9" name="Rezervirano mjesto broja slajda 8"/>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3950781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Uredite stil naslova matrice</a:t>
            </a:r>
          </a:p>
        </p:txBody>
      </p:sp>
      <p:sp>
        <p:nvSpPr>
          <p:cNvPr id="3" name="Rezervirano mjesto datuma 2"/>
          <p:cNvSpPr>
            <a:spLocks noGrp="1"/>
          </p:cNvSpPr>
          <p:nvPr>
            <p:ph type="dt" sz="half" idx="10"/>
          </p:nvPr>
        </p:nvSpPr>
        <p:spPr/>
        <p:txBody>
          <a:bodyPr/>
          <a:lstStyle/>
          <a:p>
            <a:fld id="{D387159B-445B-45A7-AF09-F485BB5074F0}" type="datetimeFigureOut">
              <a:rPr lang="hr-HR" smtClean="0"/>
              <a:t>24.11.2025</a:t>
            </a:fld>
            <a:endParaRPr lang="hr-HR"/>
          </a:p>
        </p:txBody>
      </p:sp>
      <p:sp>
        <p:nvSpPr>
          <p:cNvPr id="4" name="Rezervirano mjesto podnožja 3"/>
          <p:cNvSpPr>
            <a:spLocks noGrp="1"/>
          </p:cNvSpPr>
          <p:nvPr>
            <p:ph type="ftr" sz="quarter" idx="11"/>
          </p:nvPr>
        </p:nvSpPr>
        <p:spPr/>
        <p:txBody>
          <a:bodyPr/>
          <a:lstStyle/>
          <a:p>
            <a:endParaRPr lang="hr-HR"/>
          </a:p>
        </p:txBody>
      </p:sp>
      <p:sp>
        <p:nvSpPr>
          <p:cNvPr id="5" name="Rezervirano mjesto broja slajda 4"/>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1830699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p>
            <a:fld id="{D387159B-445B-45A7-AF09-F485BB5074F0}" type="datetimeFigureOut">
              <a:rPr lang="hr-HR" smtClean="0"/>
              <a:t>24.11.2025</a:t>
            </a:fld>
            <a:endParaRPr lang="hr-HR"/>
          </a:p>
        </p:txBody>
      </p:sp>
      <p:sp>
        <p:nvSpPr>
          <p:cNvPr id="3" name="Rezervirano mjesto podnožja 2"/>
          <p:cNvSpPr>
            <a:spLocks noGrp="1"/>
          </p:cNvSpPr>
          <p:nvPr>
            <p:ph type="ftr" sz="quarter" idx="11"/>
          </p:nvPr>
        </p:nvSpPr>
        <p:spPr/>
        <p:txBody>
          <a:bodyPr/>
          <a:lstStyle/>
          <a:p>
            <a:endParaRPr lang="hr-HR"/>
          </a:p>
        </p:txBody>
      </p:sp>
      <p:sp>
        <p:nvSpPr>
          <p:cNvPr id="4" name="Rezervirano mjesto broja slajda 3"/>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2979646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hr-HR"/>
              <a:t>Uredite stil naslova matrice</a:t>
            </a:r>
          </a:p>
        </p:txBody>
      </p:sp>
      <p:sp>
        <p:nvSpPr>
          <p:cNvPr id="3" name="Rezervirano mjesto sadržaja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tekst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Uredite stilove teksta matrice</a:t>
            </a:r>
          </a:p>
        </p:txBody>
      </p:sp>
      <p:sp>
        <p:nvSpPr>
          <p:cNvPr id="5" name="Rezervirano mjesto datuma 4"/>
          <p:cNvSpPr>
            <a:spLocks noGrp="1"/>
          </p:cNvSpPr>
          <p:nvPr>
            <p:ph type="dt" sz="half" idx="10"/>
          </p:nvPr>
        </p:nvSpPr>
        <p:spPr/>
        <p:txBody>
          <a:bodyPr/>
          <a:lstStyle/>
          <a:p>
            <a:fld id="{D387159B-445B-45A7-AF09-F485BB5074F0}" type="datetimeFigureOut">
              <a:rPr lang="hr-HR" smtClean="0"/>
              <a:t>24.11.2025</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832485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hr-HR"/>
              <a:t>Uredite stil naslova matrice</a:t>
            </a:r>
          </a:p>
        </p:txBody>
      </p:sp>
      <p:sp>
        <p:nvSpPr>
          <p:cNvPr id="3" name="Rezervirano mjesto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Uredite stilove teksta matrice</a:t>
            </a:r>
          </a:p>
        </p:txBody>
      </p:sp>
      <p:sp>
        <p:nvSpPr>
          <p:cNvPr id="5" name="Rezervirano mjesto datuma 4"/>
          <p:cNvSpPr>
            <a:spLocks noGrp="1"/>
          </p:cNvSpPr>
          <p:nvPr>
            <p:ph type="dt" sz="half" idx="10"/>
          </p:nvPr>
        </p:nvSpPr>
        <p:spPr/>
        <p:txBody>
          <a:bodyPr/>
          <a:lstStyle/>
          <a:p>
            <a:fld id="{D387159B-445B-45A7-AF09-F485BB5074F0}" type="datetimeFigureOut">
              <a:rPr lang="hr-HR" smtClean="0"/>
              <a:t>24.11.2025</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C48F9F22-7E7E-4F4B-A959-A34D59182D39}" type="slidenum">
              <a:rPr lang="hr-HR" smtClean="0"/>
              <a:t>‹#›</a:t>
            </a:fld>
            <a:endParaRPr lang="hr-HR"/>
          </a:p>
        </p:txBody>
      </p:sp>
    </p:spTree>
    <p:extLst>
      <p:ext uri="{BB962C8B-B14F-4D97-AF65-F5344CB8AC3E}">
        <p14:creationId xmlns:p14="http://schemas.microsoft.com/office/powerpoint/2010/main" val="1524764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r-HR"/>
              <a:t>Uredite stil naslova matrice</a:t>
            </a:r>
          </a:p>
        </p:txBody>
      </p:sp>
      <p:sp>
        <p:nvSpPr>
          <p:cNvPr id="3" name="Rezervirano mjesto tekst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87159B-445B-45A7-AF09-F485BB5074F0}" type="datetimeFigureOut">
              <a:rPr lang="hr-HR" smtClean="0"/>
              <a:t>24.11.2025</a:t>
            </a:fld>
            <a:endParaRPr lang="hr-HR"/>
          </a:p>
        </p:txBody>
      </p:sp>
      <p:sp>
        <p:nvSpPr>
          <p:cNvPr id="5" name="Rezervirano mjesto podnožj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8F9F22-7E7E-4F4B-A959-A34D59182D39}" type="slidenum">
              <a:rPr lang="hr-HR" smtClean="0"/>
              <a:t>‹#›</a:t>
            </a:fld>
            <a:endParaRPr lang="hr-HR"/>
          </a:p>
        </p:txBody>
      </p:sp>
    </p:spTree>
    <p:extLst>
      <p:ext uri="{BB962C8B-B14F-4D97-AF65-F5344CB8AC3E}">
        <p14:creationId xmlns:p14="http://schemas.microsoft.com/office/powerpoint/2010/main" val="3501828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0.svg"/><Relationship Id="rId4" Type="http://schemas.openxmlformats.org/officeDocument/2006/relationships/image" Target="../media/image20.png"/><Relationship Id="rId9" Type="http://schemas.openxmlformats.org/officeDocument/2006/relationships/image" Target="../media/image34.svg"/></Relationships>
</file>

<file path=ppt/slides/_rels/slide29.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38.sv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6.svg"/><Relationship Id="rId7" Type="http://schemas.openxmlformats.org/officeDocument/2006/relationships/image" Target="../media/image44.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42.svg"/><Relationship Id="rId4" Type="http://schemas.openxmlformats.org/officeDocument/2006/relationships/image" Target="../media/image26.png"/><Relationship Id="rId9" Type="http://schemas.openxmlformats.org/officeDocument/2006/relationships/image" Target="../media/image46.svg"/></Relationships>
</file>

<file path=ppt/slides/_rels/slide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52.sv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19.png"/><Relationship Id="rId4" Type="http://schemas.openxmlformats.org/officeDocument/2006/relationships/image" Target="../media/image54.sv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6.svg"/><Relationship Id="rId7"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8.svg"/><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7.png"/><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56.svg"/><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2.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5E225-0946-8C96-AC57-4A441FB24006}"/>
            </a:ext>
          </a:extLst>
        </p:cNvPr>
        <p:cNvGrpSpPr/>
        <p:nvPr/>
      </p:nvGrpSpPr>
      <p:grpSpPr>
        <a:xfrm>
          <a:off x="0" y="0"/>
          <a:ext cx="0" cy="0"/>
          <a:chOff x="0" y="0"/>
          <a:chExt cx="0" cy="0"/>
        </a:xfrm>
      </p:grpSpPr>
      <p:pic>
        <p:nvPicPr>
          <p:cNvPr id="2" name="Slika 1"/>
          <p:cNvPicPr>
            <a:picLocks noChangeAspect="1"/>
          </p:cNvPicPr>
          <p:nvPr/>
        </p:nvPicPr>
        <p:blipFill rotWithShape="1">
          <a:blip r:embed="rId3">
            <a:extLst>
              <a:ext uri="{BEBA8EAE-BF5A-486C-A8C5-ECC9F3942E4B}">
                <a14:imgProps xmlns:a14="http://schemas.microsoft.com/office/drawing/2010/main">
                  <a14:imgLayer r:embed="rId4">
                    <a14:imgEffect>
                      <a14:artisticTexturizer/>
                    </a14:imgEffect>
                  </a14:imgLayer>
                </a14:imgProps>
              </a:ext>
            </a:extLst>
          </a:blip>
          <a:srcRect t="8503" b="6186"/>
          <a:stretch/>
        </p:blipFill>
        <p:spPr>
          <a:xfrm>
            <a:off x="0" y="1"/>
            <a:ext cx="12289972" cy="6989736"/>
          </a:xfrm>
          <a:prstGeom prst="rect">
            <a:avLst/>
          </a:prstGeom>
        </p:spPr>
      </p:pic>
      <p:sp>
        <p:nvSpPr>
          <p:cNvPr id="7" name="Prostoručno 6"/>
          <p:cNvSpPr/>
          <p:nvPr/>
        </p:nvSpPr>
        <p:spPr>
          <a:xfrm>
            <a:off x="4897464" y="-29029"/>
            <a:ext cx="7392508" cy="7018766"/>
          </a:xfrm>
          <a:custGeom>
            <a:avLst/>
            <a:gdLst>
              <a:gd name="connsiteX0" fmla="*/ 2346752 w 7272978"/>
              <a:gd name="connsiteY0" fmla="*/ 0 h 6858000"/>
              <a:gd name="connsiteX1" fmla="*/ 7272978 w 7272978"/>
              <a:gd name="connsiteY1" fmla="*/ 0 h 6858000"/>
              <a:gd name="connsiteX2" fmla="*/ 7272978 w 7272978"/>
              <a:gd name="connsiteY2" fmla="*/ 6858000 h 6858000"/>
              <a:gd name="connsiteX3" fmla="*/ 0 w 727297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272978" h="6858000">
                <a:moveTo>
                  <a:pt x="2346752" y="0"/>
                </a:moveTo>
                <a:lnTo>
                  <a:pt x="7272978" y="0"/>
                </a:lnTo>
                <a:lnTo>
                  <a:pt x="7272978" y="6858000"/>
                </a:lnTo>
                <a:lnTo>
                  <a:pt x="0" y="6858000"/>
                </a:lnTo>
                <a:close/>
              </a:path>
            </a:pathLst>
          </a:custGeom>
          <a:solidFill>
            <a:srgbClr val="4472C4">
              <a:lumMod val="50000"/>
              <a:alpha val="8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upa 7"/>
          <p:cNvGrpSpPr/>
          <p:nvPr/>
        </p:nvGrpSpPr>
        <p:grpSpPr>
          <a:xfrm>
            <a:off x="6019254" y="3100601"/>
            <a:ext cx="6096001" cy="2729398"/>
            <a:chOff x="6020455" y="3033406"/>
            <a:chExt cx="6096001" cy="2729398"/>
          </a:xfrm>
        </p:grpSpPr>
        <p:sp>
          <p:nvSpPr>
            <p:cNvPr id="10" name="TekstniOkvir 9"/>
            <p:cNvSpPr txBox="1"/>
            <p:nvPr/>
          </p:nvSpPr>
          <p:spPr>
            <a:xfrm>
              <a:off x="6020455" y="3033406"/>
              <a:ext cx="60948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3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NOVI KONCEPTI I PRAVILA ZA RAČUNOVODSTVENO PRAĆENJE EU SREDSTAVA</a:t>
              </a:r>
            </a:p>
          </p:txBody>
        </p:sp>
        <p:sp>
          <p:nvSpPr>
            <p:cNvPr id="11" name="Pravokutnik 10"/>
            <p:cNvSpPr/>
            <p:nvPr/>
          </p:nvSpPr>
          <p:spPr>
            <a:xfrm>
              <a:off x="6020455" y="5024140"/>
              <a:ext cx="6096001" cy="7386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Državna riznica</a:t>
              </a:r>
              <a:endParaRPr kumimoji="0" lang="hr-HR"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9" name="Slika 8"/>
          <p:cNvPicPr>
            <a:picLocks noChangeAspect="1"/>
          </p:cNvPicPr>
          <p:nvPr/>
        </p:nvPicPr>
        <p:blipFill>
          <a:blip r:embed="rId5"/>
          <a:stretch>
            <a:fillRect/>
          </a:stretch>
        </p:blipFill>
        <p:spPr>
          <a:xfrm>
            <a:off x="7323795" y="733250"/>
            <a:ext cx="3485719" cy="1778202"/>
          </a:xfrm>
          <a:prstGeom prst="rect">
            <a:avLst/>
          </a:prstGeom>
        </p:spPr>
      </p:pic>
    </p:spTree>
    <p:extLst>
      <p:ext uri="{BB962C8B-B14F-4D97-AF65-F5344CB8AC3E}">
        <p14:creationId xmlns:p14="http://schemas.microsoft.com/office/powerpoint/2010/main" val="1464322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avokutnik 20"/>
          <p:cNvSpPr/>
          <p:nvPr/>
        </p:nvSpPr>
        <p:spPr>
          <a:xfrm>
            <a:off x="117446" y="5541653"/>
            <a:ext cx="3364857" cy="1231904"/>
          </a:xfrm>
          <a:prstGeom prst="rect">
            <a:avLst/>
          </a:prstGeom>
          <a:noFill/>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srgbClr val="A5A5A5"/>
              </a:solidFill>
              <a:effectLst/>
              <a:uLnTx/>
              <a:uFillTx/>
              <a:latin typeface="Calibri" panose="020F0502020204030204"/>
              <a:ea typeface="+mn-ea"/>
              <a:cs typeface="+mn-cs"/>
            </a:endParaRPr>
          </a:p>
        </p:txBody>
      </p:sp>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NPOO i programi podijeljenog upravljanja – shema EU tijekova i nacionalnog sufinanciranja  </a:t>
            </a:r>
          </a:p>
        </p:txBody>
      </p:sp>
      <p:sp>
        <p:nvSpPr>
          <p:cNvPr id="3" name="Elipsa 2"/>
          <p:cNvSpPr/>
          <p:nvPr/>
        </p:nvSpPr>
        <p:spPr>
          <a:xfrm>
            <a:off x="527268" y="1846326"/>
            <a:ext cx="2036618" cy="1878677"/>
          </a:xfrm>
          <a:prstGeom prst="ellipse">
            <a:avLst/>
          </a:prstGeom>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EUROPSKA KOMISIJA</a:t>
            </a:r>
          </a:p>
        </p:txBody>
      </p:sp>
      <p:sp>
        <p:nvSpPr>
          <p:cNvPr id="4" name="Elipsa 3"/>
          <p:cNvSpPr/>
          <p:nvPr/>
        </p:nvSpPr>
        <p:spPr>
          <a:xfrm>
            <a:off x="6630964" y="1846326"/>
            <a:ext cx="2036618" cy="1878677"/>
          </a:xfrm>
          <a:prstGeom prst="ellipse">
            <a:avLst/>
          </a:prstGeom>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DRŽAVNI PRORAČUN</a:t>
            </a:r>
          </a:p>
        </p:txBody>
      </p:sp>
      <p:sp>
        <p:nvSpPr>
          <p:cNvPr id="5" name="Elipsa 4"/>
          <p:cNvSpPr/>
          <p:nvPr/>
        </p:nvSpPr>
        <p:spPr>
          <a:xfrm>
            <a:off x="5467300" y="4044580"/>
            <a:ext cx="1313708" cy="765446"/>
          </a:xfrm>
          <a:prstGeom prst="ellipse">
            <a:avLst/>
          </a:prstGeom>
          <a:solidFill>
            <a:srgbClr val="002060"/>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PROGRAMSKO TIJELO ZA UGOVARANJE I ISPLATU</a:t>
            </a:r>
          </a:p>
        </p:txBody>
      </p:sp>
      <p:sp>
        <p:nvSpPr>
          <p:cNvPr id="8" name="Pravokutnik 17"/>
          <p:cNvSpPr/>
          <p:nvPr/>
        </p:nvSpPr>
        <p:spPr>
          <a:xfrm>
            <a:off x="2734425" y="1388121"/>
            <a:ext cx="3645309" cy="399325"/>
          </a:xfrm>
          <a:custGeom>
            <a:avLst/>
            <a:gdLst>
              <a:gd name="connsiteX0" fmla="*/ 0 w 4553868"/>
              <a:gd name="connsiteY0" fmla="*/ 0 h 490765"/>
              <a:gd name="connsiteX1" fmla="*/ 4553868 w 4553868"/>
              <a:gd name="connsiteY1" fmla="*/ 0 h 490765"/>
              <a:gd name="connsiteX2" fmla="*/ 4553868 w 4553868"/>
              <a:gd name="connsiteY2" fmla="*/ 490765 h 490765"/>
              <a:gd name="connsiteX3" fmla="*/ 0 w 4553868"/>
              <a:gd name="connsiteY3" fmla="*/ 490765 h 490765"/>
              <a:gd name="connsiteX4" fmla="*/ 0 w 4553868"/>
              <a:gd name="connsiteY4" fmla="*/ 0 h 490765"/>
              <a:gd name="connsiteX0" fmla="*/ 0 w 4553868"/>
              <a:gd name="connsiteY0" fmla="*/ 0 h 490765"/>
              <a:gd name="connsiteX1" fmla="*/ 3905475 w 4553868"/>
              <a:gd name="connsiteY1" fmla="*/ 108066 h 490765"/>
              <a:gd name="connsiteX2" fmla="*/ 4553868 w 4553868"/>
              <a:gd name="connsiteY2" fmla="*/ 490765 h 490765"/>
              <a:gd name="connsiteX3" fmla="*/ 0 w 4553868"/>
              <a:gd name="connsiteY3" fmla="*/ 490765 h 490765"/>
              <a:gd name="connsiteX4" fmla="*/ 0 w 4553868"/>
              <a:gd name="connsiteY4" fmla="*/ 0 h 490765"/>
              <a:gd name="connsiteX0" fmla="*/ 0 w 3905475"/>
              <a:gd name="connsiteY0" fmla="*/ 0 h 507390"/>
              <a:gd name="connsiteX1" fmla="*/ 3905475 w 3905475"/>
              <a:gd name="connsiteY1" fmla="*/ 108066 h 507390"/>
              <a:gd name="connsiteX2" fmla="*/ 3905475 w 3905475"/>
              <a:gd name="connsiteY2" fmla="*/ 507390 h 507390"/>
              <a:gd name="connsiteX3" fmla="*/ 0 w 3905475"/>
              <a:gd name="connsiteY3" fmla="*/ 490765 h 507390"/>
              <a:gd name="connsiteX4" fmla="*/ 0 w 3905475"/>
              <a:gd name="connsiteY4" fmla="*/ 0 h 507390"/>
              <a:gd name="connsiteX0" fmla="*/ 0 w 3905475"/>
              <a:gd name="connsiteY0" fmla="*/ 0 h 507391"/>
              <a:gd name="connsiteX1" fmla="*/ 3905475 w 3905475"/>
              <a:gd name="connsiteY1" fmla="*/ 108066 h 507391"/>
              <a:gd name="connsiteX2" fmla="*/ 3905475 w 3905475"/>
              <a:gd name="connsiteY2" fmla="*/ 507390 h 507391"/>
              <a:gd name="connsiteX3" fmla="*/ 1072342 w 3905475"/>
              <a:gd name="connsiteY3" fmla="*/ 507391 h 507391"/>
              <a:gd name="connsiteX4" fmla="*/ 0 w 3905475"/>
              <a:gd name="connsiteY4" fmla="*/ 0 h 507391"/>
              <a:gd name="connsiteX0" fmla="*/ 0 w 2858071"/>
              <a:gd name="connsiteY0" fmla="*/ 0 h 399325"/>
              <a:gd name="connsiteX1" fmla="*/ 2858071 w 2858071"/>
              <a:gd name="connsiteY1" fmla="*/ 0 h 399325"/>
              <a:gd name="connsiteX2" fmla="*/ 2858071 w 2858071"/>
              <a:gd name="connsiteY2" fmla="*/ 399324 h 399325"/>
              <a:gd name="connsiteX3" fmla="*/ 24938 w 2858071"/>
              <a:gd name="connsiteY3" fmla="*/ 399325 h 399325"/>
              <a:gd name="connsiteX4" fmla="*/ 0 w 2858071"/>
              <a:gd name="connsiteY4" fmla="*/ 0 h 399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8071" h="399325">
                <a:moveTo>
                  <a:pt x="0" y="0"/>
                </a:moveTo>
                <a:lnTo>
                  <a:pt x="2858071" y="0"/>
                </a:lnTo>
                <a:lnTo>
                  <a:pt x="2858071" y="399324"/>
                </a:lnTo>
                <a:lnTo>
                  <a:pt x="24938" y="399325"/>
                </a:lnTo>
                <a:lnTo>
                  <a:pt x="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PODIJELJENO UPRAVLJANJE </a:t>
            </a:r>
          </a:p>
        </p:txBody>
      </p:sp>
      <p:sp>
        <p:nvSpPr>
          <p:cNvPr id="9" name="Pravokutnik 8"/>
          <p:cNvSpPr/>
          <p:nvPr/>
        </p:nvSpPr>
        <p:spPr>
          <a:xfrm>
            <a:off x="3482303" y="2106162"/>
            <a:ext cx="2058553" cy="144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NPOO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EU FONDOVI 21-27</a:t>
            </a:r>
          </a:p>
        </p:txBody>
      </p:sp>
      <p:sp>
        <p:nvSpPr>
          <p:cNvPr id="10" name="Elipsa 9"/>
          <p:cNvSpPr/>
          <p:nvPr/>
        </p:nvSpPr>
        <p:spPr>
          <a:xfrm>
            <a:off x="8738972" y="1431910"/>
            <a:ext cx="766083" cy="690541"/>
          </a:xfrm>
          <a:prstGeom prst="ellipse">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632</a:t>
            </a:r>
          </a:p>
        </p:txBody>
      </p:sp>
      <p:sp>
        <p:nvSpPr>
          <p:cNvPr id="11" name="Elipsa 10"/>
          <p:cNvSpPr/>
          <p:nvPr/>
        </p:nvSpPr>
        <p:spPr>
          <a:xfrm>
            <a:off x="7049783" y="4033070"/>
            <a:ext cx="1306493" cy="765446"/>
          </a:xfrm>
          <a:prstGeom prst="ellipse">
            <a:avLst/>
          </a:prstGeom>
          <a:solidFill>
            <a:srgbClr val="002060"/>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PROGRAMSKO TIJELO ZA UGOVARANJE I ISPLATU</a:t>
            </a:r>
          </a:p>
        </p:txBody>
      </p:sp>
      <p:sp>
        <p:nvSpPr>
          <p:cNvPr id="12" name="Elipsa 11"/>
          <p:cNvSpPr/>
          <p:nvPr/>
        </p:nvSpPr>
        <p:spPr>
          <a:xfrm>
            <a:off x="8548929" y="4033070"/>
            <a:ext cx="1363480" cy="765446"/>
          </a:xfrm>
          <a:prstGeom prst="ellipse">
            <a:avLst/>
          </a:prstGeom>
          <a:solidFill>
            <a:srgbClr val="002060"/>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PROGRAMSKO TIJELO ZA </a:t>
            </a:r>
            <a:r>
              <a:rPr kumimoji="0" lang="hr-HR" sz="1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UGOVARANJE</a:t>
            </a:r>
            <a:r>
              <a:rPr kumimoji="0" lang="hr-HR" sz="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I ISPLATU</a:t>
            </a:r>
          </a:p>
        </p:txBody>
      </p:sp>
      <p:cxnSp>
        <p:nvCxnSpPr>
          <p:cNvPr id="15" name="Ravni poveznik sa strelicom 14"/>
          <p:cNvCxnSpPr/>
          <p:nvPr/>
        </p:nvCxnSpPr>
        <p:spPr>
          <a:xfrm flipH="1">
            <a:off x="5731165" y="4864180"/>
            <a:ext cx="230570" cy="741767"/>
          </a:xfrm>
          <a:prstGeom prst="straightConnector1">
            <a:avLst/>
          </a:prstGeom>
          <a:ln w="38100">
            <a:solidFill>
              <a:srgbClr val="00206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22" name="Elipsa 21"/>
          <p:cNvSpPr/>
          <p:nvPr/>
        </p:nvSpPr>
        <p:spPr>
          <a:xfrm>
            <a:off x="10287848" y="4829874"/>
            <a:ext cx="766083" cy="690541"/>
          </a:xfrm>
          <a:prstGeom prst="ellipse">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638</a:t>
            </a:r>
          </a:p>
        </p:txBody>
      </p:sp>
      <p:sp>
        <p:nvSpPr>
          <p:cNvPr id="23" name="Elipsa 22"/>
          <p:cNvSpPr/>
          <p:nvPr/>
        </p:nvSpPr>
        <p:spPr>
          <a:xfrm>
            <a:off x="5167060" y="5660102"/>
            <a:ext cx="1212674" cy="765446"/>
          </a:xfrm>
          <a:prstGeom prst="ellipse">
            <a:avLst/>
          </a:prstGeom>
          <a:solidFill>
            <a:schemeClr val="tx2">
              <a:lumMod val="60000"/>
              <a:lumOff val="40000"/>
            </a:schemeClr>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05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KORISNICI PROJEKATA</a:t>
            </a:r>
          </a:p>
        </p:txBody>
      </p:sp>
      <p:sp>
        <p:nvSpPr>
          <p:cNvPr id="24" name="Elipsa 23"/>
          <p:cNvSpPr/>
          <p:nvPr/>
        </p:nvSpPr>
        <p:spPr>
          <a:xfrm>
            <a:off x="7068836" y="5660102"/>
            <a:ext cx="1212674" cy="765446"/>
          </a:xfrm>
          <a:prstGeom prst="ellipse">
            <a:avLst/>
          </a:prstGeom>
          <a:solidFill>
            <a:schemeClr val="tx2">
              <a:lumMod val="60000"/>
              <a:lumOff val="40000"/>
            </a:schemeClr>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05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KORISNICI PROJEKATA</a:t>
            </a:r>
          </a:p>
        </p:txBody>
      </p:sp>
      <p:cxnSp>
        <p:nvCxnSpPr>
          <p:cNvPr id="25" name="Ravni poveznik sa strelicom 24"/>
          <p:cNvCxnSpPr/>
          <p:nvPr/>
        </p:nvCxnSpPr>
        <p:spPr>
          <a:xfrm>
            <a:off x="7675173" y="4864180"/>
            <a:ext cx="7297" cy="661531"/>
          </a:xfrm>
          <a:prstGeom prst="straightConnector1">
            <a:avLst/>
          </a:prstGeom>
          <a:ln w="38100">
            <a:solidFill>
              <a:srgbClr val="00206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27" name="Elipsa 26"/>
          <p:cNvSpPr/>
          <p:nvPr/>
        </p:nvSpPr>
        <p:spPr>
          <a:xfrm>
            <a:off x="8970612" y="5660102"/>
            <a:ext cx="1212674" cy="765446"/>
          </a:xfrm>
          <a:prstGeom prst="ellipse">
            <a:avLst/>
          </a:prstGeom>
          <a:solidFill>
            <a:schemeClr val="tx2">
              <a:lumMod val="60000"/>
              <a:lumOff val="40000"/>
            </a:schemeClr>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05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KORISNICI PROJEKATA</a:t>
            </a:r>
          </a:p>
        </p:txBody>
      </p:sp>
      <p:cxnSp>
        <p:nvCxnSpPr>
          <p:cNvPr id="28" name="Ravni poveznik sa strelicom 27"/>
          <p:cNvCxnSpPr>
            <a:cxnSpLocks/>
          </p:cNvCxnSpPr>
          <p:nvPr/>
        </p:nvCxnSpPr>
        <p:spPr>
          <a:xfrm>
            <a:off x="9265249" y="4827986"/>
            <a:ext cx="261317" cy="733918"/>
          </a:xfrm>
          <a:prstGeom prst="straightConnector1">
            <a:avLst/>
          </a:prstGeom>
          <a:ln w="38100">
            <a:solidFill>
              <a:srgbClr val="00206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 name="Ravni poveznik sa strelicom 32"/>
          <p:cNvCxnSpPr/>
          <p:nvPr/>
        </p:nvCxnSpPr>
        <p:spPr>
          <a:xfrm flipH="1">
            <a:off x="6559574" y="3592689"/>
            <a:ext cx="363039" cy="412147"/>
          </a:xfrm>
          <a:prstGeom prst="straightConnector1">
            <a:avLst/>
          </a:prstGeom>
          <a:ln w="38100">
            <a:solidFill>
              <a:srgbClr val="00206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 name="Ravni poveznik sa strelicom 34"/>
          <p:cNvCxnSpPr/>
          <p:nvPr/>
        </p:nvCxnSpPr>
        <p:spPr>
          <a:xfrm>
            <a:off x="8356276" y="3559424"/>
            <a:ext cx="472592" cy="485156"/>
          </a:xfrm>
          <a:prstGeom prst="straightConnector1">
            <a:avLst/>
          </a:prstGeom>
          <a:ln w="38100">
            <a:solidFill>
              <a:srgbClr val="00206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9" name="Ravni poveznik sa strelicom 38"/>
          <p:cNvCxnSpPr/>
          <p:nvPr/>
        </p:nvCxnSpPr>
        <p:spPr>
          <a:xfrm>
            <a:off x="7649273" y="3751529"/>
            <a:ext cx="0" cy="253307"/>
          </a:xfrm>
          <a:prstGeom prst="straightConnector1">
            <a:avLst/>
          </a:prstGeom>
          <a:ln w="38100">
            <a:solidFill>
              <a:srgbClr val="00206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46" name="Pravokutnik 45"/>
          <p:cNvSpPr/>
          <p:nvPr/>
        </p:nvSpPr>
        <p:spPr>
          <a:xfrm>
            <a:off x="9483939" y="1598846"/>
            <a:ext cx="1147570" cy="288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Prihod od EU pomoći</a:t>
            </a:r>
          </a:p>
        </p:txBody>
      </p:sp>
      <p:sp>
        <p:nvSpPr>
          <p:cNvPr id="47" name="Pravokutnik 46"/>
          <p:cNvSpPr/>
          <p:nvPr/>
        </p:nvSpPr>
        <p:spPr>
          <a:xfrm>
            <a:off x="10943215" y="5090602"/>
            <a:ext cx="1344636" cy="288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Prihod od pomoći temeljem prijenosa EU sredstava i nacionalno sufinanciranje</a:t>
            </a:r>
          </a:p>
        </p:txBody>
      </p:sp>
      <p:sp>
        <p:nvSpPr>
          <p:cNvPr id="50" name="Pravokutnik 49"/>
          <p:cNvSpPr/>
          <p:nvPr/>
        </p:nvSpPr>
        <p:spPr>
          <a:xfrm>
            <a:off x="3256125" y="3398237"/>
            <a:ext cx="2517272" cy="1845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ZAHTJEVI ZA PLAĆANJE</a:t>
            </a:r>
          </a:p>
        </p:txBody>
      </p:sp>
      <p:sp>
        <p:nvSpPr>
          <p:cNvPr id="17" name="Prostoručno 16"/>
          <p:cNvSpPr/>
          <p:nvPr/>
        </p:nvSpPr>
        <p:spPr>
          <a:xfrm flipH="1">
            <a:off x="2780319" y="1826073"/>
            <a:ext cx="3531765" cy="654345"/>
          </a:xfrm>
          <a:custGeom>
            <a:avLst/>
            <a:gdLst>
              <a:gd name="connsiteX0" fmla="*/ 0 w 3531765"/>
              <a:gd name="connsiteY0" fmla="*/ 654345 h 654345"/>
              <a:gd name="connsiteX1" fmla="*/ 1795244 w 3531765"/>
              <a:gd name="connsiteY1" fmla="*/ 4 h 654345"/>
              <a:gd name="connsiteX2" fmla="*/ 3531765 w 3531765"/>
              <a:gd name="connsiteY2" fmla="*/ 645956 h 654345"/>
            </a:gdLst>
            <a:ahLst/>
            <a:cxnLst>
              <a:cxn ang="0">
                <a:pos x="connsiteX0" y="connsiteY0"/>
              </a:cxn>
              <a:cxn ang="0">
                <a:pos x="connsiteX1" y="connsiteY1"/>
              </a:cxn>
              <a:cxn ang="0">
                <a:pos x="connsiteX2" y="connsiteY2"/>
              </a:cxn>
            </a:cxnLst>
            <a:rect l="l" t="t" r="r" b="b"/>
            <a:pathLst>
              <a:path w="3531765" h="654345">
                <a:moveTo>
                  <a:pt x="0" y="654345"/>
                </a:moveTo>
                <a:cubicBezTo>
                  <a:pt x="603308" y="327873"/>
                  <a:pt x="1206617" y="1402"/>
                  <a:pt x="1795244" y="4"/>
                </a:cubicBezTo>
                <a:cubicBezTo>
                  <a:pt x="2383871" y="-1394"/>
                  <a:pt x="2957818" y="322281"/>
                  <a:pt x="3531765" y="645956"/>
                </a:cubicBezTo>
              </a:path>
            </a:pathLst>
          </a:custGeom>
          <a:noFill/>
          <a:ln w="57150">
            <a:solidFill>
              <a:srgbClr val="002060"/>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Prostoručno 33"/>
          <p:cNvSpPr/>
          <p:nvPr/>
        </p:nvSpPr>
        <p:spPr>
          <a:xfrm rot="10800000" flipH="1">
            <a:off x="2745698" y="3210379"/>
            <a:ext cx="3531765" cy="654345"/>
          </a:xfrm>
          <a:custGeom>
            <a:avLst/>
            <a:gdLst>
              <a:gd name="connsiteX0" fmla="*/ 0 w 3531765"/>
              <a:gd name="connsiteY0" fmla="*/ 654345 h 654345"/>
              <a:gd name="connsiteX1" fmla="*/ 1795244 w 3531765"/>
              <a:gd name="connsiteY1" fmla="*/ 4 h 654345"/>
              <a:gd name="connsiteX2" fmla="*/ 3531765 w 3531765"/>
              <a:gd name="connsiteY2" fmla="*/ 645956 h 654345"/>
            </a:gdLst>
            <a:ahLst/>
            <a:cxnLst>
              <a:cxn ang="0">
                <a:pos x="connsiteX0" y="connsiteY0"/>
              </a:cxn>
              <a:cxn ang="0">
                <a:pos x="connsiteX1" y="connsiteY1"/>
              </a:cxn>
              <a:cxn ang="0">
                <a:pos x="connsiteX2" y="connsiteY2"/>
              </a:cxn>
            </a:cxnLst>
            <a:rect l="l" t="t" r="r" b="b"/>
            <a:pathLst>
              <a:path w="3531765" h="654345">
                <a:moveTo>
                  <a:pt x="0" y="654345"/>
                </a:moveTo>
                <a:cubicBezTo>
                  <a:pt x="603308" y="327873"/>
                  <a:pt x="1206617" y="1402"/>
                  <a:pt x="1795244" y="4"/>
                </a:cubicBezTo>
                <a:cubicBezTo>
                  <a:pt x="2383871" y="-1394"/>
                  <a:pt x="2957818" y="322281"/>
                  <a:pt x="3531765" y="645956"/>
                </a:cubicBezTo>
              </a:path>
            </a:pathLst>
          </a:custGeom>
          <a:noFill/>
          <a:ln w="57150">
            <a:solidFill>
              <a:schemeClr val="accent1">
                <a:lumMod val="60000"/>
                <a:lumOff val="40000"/>
              </a:schemeClr>
            </a:solidFill>
            <a:prstDash val="sysDash"/>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9" name="Ravni poveznik sa strelicom 28"/>
          <p:cNvCxnSpPr/>
          <p:nvPr/>
        </p:nvCxnSpPr>
        <p:spPr>
          <a:xfrm flipV="1">
            <a:off x="5571051" y="4796104"/>
            <a:ext cx="225313" cy="681319"/>
          </a:xfrm>
          <a:prstGeom prst="straightConnector1">
            <a:avLst/>
          </a:prstGeom>
          <a:ln w="38100">
            <a:solidFill>
              <a:schemeClr val="accent1">
                <a:lumMod val="60000"/>
                <a:lumOff val="40000"/>
              </a:schemeClr>
            </a:solidFill>
            <a:prstDash val="sysDash"/>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1" name="Ravni poveznik sa strelicom 30"/>
          <p:cNvCxnSpPr/>
          <p:nvPr/>
        </p:nvCxnSpPr>
        <p:spPr>
          <a:xfrm flipH="1" flipV="1">
            <a:off x="7480885" y="4812114"/>
            <a:ext cx="5631" cy="649297"/>
          </a:xfrm>
          <a:prstGeom prst="straightConnector1">
            <a:avLst/>
          </a:prstGeom>
          <a:ln w="38100">
            <a:solidFill>
              <a:schemeClr val="accent1">
                <a:lumMod val="60000"/>
                <a:lumOff val="40000"/>
              </a:schemeClr>
            </a:solidFill>
            <a:prstDash val="sysDash"/>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8" name="Ravni poveznik sa strelicom 37"/>
          <p:cNvCxnSpPr>
            <a:cxnSpLocks/>
          </p:cNvCxnSpPr>
          <p:nvPr/>
        </p:nvCxnSpPr>
        <p:spPr>
          <a:xfrm flipH="1" flipV="1">
            <a:off x="9069000" y="4855364"/>
            <a:ext cx="268431" cy="693742"/>
          </a:xfrm>
          <a:prstGeom prst="straightConnector1">
            <a:avLst/>
          </a:prstGeom>
          <a:ln w="38100">
            <a:solidFill>
              <a:schemeClr val="accent1">
                <a:lumMod val="60000"/>
                <a:lumOff val="40000"/>
              </a:schemeClr>
            </a:solidFill>
            <a:prstDash val="sysDash"/>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40" name="Ravni poveznik sa strelicom 39"/>
          <p:cNvCxnSpPr>
            <a:cxnSpLocks/>
          </p:cNvCxnSpPr>
          <p:nvPr/>
        </p:nvCxnSpPr>
        <p:spPr>
          <a:xfrm flipH="1" flipV="1">
            <a:off x="8228174" y="3632421"/>
            <a:ext cx="364398" cy="400649"/>
          </a:xfrm>
          <a:prstGeom prst="straightConnector1">
            <a:avLst/>
          </a:prstGeom>
          <a:ln w="38100">
            <a:solidFill>
              <a:schemeClr val="accent1">
                <a:lumMod val="60000"/>
                <a:lumOff val="40000"/>
              </a:schemeClr>
            </a:solidFill>
            <a:prstDash val="sysDash"/>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42" name="Ravni poveznik sa strelicom 41"/>
          <p:cNvCxnSpPr>
            <a:cxnSpLocks/>
          </p:cNvCxnSpPr>
          <p:nvPr/>
        </p:nvCxnSpPr>
        <p:spPr>
          <a:xfrm flipV="1">
            <a:off x="7490767" y="3672429"/>
            <a:ext cx="30405" cy="307398"/>
          </a:xfrm>
          <a:prstGeom prst="straightConnector1">
            <a:avLst/>
          </a:prstGeom>
          <a:ln w="38100">
            <a:solidFill>
              <a:schemeClr val="accent1">
                <a:lumMod val="60000"/>
                <a:lumOff val="40000"/>
              </a:schemeClr>
            </a:solidFill>
            <a:prstDash val="sysDash"/>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44" name="Ravni poveznik sa strelicom 43"/>
          <p:cNvCxnSpPr/>
          <p:nvPr/>
        </p:nvCxnSpPr>
        <p:spPr>
          <a:xfrm flipV="1">
            <a:off x="6469678" y="3490530"/>
            <a:ext cx="330465" cy="342772"/>
          </a:xfrm>
          <a:prstGeom prst="straightConnector1">
            <a:avLst/>
          </a:prstGeom>
          <a:ln w="38100">
            <a:solidFill>
              <a:schemeClr val="accent1">
                <a:lumMod val="60000"/>
                <a:lumOff val="40000"/>
              </a:schemeClr>
            </a:solidFill>
            <a:prstDash val="sysDash"/>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8" name="Ravni poveznik sa strelicom 17">
            <a:extLst>
              <a:ext uri="{FF2B5EF4-FFF2-40B4-BE49-F238E27FC236}">
                <a16:creationId xmlns:a16="http://schemas.microsoft.com/office/drawing/2014/main" id="{86288AAD-FE61-9631-3FEE-8E9CA56A3C4C}"/>
              </a:ext>
            </a:extLst>
          </p:cNvPr>
          <p:cNvCxnSpPr>
            <a:cxnSpLocks/>
          </p:cNvCxnSpPr>
          <p:nvPr/>
        </p:nvCxnSpPr>
        <p:spPr>
          <a:xfrm flipH="1">
            <a:off x="5878900" y="4896714"/>
            <a:ext cx="202894" cy="729382"/>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41" name="Ravni poveznik sa strelicom 40">
            <a:extLst>
              <a:ext uri="{FF2B5EF4-FFF2-40B4-BE49-F238E27FC236}">
                <a16:creationId xmlns:a16="http://schemas.microsoft.com/office/drawing/2014/main" id="{913BD090-53DC-A5B8-25FC-1CCC99231EDD}"/>
              </a:ext>
            </a:extLst>
          </p:cNvPr>
          <p:cNvCxnSpPr>
            <a:cxnSpLocks/>
          </p:cNvCxnSpPr>
          <p:nvPr/>
        </p:nvCxnSpPr>
        <p:spPr>
          <a:xfrm>
            <a:off x="7840662" y="4851759"/>
            <a:ext cx="7938" cy="673952"/>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43" name="Ravni poveznik sa strelicom 42">
            <a:extLst>
              <a:ext uri="{FF2B5EF4-FFF2-40B4-BE49-F238E27FC236}">
                <a16:creationId xmlns:a16="http://schemas.microsoft.com/office/drawing/2014/main" id="{E699FE85-2216-26B1-5BFF-2BD8DE195423}"/>
              </a:ext>
            </a:extLst>
          </p:cNvPr>
          <p:cNvCxnSpPr>
            <a:cxnSpLocks/>
          </p:cNvCxnSpPr>
          <p:nvPr/>
        </p:nvCxnSpPr>
        <p:spPr>
          <a:xfrm>
            <a:off x="8498123" y="3500527"/>
            <a:ext cx="405511" cy="434345"/>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58" name="Ravni poveznik sa strelicom 57">
            <a:extLst>
              <a:ext uri="{FF2B5EF4-FFF2-40B4-BE49-F238E27FC236}">
                <a16:creationId xmlns:a16="http://schemas.microsoft.com/office/drawing/2014/main" id="{33667A7B-0C9E-B2B0-8A3B-6B50107F9DE3}"/>
              </a:ext>
            </a:extLst>
          </p:cNvPr>
          <p:cNvCxnSpPr>
            <a:cxnSpLocks/>
          </p:cNvCxnSpPr>
          <p:nvPr/>
        </p:nvCxnSpPr>
        <p:spPr>
          <a:xfrm flipH="1">
            <a:off x="6725201" y="3680549"/>
            <a:ext cx="310031" cy="401530"/>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61" name="Ravni poveznik sa strelicom 60">
            <a:extLst>
              <a:ext uri="{FF2B5EF4-FFF2-40B4-BE49-F238E27FC236}">
                <a16:creationId xmlns:a16="http://schemas.microsoft.com/office/drawing/2014/main" id="{A61280A1-3684-933A-3259-C5FEBEE0BEA8}"/>
              </a:ext>
            </a:extLst>
          </p:cNvPr>
          <p:cNvCxnSpPr>
            <a:cxnSpLocks/>
          </p:cNvCxnSpPr>
          <p:nvPr/>
        </p:nvCxnSpPr>
        <p:spPr>
          <a:xfrm>
            <a:off x="7788591" y="3725003"/>
            <a:ext cx="40273" cy="308067"/>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71" name="Ravni poveznik sa strelicom 70">
            <a:extLst>
              <a:ext uri="{FF2B5EF4-FFF2-40B4-BE49-F238E27FC236}">
                <a16:creationId xmlns:a16="http://schemas.microsoft.com/office/drawing/2014/main" id="{4A793203-9E86-5E24-1D4A-414A8C09EC5C}"/>
              </a:ext>
            </a:extLst>
          </p:cNvPr>
          <p:cNvCxnSpPr>
            <a:cxnSpLocks/>
          </p:cNvCxnSpPr>
          <p:nvPr/>
        </p:nvCxnSpPr>
        <p:spPr>
          <a:xfrm>
            <a:off x="9409586" y="4798539"/>
            <a:ext cx="298251" cy="727172"/>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45" name="Ravni poveznik sa strelicom 44">
            <a:extLst>
              <a:ext uri="{FF2B5EF4-FFF2-40B4-BE49-F238E27FC236}">
                <a16:creationId xmlns:a16="http://schemas.microsoft.com/office/drawing/2014/main" id="{86288AAD-FE61-9631-3FEE-8E9CA56A3C4C}"/>
              </a:ext>
            </a:extLst>
          </p:cNvPr>
          <p:cNvCxnSpPr>
            <a:cxnSpLocks/>
          </p:cNvCxnSpPr>
          <p:nvPr/>
        </p:nvCxnSpPr>
        <p:spPr>
          <a:xfrm>
            <a:off x="194041" y="6088396"/>
            <a:ext cx="697525" cy="0"/>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48" name="Ravni poveznik sa strelicom 47"/>
          <p:cNvCxnSpPr/>
          <p:nvPr/>
        </p:nvCxnSpPr>
        <p:spPr>
          <a:xfrm flipV="1">
            <a:off x="194041" y="5735384"/>
            <a:ext cx="697525" cy="4884"/>
          </a:xfrm>
          <a:prstGeom prst="straightConnector1">
            <a:avLst/>
          </a:prstGeom>
          <a:ln w="38100">
            <a:solidFill>
              <a:srgbClr val="002060"/>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49" name="Ravni poveznik sa strelicom 48"/>
          <p:cNvCxnSpPr/>
          <p:nvPr/>
        </p:nvCxnSpPr>
        <p:spPr>
          <a:xfrm flipV="1">
            <a:off x="178502" y="6422503"/>
            <a:ext cx="713064" cy="6207"/>
          </a:xfrm>
          <a:prstGeom prst="straightConnector1">
            <a:avLst/>
          </a:prstGeom>
          <a:ln w="38100">
            <a:solidFill>
              <a:schemeClr val="accent1">
                <a:lumMod val="60000"/>
                <a:lumOff val="40000"/>
              </a:schemeClr>
            </a:solidFill>
            <a:prstDash val="sysDash"/>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51" name="Pravokutnik 50"/>
          <p:cNvSpPr/>
          <p:nvPr/>
        </p:nvSpPr>
        <p:spPr>
          <a:xfrm>
            <a:off x="916149" y="6001680"/>
            <a:ext cx="2541571" cy="1734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NACIONALNO SUFINANCIRANJE</a:t>
            </a:r>
          </a:p>
        </p:txBody>
      </p:sp>
      <p:sp>
        <p:nvSpPr>
          <p:cNvPr id="52" name="Pravokutnik 51"/>
          <p:cNvSpPr/>
          <p:nvPr/>
        </p:nvSpPr>
        <p:spPr>
          <a:xfrm>
            <a:off x="876028" y="5648668"/>
            <a:ext cx="1291997" cy="1734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EU SREDSTVA</a:t>
            </a:r>
          </a:p>
        </p:txBody>
      </p:sp>
      <p:sp>
        <p:nvSpPr>
          <p:cNvPr id="53" name="Pravokutnik 52"/>
          <p:cNvSpPr/>
          <p:nvPr/>
        </p:nvSpPr>
        <p:spPr>
          <a:xfrm>
            <a:off x="937084" y="6422503"/>
            <a:ext cx="2637723" cy="1734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ZAHTJEV ZA NADOKNADU SREDSTAVA</a:t>
            </a:r>
          </a:p>
        </p:txBody>
      </p:sp>
      <p:cxnSp>
        <p:nvCxnSpPr>
          <p:cNvPr id="19" name="Ravni poveznik sa strelicom 18">
            <a:extLst>
              <a:ext uri="{FF2B5EF4-FFF2-40B4-BE49-F238E27FC236}">
                <a16:creationId xmlns:a16="http://schemas.microsoft.com/office/drawing/2014/main" id="{5DD5545E-C5E0-6080-2E68-4CE7BDFF5CAB}"/>
              </a:ext>
            </a:extLst>
          </p:cNvPr>
          <p:cNvCxnSpPr>
            <a:cxnSpLocks/>
          </p:cNvCxnSpPr>
          <p:nvPr/>
        </p:nvCxnSpPr>
        <p:spPr>
          <a:xfrm flipV="1">
            <a:off x="8555590" y="2016782"/>
            <a:ext cx="245162" cy="211361"/>
          </a:xfrm>
          <a:prstGeom prst="straightConnector1">
            <a:avLst/>
          </a:prstGeom>
          <a:ln w="38100">
            <a:solidFill>
              <a:schemeClr val="bg1">
                <a:lumMod val="65000"/>
              </a:schemeClr>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6" name="Ravni poveznik sa strelicom 25">
            <a:extLst>
              <a:ext uri="{FF2B5EF4-FFF2-40B4-BE49-F238E27FC236}">
                <a16:creationId xmlns:a16="http://schemas.microsoft.com/office/drawing/2014/main" id="{2C580832-2085-92A4-E6BE-E0E6AAFEAAA0}"/>
              </a:ext>
            </a:extLst>
          </p:cNvPr>
          <p:cNvCxnSpPr>
            <a:cxnSpLocks/>
          </p:cNvCxnSpPr>
          <p:nvPr/>
        </p:nvCxnSpPr>
        <p:spPr>
          <a:xfrm flipV="1">
            <a:off x="10130908" y="5520415"/>
            <a:ext cx="245162" cy="211361"/>
          </a:xfrm>
          <a:prstGeom prst="straightConnector1">
            <a:avLst/>
          </a:prstGeom>
          <a:ln w="38100">
            <a:solidFill>
              <a:schemeClr val="bg1">
                <a:lumMod val="65000"/>
              </a:schemeClr>
            </a:solidFill>
            <a:tailEnd type="triangle"/>
          </a:ln>
          <a:effectLst>
            <a:outerShdw blurRad="50800" dist="38100" dir="2700000" algn="tl"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689515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Programi izravnog upravljanja – shema EU tijekova </a:t>
            </a:r>
          </a:p>
        </p:txBody>
      </p:sp>
      <p:sp>
        <p:nvSpPr>
          <p:cNvPr id="8" name="TekstniOkvir 7"/>
          <p:cNvSpPr txBox="1"/>
          <p:nvPr/>
        </p:nvSpPr>
        <p:spPr>
          <a:xfrm>
            <a:off x="4671043" y="1950327"/>
            <a:ext cx="2556372"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IZRAVNO UPRAVLJANJE</a:t>
            </a:r>
          </a:p>
        </p:txBody>
      </p:sp>
      <p:sp>
        <p:nvSpPr>
          <p:cNvPr id="9" name="TekstniOkvir 8"/>
          <p:cNvSpPr txBox="1"/>
          <p:nvPr/>
        </p:nvSpPr>
        <p:spPr>
          <a:xfrm>
            <a:off x="4719343" y="2576656"/>
            <a:ext cx="2457607"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IZNOS OVISI O VRIJEDNOSTI UGOVORENOG PROJEKTA</a:t>
            </a:r>
          </a:p>
        </p:txBody>
      </p:sp>
      <p:sp>
        <p:nvSpPr>
          <p:cNvPr id="12" name="Elipsa 11"/>
          <p:cNvSpPr/>
          <p:nvPr/>
        </p:nvSpPr>
        <p:spPr>
          <a:xfrm>
            <a:off x="2192593" y="2464335"/>
            <a:ext cx="2249491" cy="2304310"/>
          </a:xfrm>
          <a:prstGeom prst="ellipse">
            <a:avLst/>
          </a:prstGeom>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EUROPSKA KOMISIJA</a:t>
            </a:r>
          </a:p>
        </p:txBody>
      </p:sp>
      <p:sp>
        <p:nvSpPr>
          <p:cNvPr id="13" name="Elipsa 12"/>
          <p:cNvSpPr/>
          <p:nvPr/>
        </p:nvSpPr>
        <p:spPr>
          <a:xfrm>
            <a:off x="7450284" y="2464335"/>
            <a:ext cx="2278335" cy="2304310"/>
          </a:xfrm>
          <a:prstGeom prst="ellipse">
            <a:avLst/>
          </a:prstGeom>
          <a:solidFill>
            <a:srgbClr val="8497B0"/>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KORISNIK PROJEKTA</a:t>
            </a:r>
          </a:p>
        </p:txBody>
      </p:sp>
      <p:sp>
        <p:nvSpPr>
          <p:cNvPr id="14" name="Elipsa 13"/>
          <p:cNvSpPr/>
          <p:nvPr/>
        </p:nvSpPr>
        <p:spPr>
          <a:xfrm>
            <a:off x="9740145" y="1773794"/>
            <a:ext cx="774259" cy="690541"/>
          </a:xfrm>
          <a:prstGeom prst="ellipse">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632</a:t>
            </a:r>
          </a:p>
        </p:txBody>
      </p:sp>
      <p:sp>
        <p:nvSpPr>
          <p:cNvPr id="15" name="Pravokutnik 14"/>
          <p:cNvSpPr/>
          <p:nvPr/>
        </p:nvSpPr>
        <p:spPr>
          <a:xfrm>
            <a:off x="10514404" y="1950328"/>
            <a:ext cx="1122973" cy="30338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Prihod</a:t>
            </a:r>
            <a:r>
              <a:rPr kumimoji="0" lang="hr-HR" sz="14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 </a:t>
            </a:r>
            <a:r>
              <a:rPr kumimoji="0" lang="hr-H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od EU pomoći</a:t>
            </a:r>
          </a:p>
        </p:txBody>
      </p:sp>
      <p:sp>
        <p:nvSpPr>
          <p:cNvPr id="19" name="Pravokutnik 18"/>
          <p:cNvSpPr/>
          <p:nvPr/>
        </p:nvSpPr>
        <p:spPr>
          <a:xfrm>
            <a:off x="4936079" y="4402615"/>
            <a:ext cx="2014431" cy="151930"/>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ZAHTJEVI ZA PLAĆANJE PREMA EK</a:t>
            </a:r>
          </a:p>
        </p:txBody>
      </p:sp>
      <p:sp>
        <p:nvSpPr>
          <p:cNvPr id="16" name="Prostoručno 15"/>
          <p:cNvSpPr/>
          <p:nvPr/>
        </p:nvSpPr>
        <p:spPr>
          <a:xfrm flipH="1">
            <a:off x="4456545" y="2359741"/>
            <a:ext cx="3117055" cy="455555"/>
          </a:xfrm>
          <a:custGeom>
            <a:avLst/>
            <a:gdLst>
              <a:gd name="connsiteX0" fmla="*/ 0 w 3531765"/>
              <a:gd name="connsiteY0" fmla="*/ 654345 h 654345"/>
              <a:gd name="connsiteX1" fmla="*/ 1795244 w 3531765"/>
              <a:gd name="connsiteY1" fmla="*/ 4 h 654345"/>
              <a:gd name="connsiteX2" fmla="*/ 3531765 w 3531765"/>
              <a:gd name="connsiteY2" fmla="*/ 645956 h 654345"/>
            </a:gdLst>
            <a:ahLst/>
            <a:cxnLst>
              <a:cxn ang="0">
                <a:pos x="connsiteX0" y="connsiteY0"/>
              </a:cxn>
              <a:cxn ang="0">
                <a:pos x="connsiteX1" y="connsiteY1"/>
              </a:cxn>
              <a:cxn ang="0">
                <a:pos x="connsiteX2" y="connsiteY2"/>
              </a:cxn>
            </a:cxnLst>
            <a:rect l="l" t="t" r="r" b="b"/>
            <a:pathLst>
              <a:path w="3531765" h="654345">
                <a:moveTo>
                  <a:pt x="0" y="654345"/>
                </a:moveTo>
                <a:cubicBezTo>
                  <a:pt x="603308" y="327873"/>
                  <a:pt x="1206617" y="1402"/>
                  <a:pt x="1795244" y="4"/>
                </a:cubicBezTo>
                <a:cubicBezTo>
                  <a:pt x="2383871" y="-1394"/>
                  <a:pt x="2957818" y="322281"/>
                  <a:pt x="3531765" y="645956"/>
                </a:cubicBezTo>
              </a:path>
            </a:pathLst>
          </a:custGeom>
          <a:noFill/>
          <a:ln w="57150">
            <a:solidFill>
              <a:srgbClr val="002060"/>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Prostoručno 19"/>
          <p:cNvSpPr/>
          <p:nvPr/>
        </p:nvSpPr>
        <p:spPr>
          <a:xfrm rot="10800000" flipH="1">
            <a:off x="4377238" y="4402614"/>
            <a:ext cx="3117055" cy="455555"/>
          </a:xfrm>
          <a:custGeom>
            <a:avLst/>
            <a:gdLst>
              <a:gd name="connsiteX0" fmla="*/ 0 w 3531765"/>
              <a:gd name="connsiteY0" fmla="*/ 654345 h 654345"/>
              <a:gd name="connsiteX1" fmla="*/ 1795244 w 3531765"/>
              <a:gd name="connsiteY1" fmla="*/ 4 h 654345"/>
              <a:gd name="connsiteX2" fmla="*/ 3531765 w 3531765"/>
              <a:gd name="connsiteY2" fmla="*/ 645956 h 654345"/>
            </a:gdLst>
            <a:ahLst/>
            <a:cxnLst>
              <a:cxn ang="0">
                <a:pos x="connsiteX0" y="connsiteY0"/>
              </a:cxn>
              <a:cxn ang="0">
                <a:pos x="connsiteX1" y="connsiteY1"/>
              </a:cxn>
              <a:cxn ang="0">
                <a:pos x="connsiteX2" y="connsiteY2"/>
              </a:cxn>
            </a:cxnLst>
            <a:rect l="l" t="t" r="r" b="b"/>
            <a:pathLst>
              <a:path w="3531765" h="654345">
                <a:moveTo>
                  <a:pt x="0" y="654345"/>
                </a:moveTo>
                <a:cubicBezTo>
                  <a:pt x="603308" y="327873"/>
                  <a:pt x="1206617" y="1402"/>
                  <a:pt x="1795244" y="4"/>
                </a:cubicBezTo>
                <a:cubicBezTo>
                  <a:pt x="2383871" y="-1394"/>
                  <a:pt x="2957818" y="322281"/>
                  <a:pt x="3531765" y="645956"/>
                </a:cubicBezTo>
              </a:path>
            </a:pathLst>
          </a:custGeom>
          <a:noFill/>
          <a:ln w="57150">
            <a:solidFill>
              <a:schemeClr val="accent1">
                <a:lumMod val="60000"/>
                <a:lumOff val="40000"/>
              </a:schemeClr>
            </a:solidFill>
            <a:prstDash val="sysDash"/>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642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9DC3E6"/>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Primjena modificiranog računovodstvenog načela nastanka događaja</a:t>
            </a:r>
          </a:p>
        </p:txBody>
      </p:sp>
      <p:sp>
        <p:nvSpPr>
          <p:cNvPr id="3" name="Content Placeholder 2"/>
          <p:cNvSpPr txBox="1">
            <a:spLocks/>
          </p:cNvSpPr>
          <p:nvPr/>
        </p:nvSpPr>
        <p:spPr>
          <a:xfrm>
            <a:off x="469781" y="1155575"/>
            <a:ext cx="11252437" cy="405976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1000"/>
              </a:spcBef>
              <a:spcAft>
                <a:spcPts val="800"/>
              </a:spcAft>
              <a:buClrTx/>
              <a:buSzTx/>
              <a:buFont typeface="Arial" panose="020B0604020202020204" pitchFamily="34" charset="0"/>
              <a:buNone/>
              <a:tabLst/>
              <a:defRPr/>
            </a:pPr>
            <a:r>
              <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rPr>
              <a:t>Primjena modificiranog računovodstvenog načela nastanka događaja </a:t>
            </a:r>
            <a:r>
              <a:rPr kumimoji="0" lang="hr-HR" sz="2400" b="1" i="0" u="none" strike="noStrike" kern="1200" cap="none" spc="0" normalizeH="0" baseline="0" noProof="0" dirty="0">
                <a:ln>
                  <a:noFill/>
                </a:ln>
                <a:solidFill>
                  <a:prstClr val="black"/>
                </a:solidFill>
                <a:effectLst/>
                <a:uLnTx/>
                <a:uFillTx/>
                <a:latin typeface="Calibri" panose="020F0502020204030204"/>
                <a:ea typeface="+mn-ea"/>
                <a:cs typeface="+mn-cs"/>
              </a:rPr>
              <a:t>od 1. siječnja 2025. godine</a:t>
            </a:r>
            <a:r>
              <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rPr>
              <a:t> - računovodstvene evidencije EU sredstava za novo programsko razdoblje: </a:t>
            </a:r>
          </a:p>
          <a:p>
            <a:pPr marL="457200" marR="0" lvl="0" indent="-457200" algn="just" defTabSz="914400" rtl="0" eaLnBrk="1" fontAlgn="auto" latinLnBrk="0" hangingPunct="1">
              <a:lnSpc>
                <a:spcPct val="150000"/>
              </a:lnSpc>
              <a:spcBef>
                <a:spcPts val="1000"/>
              </a:spcBef>
              <a:spcAft>
                <a:spcPts val="800"/>
              </a:spcAft>
              <a:buClrTx/>
              <a:buSzTx/>
              <a:buFont typeface="+mj-lt"/>
              <a:buAutoNum type="arabicPeriod"/>
              <a:tabLst/>
              <a:defRPr/>
            </a:pPr>
            <a:r>
              <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rPr>
              <a:t>rashod se priznaje po načelu nastanka (obračunska osnova) – razred 3 i  4</a:t>
            </a:r>
          </a:p>
          <a:p>
            <a:pPr marL="457200" marR="0" lvl="0" indent="-457200" algn="just" defTabSz="914400" rtl="0" eaLnBrk="1" fontAlgn="auto" latinLnBrk="0" hangingPunct="1">
              <a:lnSpc>
                <a:spcPct val="150000"/>
              </a:lnSpc>
              <a:spcBef>
                <a:spcPts val="1000"/>
              </a:spcBef>
              <a:spcAft>
                <a:spcPts val="800"/>
              </a:spcAft>
              <a:buClrTx/>
              <a:buSzTx/>
              <a:buFont typeface="+mj-lt"/>
              <a:buAutoNum type="arabicPeriod"/>
              <a:tabLst/>
              <a:defRPr/>
            </a:pPr>
            <a:r>
              <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rPr>
              <a:t>potraživanja i obračunati prihodi za pomoći (obračunska osnova) – skupine 16 i 96</a:t>
            </a:r>
          </a:p>
          <a:p>
            <a:pPr marL="457200" marR="0" lvl="0" indent="-457200" algn="just" defTabSz="914400" rtl="0" eaLnBrk="1" fontAlgn="auto" latinLnBrk="0" hangingPunct="1">
              <a:lnSpc>
                <a:spcPct val="150000"/>
              </a:lnSpc>
              <a:spcBef>
                <a:spcPts val="1000"/>
              </a:spcBef>
              <a:spcAft>
                <a:spcPts val="800"/>
              </a:spcAft>
              <a:buClrTx/>
              <a:buSzTx/>
              <a:buFont typeface="+mj-lt"/>
              <a:buAutoNum type="arabicPeriod"/>
              <a:tabLst/>
              <a:defRPr/>
            </a:pPr>
            <a:r>
              <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rPr>
              <a:t>prihod od EU pomoći se priznaje kada je raspoloživ (novčana osnova) – razred 6</a:t>
            </a:r>
          </a:p>
        </p:txBody>
      </p:sp>
      <p:sp>
        <p:nvSpPr>
          <p:cNvPr id="4" name="Pravokutnik 3"/>
          <p:cNvSpPr/>
          <p:nvPr/>
        </p:nvSpPr>
        <p:spPr>
          <a:xfrm>
            <a:off x="393290" y="3303639"/>
            <a:ext cx="10812423" cy="1504335"/>
          </a:xfrm>
          <a:prstGeom prst="rect">
            <a:avLst/>
          </a:prstGeom>
          <a:noFill/>
          <a:ln w="41275">
            <a:solidFill>
              <a:schemeClr val="accent6">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kstniOkvir 4">
            <a:extLst>
              <a:ext uri="{FF2B5EF4-FFF2-40B4-BE49-F238E27FC236}">
                <a16:creationId xmlns:a16="http://schemas.microsoft.com/office/drawing/2014/main" id="{CBE19F62-2DDB-3E18-2696-4AFF71E65CA4}"/>
              </a:ext>
            </a:extLst>
          </p:cNvPr>
          <p:cNvSpPr txBox="1"/>
          <p:nvPr/>
        </p:nvSpPr>
        <p:spPr>
          <a:xfrm>
            <a:off x="11183983" y="3725741"/>
            <a:ext cx="166489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rPr>
              <a:t>NOVO!</a:t>
            </a:r>
          </a:p>
        </p:txBody>
      </p:sp>
    </p:spTree>
    <p:extLst>
      <p:ext uri="{BB962C8B-B14F-4D97-AF65-F5344CB8AC3E}">
        <p14:creationId xmlns:p14="http://schemas.microsoft.com/office/powerpoint/2010/main" val="3855008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9DC3E6"/>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a:r>
              <a:rPr lang="pl-PL" altLang="sr-Latn-RS" sz="2800" b="1"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Primjena </a:t>
            </a:r>
            <a:r>
              <a:rPr lang="pl-PL" altLang="sr-Latn-RS"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modificiranog računovodstvenog načela nastanka događaja</a:t>
            </a:r>
          </a:p>
        </p:txBody>
      </p:sp>
      <p:sp>
        <p:nvSpPr>
          <p:cNvPr id="3" name="Pravokutnik 2"/>
          <p:cNvSpPr/>
          <p:nvPr/>
        </p:nvSpPr>
        <p:spPr>
          <a:xfrm>
            <a:off x="4031213" y="938811"/>
            <a:ext cx="4457823" cy="461665"/>
          </a:xfrm>
          <a:prstGeom prst="rect">
            <a:avLst/>
          </a:prstGeom>
        </p:spPr>
        <p:txBody>
          <a:bodyPr wrap="none">
            <a:spAutoFit/>
          </a:bodyPr>
          <a:lstStyle/>
          <a:p>
            <a:r>
              <a:rPr lang="hr-HR" sz="2400" b="1" dirty="0">
                <a:solidFill>
                  <a:schemeClr val="accent6">
                    <a:lumMod val="60000"/>
                    <a:lumOff val="40000"/>
                  </a:schemeClr>
                </a:solidFill>
              </a:rPr>
              <a:t>NOVO PROGRAMSKO RAZDOBLJE</a:t>
            </a:r>
          </a:p>
        </p:txBody>
      </p:sp>
      <p:grpSp>
        <p:nvGrpSpPr>
          <p:cNvPr id="4" name="Grupa 3"/>
          <p:cNvGrpSpPr/>
          <p:nvPr/>
        </p:nvGrpSpPr>
        <p:grpSpPr>
          <a:xfrm>
            <a:off x="2362968" y="1470663"/>
            <a:ext cx="2762946" cy="1131541"/>
            <a:chOff x="486857" y="1061629"/>
            <a:chExt cx="2892820" cy="1510102"/>
          </a:xfrm>
          <a:solidFill>
            <a:srgbClr val="002060"/>
          </a:solidFill>
          <a:effectLst>
            <a:outerShdw blurRad="50800" dist="38100" dir="2700000" algn="tl" rotWithShape="0">
              <a:prstClr val="black">
                <a:alpha val="40000"/>
              </a:prstClr>
            </a:outerShdw>
          </a:effectLst>
        </p:grpSpPr>
        <p:sp>
          <p:nvSpPr>
            <p:cNvPr id="5" name="Strelica dolje 4"/>
            <p:cNvSpPr/>
            <p:nvPr/>
          </p:nvSpPr>
          <p:spPr>
            <a:xfrm rot="16200000">
              <a:off x="1178216" y="370270"/>
              <a:ext cx="1510102" cy="2892820"/>
            </a:xfrm>
            <a:prstGeom prst="downArrow">
              <a:avLst>
                <a:gd name="adj1" fmla="val 50000"/>
                <a:gd name="adj2" fmla="val 35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Strelica dolje 4"/>
            <p:cNvSpPr txBox="1"/>
            <p:nvPr/>
          </p:nvSpPr>
          <p:spPr>
            <a:xfrm rot="21600000">
              <a:off x="486858" y="1439153"/>
              <a:ext cx="2628552" cy="7550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hr-HR" sz="1500" b="1" kern="1200" dirty="0">
                  <a:effectLst>
                    <a:outerShdw blurRad="38100" dist="38100" dir="2700000" algn="tl">
                      <a:srgbClr val="000000">
                        <a:alpha val="43137"/>
                      </a:srgbClr>
                    </a:outerShdw>
                  </a:effectLst>
                </a:rPr>
                <a:t>3 RASHOD</a:t>
              </a:r>
            </a:p>
            <a:p>
              <a:pPr lvl="0" algn="ctr" defTabSz="666750">
                <a:lnSpc>
                  <a:spcPct val="90000"/>
                </a:lnSpc>
                <a:spcBef>
                  <a:spcPct val="0"/>
                </a:spcBef>
                <a:spcAft>
                  <a:spcPct val="35000"/>
                </a:spcAft>
              </a:pPr>
              <a:r>
                <a:rPr lang="hr-HR" sz="1500" b="1" kern="1200" dirty="0">
                  <a:effectLst>
                    <a:outerShdw blurRad="38100" dist="38100" dir="2700000" algn="tl">
                      <a:srgbClr val="000000">
                        <a:alpha val="43137"/>
                      </a:srgbClr>
                    </a:outerShdw>
                  </a:effectLst>
                </a:rPr>
                <a:t>IF EU SREDSTVA</a:t>
              </a:r>
            </a:p>
          </p:txBody>
        </p:sp>
      </p:grpSp>
      <p:grpSp>
        <p:nvGrpSpPr>
          <p:cNvPr id="7" name="Grupa 6"/>
          <p:cNvGrpSpPr/>
          <p:nvPr/>
        </p:nvGrpSpPr>
        <p:grpSpPr>
          <a:xfrm>
            <a:off x="7107564" y="1468910"/>
            <a:ext cx="2762946" cy="1133295"/>
            <a:chOff x="4119317" y="1059320"/>
            <a:chExt cx="2892820" cy="1512443"/>
          </a:xfrm>
          <a:solidFill>
            <a:schemeClr val="accent5">
              <a:lumMod val="40000"/>
              <a:lumOff val="60000"/>
            </a:schemeClr>
          </a:solidFill>
          <a:effectLst>
            <a:outerShdw blurRad="50800" dist="38100" dir="2700000" algn="tl" rotWithShape="0">
              <a:prstClr val="black">
                <a:alpha val="40000"/>
              </a:prstClr>
            </a:outerShdw>
          </a:effectLst>
        </p:grpSpPr>
        <p:sp>
          <p:nvSpPr>
            <p:cNvPr id="8" name="Strelica dolje 7"/>
            <p:cNvSpPr/>
            <p:nvPr/>
          </p:nvSpPr>
          <p:spPr>
            <a:xfrm rot="5400000">
              <a:off x="4809505" y="369132"/>
              <a:ext cx="1512443" cy="2892820"/>
            </a:xfrm>
            <a:prstGeom prst="downArrow">
              <a:avLst>
                <a:gd name="adj1" fmla="val 50000"/>
                <a:gd name="adj2" fmla="val 35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Strelica dolje 4"/>
            <p:cNvSpPr txBox="1"/>
            <p:nvPr/>
          </p:nvSpPr>
          <p:spPr>
            <a:xfrm>
              <a:off x="4383995" y="1437431"/>
              <a:ext cx="2628142" cy="75622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hr-HR" sz="1500" b="1" kern="1200" dirty="0">
                  <a:solidFill>
                    <a:schemeClr val="tx2"/>
                  </a:solidFill>
                  <a:effectLst>
                    <a:outerShdw blurRad="38100" dist="38100" dir="2700000" algn="tl">
                      <a:srgbClr val="000000">
                        <a:alpha val="43137"/>
                      </a:srgbClr>
                    </a:outerShdw>
                  </a:effectLst>
                </a:rPr>
                <a:t>96 OBRAČUNATI PRIHOD</a:t>
              </a:r>
            </a:p>
            <a:p>
              <a:pPr lvl="0" algn="ctr" defTabSz="666750">
                <a:lnSpc>
                  <a:spcPct val="90000"/>
                </a:lnSpc>
                <a:spcBef>
                  <a:spcPct val="0"/>
                </a:spcBef>
                <a:spcAft>
                  <a:spcPct val="35000"/>
                </a:spcAft>
              </a:pPr>
              <a:r>
                <a:rPr lang="hr-HR" sz="1500" b="1" kern="1200" dirty="0">
                  <a:solidFill>
                    <a:schemeClr val="tx2"/>
                  </a:solidFill>
                  <a:effectLst>
                    <a:outerShdw blurRad="38100" dist="38100" dir="2700000" algn="tl">
                      <a:srgbClr val="000000">
                        <a:alpha val="43137"/>
                      </a:srgbClr>
                    </a:outerShdw>
                  </a:effectLst>
                </a:rPr>
                <a:t>IF EU SREDSTVA</a:t>
              </a:r>
            </a:p>
          </p:txBody>
        </p:sp>
      </p:grpSp>
      <p:grpSp>
        <p:nvGrpSpPr>
          <p:cNvPr id="10" name="Grupa 9"/>
          <p:cNvGrpSpPr/>
          <p:nvPr/>
        </p:nvGrpSpPr>
        <p:grpSpPr>
          <a:xfrm>
            <a:off x="2362968" y="4298863"/>
            <a:ext cx="2762946" cy="1131541"/>
            <a:chOff x="486857" y="1061629"/>
            <a:chExt cx="2892820" cy="1510102"/>
          </a:xfrm>
          <a:solidFill>
            <a:schemeClr val="accent5">
              <a:lumMod val="40000"/>
              <a:lumOff val="60000"/>
            </a:schemeClr>
          </a:solidFill>
          <a:effectLst>
            <a:outerShdw blurRad="50800" dist="38100" dir="2700000" algn="tl" rotWithShape="0">
              <a:prstClr val="black">
                <a:alpha val="40000"/>
              </a:prstClr>
            </a:outerShdw>
          </a:effectLst>
        </p:grpSpPr>
        <p:sp>
          <p:nvSpPr>
            <p:cNvPr id="11" name="Strelica dolje 10"/>
            <p:cNvSpPr/>
            <p:nvPr/>
          </p:nvSpPr>
          <p:spPr>
            <a:xfrm rot="16200000">
              <a:off x="1178216" y="370270"/>
              <a:ext cx="1510102" cy="2892820"/>
            </a:xfrm>
            <a:prstGeom prst="downArrow">
              <a:avLst>
                <a:gd name="adj1" fmla="val 50000"/>
                <a:gd name="adj2" fmla="val 35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Strelica dolje 4"/>
            <p:cNvSpPr txBox="1"/>
            <p:nvPr/>
          </p:nvSpPr>
          <p:spPr>
            <a:xfrm rot="21600000">
              <a:off x="486858" y="1439153"/>
              <a:ext cx="2628552" cy="7550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hr-HR" sz="1500" b="1" kern="1200" dirty="0">
                  <a:solidFill>
                    <a:schemeClr val="tx2"/>
                  </a:solidFill>
                  <a:effectLst>
                    <a:outerShdw blurRad="38100" dist="38100" dir="2700000" algn="tl">
                      <a:srgbClr val="000000">
                        <a:alpha val="43137"/>
                      </a:srgbClr>
                    </a:outerShdw>
                  </a:effectLst>
                </a:rPr>
                <a:t>96 OBRAČUNATI PRIHODI</a:t>
              </a:r>
            </a:p>
            <a:p>
              <a:pPr lvl="0" algn="ctr" defTabSz="666750">
                <a:lnSpc>
                  <a:spcPct val="90000"/>
                </a:lnSpc>
                <a:spcBef>
                  <a:spcPct val="0"/>
                </a:spcBef>
                <a:spcAft>
                  <a:spcPct val="35000"/>
                </a:spcAft>
              </a:pPr>
              <a:r>
                <a:rPr lang="hr-HR" sz="1500" b="1" dirty="0">
                  <a:solidFill>
                    <a:schemeClr val="tx2"/>
                  </a:solidFill>
                  <a:effectLst>
                    <a:outerShdw blurRad="38100" dist="38100" dir="2700000" algn="tl">
                      <a:srgbClr val="000000">
                        <a:alpha val="43137"/>
                      </a:srgbClr>
                    </a:outerShdw>
                  </a:effectLst>
                </a:rPr>
                <a:t>IF EU SREDSTVA</a:t>
              </a:r>
              <a:endParaRPr lang="hr-HR" sz="1500" b="1" kern="1200" dirty="0">
                <a:solidFill>
                  <a:schemeClr val="tx2"/>
                </a:solidFill>
                <a:effectLst>
                  <a:outerShdw blurRad="38100" dist="38100" dir="2700000" algn="tl">
                    <a:srgbClr val="000000">
                      <a:alpha val="43137"/>
                    </a:srgbClr>
                  </a:outerShdw>
                </a:effectLst>
              </a:endParaRPr>
            </a:p>
          </p:txBody>
        </p:sp>
      </p:grpSp>
      <p:grpSp>
        <p:nvGrpSpPr>
          <p:cNvPr id="13" name="Grupa 12"/>
          <p:cNvGrpSpPr/>
          <p:nvPr/>
        </p:nvGrpSpPr>
        <p:grpSpPr>
          <a:xfrm>
            <a:off x="7107564" y="4297110"/>
            <a:ext cx="2762946" cy="1133295"/>
            <a:chOff x="4119317" y="1059320"/>
            <a:chExt cx="2892820" cy="1512443"/>
          </a:xfrm>
          <a:solidFill>
            <a:srgbClr val="002060"/>
          </a:solidFill>
          <a:effectLst>
            <a:outerShdw blurRad="50800" dist="38100" dir="2700000" algn="tl" rotWithShape="0">
              <a:prstClr val="black">
                <a:alpha val="40000"/>
              </a:prstClr>
            </a:outerShdw>
          </a:effectLst>
        </p:grpSpPr>
        <p:sp>
          <p:nvSpPr>
            <p:cNvPr id="14" name="Strelica dolje 13"/>
            <p:cNvSpPr/>
            <p:nvPr/>
          </p:nvSpPr>
          <p:spPr>
            <a:xfrm rot="5400000">
              <a:off x="4809505" y="369132"/>
              <a:ext cx="1512443" cy="2892820"/>
            </a:xfrm>
            <a:prstGeom prst="downArrow">
              <a:avLst>
                <a:gd name="adj1" fmla="val 50000"/>
                <a:gd name="adj2" fmla="val 35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Strelica dolje 4"/>
            <p:cNvSpPr txBox="1"/>
            <p:nvPr/>
          </p:nvSpPr>
          <p:spPr>
            <a:xfrm>
              <a:off x="4383995" y="1437431"/>
              <a:ext cx="2628142" cy="75622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hr-HR" sz="1500" b="1" kern="1200" dirty="0">
                  <a:effectLst>
                    <a:outerShdw blurRad="38100" dist="38100" dir="2700000" algn="tl">
                      <a:srgbClr val="000000">
                        <a:alpha val="43137"/>
                      </a:srgbClr>
                    </a:outerShdw>
                  </a:effectLst>
                </a:rPr>
                <a:t>6 PRIHOD</a:t>
              </a:r>
            </a:p>
            <a:p>
              <a:pPr lvl="0" algn="ctr" defTabSz="666750">
                <a:lnSpc>
                  <a:spcPct val="90000"/>
                </a:lnSpc>
                <a:spcBef>
                  <a:spcPct val="0"/>
                </a:spcBef>
                <a:spcAft>
                  <a:spcPct val="35000"/>
                </a:spcAft>
              </a:pPr>
              <a:r>
                <a:rPr lang="hr-HR" sz="1500" b="1" dirty="0">
                  <a:effectLst>
                    <a:outerShdw blurRad="38100" dist="38100" dir="2700000" algn="tl">
                      <a:srgbClr val="000000">
                        <a:alpha val="43137"/>
                      </a:srgbClr>
                    </a:outerShdw>
                  </a:effectLst>
                </a:rPr>
                <a:t>IF EU SREDSTVA</a:t>
              </a:r>
              <a:endParaRPr lang="hr-HR" sz="1500" b="1" kern="1200" dirty="0">
                <a:effectLst>
                  <a:outerShdw blurRad="38100" dist="38100" dir="2700000" algn="tl">
                    <a:srgbClr val="000000">
                      <a:alpha val="43137"/>
                    </a:srgbClr>
                  </a:outerShdw>
                </a:effectLst>
              </a:endParaRPr>
            </a:p>
          </p:txBody>
        </p:sp>
      </p:grpSp>
      <p:sp>
        <p:nvSpPr>
          <p:cNvPr id="16" name="Pravokutnik 15"/>
          <p:cNvSpPr/>
          <p:nvPr/>
        </p:nvSpPr>
        <p:spPr>
          <a:xfrm>
            <a:off x="3791210" y="2935947"/>
            <a:ext cx="4609579" cy="689220"/>
          </a:xfrm>
          <a:prstGeom prst="rect">
            <a:avLst/>
          </a:prstGeom>
          <a:noFill/>
          <a:ln w="28575">
            <a:prstDash val="lg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b="1">
              <a:effectLst>
                <a:outerShdw blurRad="38100" dist="38100" dir="2700000" algn="tl">
                  <a:srgbClr val="000000">
                    <a:alpha val="43137"/>
                  </a:srgbClr>
                </a:outerShdw>
              </a:effectLst>
            </a:endParaRPr>
          </a:p>
        </p:txBody>
      </p:sp>
      <p:sp>
        <p:nvSpPr>
          <p:cNvPr id="23" name="Pravokutnik 22"/>
          <p:cNvSpPr/>
          <p:nvPr/>
        </p:nvSpPr>
        <p:spPr>
          <a:xfrm>
            <a:off x="3879457" y="5769089"/>
            <a:ext cx="4609579" cy="689220"/>
          </a:xfrm>
          <a:prstGeom prst="rect">
            <a:avLst/>
          </a:prstGeom>
          <a:noFill/>
          <a:ln w="28575">
            <a:prstDash val="lg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b="1">
              <a:effectLst>
                <a:outerShdw blurRad="38100" dist="38100" dir="2700000" algn="tl">
                  <a:srgbClr val="000000">
                    <a:alpha val="43137"/>
                  </a:srgbClr>
                </a:outerShdw>
              </a:effectLst>
            </a:endParaRPr>
          </a:p>
        </p:txBody>
      </p:sp>
      <p:sp>
        <p:nvSpPr>
          <p:cNvPr id="17" name="TekstniOkvir 16"/>
          <p:cNvSpPr txBox="1"/>
          <p:nvPr/>
        </p:nvSpPr>
        <p:spPr>
          <a:xfrm>
            <a:off x="4478756" y="2935946"/>
            <a:ext cx="3234485" cy="64633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hr-HR" b="1" dirty="0">
                <a:solidFill>
                  <a:srgbClr val="002060"/>
                </a:solidFill>
                <a:effectLst>
                  <a:outerShdw blurRad="38100" dist="38100" dir="2700000" algn="tl">
                    <a:srgbClr val="000000">
                      <a:alpha val="43137"/>
                    </a:srgbClr>
                  </a:outerShdw>
                </a:effectLst>
              </a:rPr>
              <a:t>3 = 16/96</a:t>
            </a:r>
          </a:p>
          <a:p>
            <a:pPr algn="ctr"/>
            <a:r>
              <a:rPr lang="hr-HR" b="1" dirty="0">
                <a:solidFill>
                  <a:srgbClr val="002060"/>
                </a:solidFill>
                <a:effectLst>
                  <a:outerShdw blurRad="38100" dist="38100" dir="2700000" algn="tl">
                    <a:srgbClr val="000000">
                      <a:alpha val="43137"/>
                    </a:srgbClr>
                  </a:outerShdw>
                </a:effectLst>
              </a:rPr>
              <a:t>OBRAČUNSKA OSNOVA</a:t>
            </a:r>
          </a:p>
        </p:txBody>
      </p:sp>
      <p:sp>
        <p:nvSpPr>
          <p:cNvPr id="25" name="TekstniOkvir 24"/>
          <p:cNvSpPr txBox="1"/>
          <p:nvPr/>
        </p:nvSpPr>
        <p:spPr>
          <a:xfrm>
            <a:off x="4567003" y="5769088"/>
            <a:ext cx="3234485" cy="64633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hr-HR" b="1" dirty="0">
                <a:solidFill>
                  <a:srgbClr val="002060"/>
                </a:solidFill>
                <a:effectLst>
                  <a:outerShdw blurRad="38100" dist="38100" dir="2700000" algn="tl">
                    <a:srgbClr val="000000">
                      <a:alpha val="43137"/>
                    </a:srgbClr>
                  </a:outerShdw>
                </a:effectLst>
              </a:rPr>
              <a:t>96 → 6</a:t>
            </a:r>
          </a:p>
          <a:p>
            <a:pPr algn="ctr"/>
            <a:r>
              <a:rPr lang="hr-HR" b="1" dirty="0">
                <a:solidFill>
                  <a:srgbClr val="002060"/>
                </a:solidFill>
                <a:effectLst>
                  <a:outerShdw blurRad="38100" dist="38100" dir="2700000" algn="tl">
                    <a:srgbClr val="000000">
                      <a:alpha val="43137"/>
                    </a:srgbClr>
                  </a:outerShdw>
                </a:effectLst>
              </a:rPr>
              <a:t>NOVČANA OSNOVA</a:t>
            </a:r>
          </a:p>
        </p:txBody>
      </p:sp>
      <p:sp>
        <p:nvSpPr>
          <p:cNvPr id="18" name="TekstniOkvir 17"/>
          <p:cNvSpPr txBox="1"/>
          <p:nvPr/>
        </p:nvSpPr>
        <p:spPr>
          <a:xfrm>
            <a:off x="8400789" y="5811978"/>
            <a:ext cx="3706330" cy="64633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hr-HR" sz="1200" b="1" dirty="0"/>
              <a:t>obračunsko plaćanje s predujmom </a:t>
            </a:r>
          </a:p>
          <a:p>
            <a:pPr algn="ctr"/>
            <a:r>
              <a:rPr lang="hr-HR" sz="1200" b="1" dirty="0"/>
              <a:t>obračunsko plaćanje s unaprijed naplaćenim prihodom</a:t>
            </a:r>
          </a:p>
          <a:p>
            <a:pPr algn="ctr"/>
            <a:r>
              <a:rPr lang="hr-HR" sz="1200" b="1" dirty="0"/>
              <a:t>uplate refundacija</a:t>
            </a:r>
          </a:p>
        </p:txBody>
      </p:sp>
    </p:spTree>
    <p:extLst>
      <p:ext uri="{BB962C8B-B14F-4D97-AF65-F5344CB8AC3E}">
        <p14:creationId xmlns:p14="http://schemas.microsoft.com/office/powerpoint/2010/main" val="2126163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539AD9"/>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Proširen obuhvat računovodstvenih evidencija</a:t>
            </a:r>
          </a:p>
        </p:txBody>
      </p:sp>
      <p:graphicFrame>
        <p:nvGraphicFramePr>
          <p:cNvPr id="3" name="Dijagram 2"/>
          <p:cNvGraphicFramePr/>
          <p:nvPr/>
        </p:nvGraphicFramePr>
        <p:xfrm>
          <a:off x="364375" y="2685327"/>
          <a:ext cx="11463250" cy="3188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ravokutnik 3">
            <a:extLst>
              <a:ext uri="{FF2B5EF4-FFF2-40B4-BE49-F238E27FC236}">
                <a16:creationId xmlns:a16="http://schemas.microsoft.com/office/drawing/2014/main" id="{0DA5AB70-9041-0C9A-4E14-9B7E5CB64859}"/>
              </a:ext>
            </a:extLst>
          </p:cNvPr>
          <p:cNvSpPr/>
          <p:nvPr/>
        </p:nvSpPr>
        <p:spPr>
          <a:xfrm>
            <a:off x="331076" y="1301901"/>
            <a:ext cx="11529848"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Proširen obuhvat računovodstvenih evidencija na financijske aspekte provedbe EU projekata od alokacije sredstava, ugovora o dodjeli sredstava, provedbe projektnih aktivnosti (računi dobavljača, , plaćanja dobavljačima), zahtjeva za nadoknadu sredstava do zahtjeva za plaćanje prema EK !  </a:t>
            </a:r>
          </a:p>
        </p:txBody>
      </p:sp>
    </p:spTree>
    <p:extLst>
      <p:ext uri="{BB962C8B-B14F-4D97-AF65-F5344CB8AC3E}">
        <p14:creationId xmlns:p14="http://schemas.microsoft.com/office/powerpoint/2010/main" val="2136396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539AD9"/>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2. Proširen obuhvat računovodstvenih evidencija</a:t>
            </a:r>
          </a:p>
        </p:txBody>
      </p:sp>
      <p:graphicFrame>
        <p:nvGraphicFramePr>
          <p:cNvPr id="3" name="Dijagram 2"/>
          <p:cNvGraphicFramePr/>
          <p:nvPr/>
        </p:nvGraphicFramePr>
        <p:xfrm>
          <a:off x="389313" y="1635928"/>
          <a:ext cx="11413374" cy="4299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0985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zervirano mjesto broja slajda 228">
            <a:extLst>
              <a:ext uri="{FF2B5EF4-FFF2-40B4-BE49-F238E27FC236}">
                <a16:creationId xmlns:a16="http://schemas.microsoft.com/office/drawing/2014/main" id="{558443B5-BE7A-550D-D0EC-0898C83C3485}"/>
              </a:ext>
            </a:extLst>
          </p:cNvPr>
          <p:cNvSpPr txBox="1">
            <a:spLocks/>
          </p:cNvSpPr>
          <p:nvPr/>
        </p:nvSpPr>
        <p:spPr>
          <a:xfrm>
            <a:off x="11755836" y="6542745"/>
            <a:ext cx="199505" cy="138499"/>
          </a:xfrm>
          <a:prstGeom prst="rect">
            <a:avLst/>
          </a:prstGeom>
          <a:noFill/>
        </p:spPr>
        <p:txBody>
          <a:bodyPr wrap="square" lIns="0" tIns="0" rIns="0" bIns="0" rtlCol="0">
            <a:spAutoFit/>
          </a:bodyPr>
          <a:lstStyle>
            <a:defPPr>
              <a:defRPr lang="sr-Latn-RS"/>
            </a:defPPr>
            <a:lvl1pPr marL="0" algn="l" defTabSz="914400" rtl="0" eaLnBrk="1" latinLnBrk="0" hangingPunct="1">
              <a:defRPr lang="en-US" sz="800" b="0" i="0" kern="1200" smtClean="0">
                <a:solidFill>
                  <a:schemeClr val="tx2"/>
                </a:solidFill>
                <a:effectLst/>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fld id="{46C7C3DC-F2BD-3444-971E-438EC79B522A}" type="slidenum">
              <a:rPr kumimoji="0" lang="en-GB" sz="1000" b="1" i="0" u="none" strike="noStrike" kern="1200" cap="none" spc="0" normalizeH="0" baseline="0" noProof="0" smtClean="0">
                <a:ln>
                  <a:noFill/>
                </a:ln>
                <a:solidFill>
                  <a:srgbClr val="002060"/>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90000"/>
                </a:lnSpc>
                <a:spcBef>
                  <a:spcPts val="0"/>
                </a:spcBef>
                <a:spcAft>
                  <a:spcPts val="0"/>
                </a:spcAft>
                <a:buClrTx/>
                <a:buSzTx/>
                <a:buFontTx/>
                <a:buNone/>
                <a:tabLst/>
                <a:defRPr/>
              </a:pPr>
              <a:t>16</a:t>
            </a:fld>
            <a:endParaRPr kumimoji="0" lang="en-GB" sz="8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sp>
        <p:nvSpPr>
          <p:cNvPr id="21" name="Pravokutnik 2">
            <a:extLst>
              <a:ext uri="{FF2B5EF4-FFF2-40B4-BE49-F238E27FC236}">
                <a16:creationId xmlns:a16="http://schemas.microsoft.com/office/drawing/2014/main" id="{AD7ADC7E-792D-2065-F1C4-679600E6EE56}"/>
              </a:ext>
            </a:extLst>
          </p:cNvPr>
          <p:cNvSpPr/>
          <p:nvPr/>
        </p:nvSpPr>
        <p:spPr>
          <a:xfrm>
            <a:off x="4232087" y="1080906"/>
            <a:ext cx="6476301" cy="369332"/>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potraživanja i obračunatih prihoda za pomoći od EU </a:t>
            </a:r>
          </a:p>
        </p:txBody>
      </p:sp>
      <p:sp>
        <p:nvSpPr>
          <p:cNvPr id="25" name="Pravokutnik 3">
            <a:extLst>
              <a:ext uri="{FF2B5EF4-FFF2-40B4-BE49-F238E27FC236}">
                <a16:creationId xmlns:a16="http://schemas.microsoft.com/office/drawing/2014/main" id="{E5787B08-D9E7-75ED-795F-01A2B08DF515}"/>
              </a:ext>
            </a:extLst>
          </p:cNvPr>
          <p:cNvSpPr/>
          <p:nvPr/>
        </p:nvSpPr>
        <p:spPr>
          <a:xfrm>
            <a:off x="5861088" y="5183597"/>
            <a:ext cx="5893587"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endParaRPr>
          </a:p>
        </p:txBody>
      </p:sp>
      <p:grpSp>
        <p:nvGrpSpPr>
          <p:cNvPr id="14" name="Grupa 13"/>
          <p:cNvGrpSpPr/>
          <p:nvPr/>
        </p:nvGrpSpPr>
        <p:grpSpPr>
          <a:xfrm>
            <a:off x="2541233" y="823369"/>
            <a:ext cx="2928938" cy="5857875"/>
            <a:chOff x="2897471" y="823369"/>
            <a:chExt cx="2928938" cy="5857875"/>
          </a:xfrm>
        </p:grpSpPr>
        <p:sp>
          <p:nvSpPr>
            <p:cNvPr id="15" name="Mjesec 14"/>
            <p:cNvSpPr/>
            <p:nvPr/>
          </p:nvSpPr>
          <p:spPr>
            <a:xfrm flipH="1">
              <a:off x="2897471" y="823369"/>
              <a:ext cx="2928938" cy="5857875"/>
            </a:xfrm>
            <a:prstGeom prst="moon">
              <a:avLst>
                <a:gd name="adj" fmla="val 2195"/>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Elipsa 19"/>
            <p:cNvSpPr/>
            <p:nvPr/>
          </p:nvSpPr>
          <p:spPr>
            <a:xfrm>
              <a:off x="5207263" y="2021293"/>
              <a:ext cx="230075" cy="230075"/>
            </a:xfrm>
            <a:prstGeom prst="ellipse">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Elipsa 21"/>
            <p:cNvSpPr/>
            <p:nvPr/>
          </p:nvSpPr>
          <p:spPr>
            <a:xfrm>
              <a:off x="4358250" y="1170918"/>
              <a:ext cx="230075" cy="230075"/>
            </a:xfrm>
            <a:prstGeom prst="ellipse">
              <a:avLst/>
            </a:prstGeom>
            <a:solidFill>
              <a:srgbClr val="0020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Elipsa 23"/>
            <p:cNvSpPr/>
            <p:nvPr/>
          </p:nvSpPr>
          <p:spPr>
            <a:xfrm>
              <a:off x="4358250" y="6098278"/>
              <a:ext cx="230075" cy="230075"/>
            </a:xfrm>
            <a:prstGeom prst="ellipse">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Pravokutnik 7">
            <a:extLst>
              <a:ext uri="{FF2B5EF4-FFF2-40B4-BE49-F238E27FC236}">
                <a16:creationId xmlns:a16="http://schemas.microsoft.com/office/drawing/2014/main" id="{D1571430-5F31-3DD3-EFC4-4322683A9882}"/>
              </a:ext>
            </a:extLst>
          </p:cNvPr>
          <p:cNvSpPr/>
          <p:nvPr/>
        </p:nvSpPr>
        <p:spPr>
          <a:xfrm>
            <a:off x="0" y="-1"/>
            <a:ext cx="12192000" cy="711639"/>
          </a:xfrm>
          <a:prstGeom prst="rect">
            <a:avLst/>
          </a:prstGeom>
          <a:solidFill>
            <a:srgbClr val="539AD9"/>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Obvezne bilančne evidencije – NOVO </a:t>
            </a:r>
          </a:p>
        </p:txBody>
      </p:sp>
      <p:sp>
        <p:nvSpPr>
          <p:cNvPr id="4" name="AutoShape 2" descr="Books with solid fill"/>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utoShape 4" descr="Books with solid fill"/>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Pravokutnik 1"/>
          <p:cNvSpPr/>
          <p:nvPr/>
        </p:nvSpPr>
        <p:spPr>
          <a:xfrm>
            <a:off x="756978" y="3752306"/>
            <a:ext cx="3475109"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Od 1. siječnja 2025. godine</a:t>
            </a:r>
          </a:p>
        </p:txBody>
      </p:sp>
      <p:pic>
        <p:nvPicPr>
          <p:cNvPr id="32" name="Grafika 16" descr="Typewriter outline">
            <a:extLst>
              <a:ext uri="{FF2B5EF4-FFF2-40B4-BE49-F238E27FC236}">
                <a16:creationId xmlns:a16="http://schemas.microsoft.com/office/drawing/2014/main" id="{3F1DB464-9411-3828-60F7-1F4D4AF9B192}"/>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907110" y="2360196"/>
            <a:ext cx="1174843" cy="1174843"/>
          </a:xfrm>
          <a:prstGeom prst="rect">
            <a:avLst/>
          </a:prstGeom>
          <a:effectLst>
            <a:outerShdw blurRad="50800" dist="38100" dir="2700000" algn="tl" rotWithShape="0">
              <a:prstClr val="black">
                <a:alpha val="40000"/>
              </a:prstClr>
            </a:outerShdw>
          </a:effectLst>
        </p:spPr>
      </p:pic>
      <p:sp>
        <p:nvSpPr>
          <p:cNvPr id="17" name="Elipsa 16"/>
          <p:cNvSpPr/>
          <p:nvPr/>
        </p:nvSpPr>
        <p:spPr>
          <a:xfrm>
            <a:off x="4851025" y="5251922"/>
            <a:ext cx="230075" cy="230075"/>
          </a:xfrm>
          <a:prstGeom prst="ellipse">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Pravokutnik 2">
            <a:extLst>
              <a:ext uri="{FF2B5EF4-FFF2-40B4-BE49-F238E27FC236}">
                <a16:creationId xmlns:a16="http://schemas.microsoft.com/office/drawing/2014/main" id="{AD7ADC7E-792D-2065-F1C4-679600E6EE56}"/>
              </a:ext>
            </a:extLst>
          </p:cNvPr>
          <p:cNvSpPr/>
          <p:nvPr/>
        </p:nvSpPr>
        <p:spPr>
          <a:xfrm>
            <a:off x="5504850" y="3855638"/>
            <a:ext cx="5768010" cy="646331"/>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prihoda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od EU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pomoći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u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izvještajnom</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razdoblju</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u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kojem</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su</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postali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raspoloživi</a:t>
            </a:r>
            <a:endParaRPr kumimoji="0" lang="hr-HR"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9" name="Pravokutnik 2">
            <a:extLst>
              <a:ext uri="{FF2B5EF4-FFF2-40B4-BE49-F238E27FC236}">
                <a16:creationId xmlns:a16="http://schemas.microsoft.com/office/drawing/2014/main" id="{AD7ADC7E-792D-2065-F1C4-679600E6EE56}"/>
              </a:ext>
            </a:extLst>
          </p:cNvPr>
          <p:cNvSpPr/>
          <p:nvPr/>
        </p:nvSpPr>
        <p:spPr>
          <a:xfrm>
            <a:off x="5120590" y="5010142"/>
            <a:ext cx="6265569" cy="646331"/>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prihoda</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od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pomoći</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temeljem</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prijenosa</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EU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sredstava</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u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izvještajnom</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razdoblju</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u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kojem</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su</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postali</a:t>
            </a:r>
            <a:r>
              <a:rPr kumimoji="0" lang="en-US" sz="1800" b="0" i="0" u="none" strike="noStrike" kern="1200" cap="none" spc="0" normalizeH="0" baseline="0" noProof="0" dirty="0">
                <a:ln>
                  <a:noFill/>
                </a:ln>
                <a:solidFill>
                  <a:srgbClr val="002060"/>
                </a:solidFill>
                <a:effectLst/>
                <a:uLnTx/>
                <a:uFillTx/>
                <a:latin typeface="HK Grotesk Medium"/>
                <a:ea typeface="HK Grotesk Medium"/>
                <a:cs typeface="HK Grotesk Medium"/>
                <a:sym typeface="HK Grotesk Medium"/>
              </a:rPr>
              <a:t> </a:t>
            </a:r>
            <a:r>
              <a:rPr kumimoji="0" lang="en-US" sz="1800" b="0" i="0" u="none" strike="noStrike" kern="1200" cap="none" spc="0" normalizeH="0" baseline="0" noProof="0" dirty="0" err="1">
                <a:ln>
                  <a:noFill/>
                </a:ln>
                <a:solidFill>
                  <a:srgbClr val="002060"/>
                </a:solidFill>
                <a:effectLst/>
                <a:uLnTx/>
                <a:uFillTx/>
                <a:latin typeface="HK Grotesk Medium"/>
                <a:ea typeface="HK Grotesk Medium"/>
                <a:cs typeface="HK Grotesk Medium"/>
                <a:sym typeface="HK Grotesk Medium"/>
              </a:rPr>
              <a:t>raspoloživi</a:t>
            </a:r>
            <a:endParaRPr kumimoji="0" lang="hr-HR"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6" name="Pravokutnik 2">
            <a:extLst>
              <a:ext uri="{FF2B5EF4-FFF2-40B4-BE49-F238E27FC236}">
                <a16:creationId xmlns:a16="http://schemas.microsoft.com/office/drawing/2014/main" id="{AD7ADC7E-792D-2065-F1C4-679600E6EE56}"/>
              </a:ext>
            </a:extLst>
          </p:cNvPr>
          <p:cNvSpPr/>
          <p:nvPr/>
        </p:nvSpPr>
        <p:spPr>
          <a:xfrm>
            <a:off x="4347124" y="6098278"/>
            <a:ext cx="6476301" cy="369332"/>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ispravka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vrijednosti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potraživanja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za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neprihvatljive</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troškove</a:t>
            </a:r>
            <a:endPar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endParaRPr>
          </a:p>
        </p:txBody>
      </p:sp>
      <p:sp>
        <p:nvSpPr>
          <p:cNvPr id="23" name="Elipsa 22"/>
          <p:cNvSpPr/>
          <p:nvPr/>
        </p:nvSpPr>
        <p:spPr>
          <a:xfrm>
            <a:off x="5274775" y="3124966"/>
            <a:ext cx="230075" cy="230075"/>
          </a:xfrm>
          <a:prstGeom prst="ellipse">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Elipsa 27"/>
          <p:cNvSpPr/>
          <p:nvPr/>
        </p:nvSpPr>
        <p:spPr>
          <a:xfrm>
            <a:off x="5274775" y="4202266"/>
            <a:ext cx="230075" cy="230075"/>
          </a:xfrm>
          <a:prstGeom prst="ellipse">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Pravokutnik 2">
            <a:extLst>
              <a:ext uri="{FF2B5EF4-FFF2-40B4-BE49-F238E27FC236}">
                <a16:creationId xmlns:a16="http://schemas.microsoft.com/office/drawing/2014/main" id="{AD7ADC7E-792D-2065-F1C4-679600E6EE56}"/>
              </a:ext>
            </a:extLst>
          </p:cNvPr>
          <p:cNvSpPr/>
          <p:nvPr/>
        </p:nvSpPr>
        <p:spPr>
          <a:xfrm>
            <a:off x="5470172" y="2887723"/>
            <a:ext cx="6081468" cy="646331"/>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obveza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obračunatih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rashoda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za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pomoći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temeljem</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prijenosa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 EU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sredstava</a:t>
            </a:r>
            <a:endParaRPr kumimoji="0" lang="hr-HR"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0" name="Pravokutnik 2">
            <a:extLst>
              <a:ext uri="{FF2B5EF4-FFF2-40B4-BE49-F238E27FC236}">
                <a16:creationId xmlns:a16="http://schemas.microsoft.com/office/drawing/2014/main" id="{AD7ADC7E-792D-2065-F1C4-679600E6EE56}"/>
              </a:ext>
            </a:extLst>
          </p:cNvPr>
          <p:cNvSpPr/>
          <p:nvPr/>
        </p:nvSpPr>
        <p:spPr>
          <a:xfrm>
            <a:off x="5051103" y="1845815"/>
            <a:ext cx="6500537" cy="646331"/>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dirty="0">
                <a:ln>
                  <a:noFill/>
                </a:ln>
                <a:solidFill>
                  <a:srgbClr val="002060"/>
                </a:solidFill>
                <a:effectLst/>
                <a:uLnTx/>
                <a:uFillTx/>
                <a:latin typeface="Arial" panose="020B0604020202020204" pitchFamily="34" charset="0"/>
                <a:ea typeface="HK Grotesk Medium"/>
                <a:cs typeface="Arial" panose="020B0604020202020204" pitchFamily="34" charset="0"/>
                <a:sym typeface="HK Grotesk Medium"/>
              </a:rPr>
              <a:t>potraživanja i obračunatih prihoda za pomoći temeljem prijenosa EU sredstava</a:t>
            </a:r>
          </a:p>
        </p:txBody>
      </p:sp>
    </p:spTree>
    <p:extLst>
      <p:ext uri="{BB962C8B-B14F-4D97-AF65-F5344CB8AC3E}">
        <p14:creationId xmlns:p14="http://schemas.microsoft.com/office/powerpoint/2010/main" val="2470686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zervirano mjesto broja slajda 228">
            <a:extLst>
              <a:ext uri="{FF2B5EF4-FFF2-40B4-BE49-F238E27FC236}">
                <a16:creationId xmlns:a16="http://schemas.microsoft.com/office/drawing/2014/main" id="{558443B5-BE7A-550D-D0EC-0898C83C3485}"/>
              </a:ext>
            </a:extLst>
          </p:cNvPr>
          <p:cNvSpPr txBox="1">
            <a:spLocks/>
          </p:cNvSpPr>
          <p:nvPr/>
        </p:nvSpPr>
        <p:spPr>
          <a:xfrm>
            <a:off x="11755836" y="6542745"/>
            <a:ext cx="199505" cy="138499"/>
          </a:xfrm>
          <a:prstGeom prst="rect">
            <a:avLst/>
          </a:prstGeom>
          <a:noFill/>
        </p:spPr>
        <p:txBody>
          <a:bodyPr wrap="square" lIns="0" tIns="0" rIns="0" bIns="0" rtlCol="0">
            <a:spAutoFit/>
          </a:bodyPr>
          <a:lstStyle>
            <a:defPPr>
              <a:defRPr lang="sr-Latn-RS"/>
            </a:defPPr>
            <a:lvl1pPr marL="0" algn="l" defTabSz="914400" rtl="0" eaLnBrk="1" latinLnBrk="0" hangingPunct="1">
              <a:defRPr lang="en-US" sz="800" b="0" i="0" kern="1200" smtClean="0">
                <a:solidFill>
                  <a:schemeClr val="tx2"/>
                </a:solidFill>
                <a:effectLst/>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fld id="{46C7C3DC-F2BD-3444-971E-438EC79B522A}" type="slidenum">
              <a:rPr kumimoji="0" lang="en-GB" sz="1000" b="1" i="0" u="none" strike="noStrike" kern="1200" cap="none" spc="0" normalizeH="0" baseline="0" noProof="0" smtClean="0">
                <a:ln>
                  <a:noFill/>
                </a:ln>
                <a:solidFill>
                  <a:srgbClr val="002060"/>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90000"/>
                </a:lnSpc>
                <a:spcBef>
                  <a:spcPts val="0"/>
                </a:spcBef>
                <a:spcAft>
                  <a:spcPts val="0"/>
                </a:spcAft>
                <a:buClrTx/>
                <a:buSzTx/>
                <a:buFontTx/>
                <a:buNone/>
                <a:tabLst/>
                <a:defRPr/>
              </a:pPr>
              <a:t>17</a:t>
            </a:fld>
            <a:endParaRPr kumimoji="0" lang="en-GB" sz="8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sp>
        <p:nvSpPr>
          <p:cNvPr id="25" name="Pravokutnik 3">
            <a:extLst>
              <a:ext uri="{FF2B5EF4-FFF2-40B4-BE49-F238E27FC236}">
                <a16:creationId xmlns:a16="http://schemas.microsoft.com/office/drawing/2014/main" id="{E5787B08-D9E7-75ED-795F-01A2B08DF515}"/>
              </a:ext>
            </a:extLst>
          </p:cNvPr>
          <p:cNvSpPr/>
          <p:nvPr/>
        </p:nvSpPr>
        <p:spPr>
          <a:xfrm>
            <a:off x="5861088" y="5183597"/>
            <a:ext cx="5893587"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endParaRPr>
          </a:p>
        </p:txBody>
      </p:sp>
      <p:grpSp>
        <p:nvGrpSpPr>
          <p:cNvPr id="14" name="Grupa 13"/>
          <p:cNvGrpSpPr/>
          <p:nvPr/>
        </p:nvGrpSpPr>
        <p:grpSpPr>
          <a:xfrm>
            <a:off x="2874318" y="885939"/>
            <a:ext cx="2928938" cy="5857875"/>
            <a:chOff x="2897471" y="823369"/>
            <a:chExt cx="2928938" cy="5857875"/>
          </a:xfrm>
        </p:grpSpPr>
        <p:sp>
          <p:nvSpPr>
            <p:cNvPr id="15" name="Mjesec 14"/>
            <p:cNvSpPr/>
            <p:nvPr/>
          </p:nvSpPr>
          <p:spPr>
            <a:xfrm flipH="1">
              <a:off x="2897471" y="823369"/>
              <a:ext cx="2928938" cy="5857875"/>
            </a:xfrm>
            <a:prstGeom prst="moon">
              <a:avLst>
                <a:gd name="adj" fmla="val 2195"/>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Elipsa 19"/>
            <p:cNvSpPr/>
            <p:nvPr/>
          </p:nvSpPr>
          <p:spPr>
            <a:xfrm>
              <a:off x="5592535" y="4290658"/>
              <a:ext cx="230075" cy="230075"/>
            </a:xfrm>
            <a:prstGeom prst="ellipse">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Elipsa 21"/>
            <p:cNvSpPr/>
            <p:nvPr/>
          </p:nvSpPr>
          <p:spPr>
            <a:xfrm>
              <a:off x="4849723" y="1611544"/>
              <a:ext cx="230075" cy="230075"/>
            </a:xfrm>
            <a:prstGeom prst="ellipse">
              <a:avLst/>
            </a:prstGeom>
            <a:solidFill>
              <a:schemeClr val="accent5">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Elipsa 1">
              <a:extLst>
                <a:ext uri="{FF2B5EF4-FFF2-40B4-BE49-F238E27FC236}">
                  <a16:creationId xmlns:a16="http://schemas.microsoft.com/office/drawing/2014/main" id="{736821F9-06CF-DAF4-08BB-4F7E59C2570B}"/>
                </a:ext>
              </a:extLst>
            </p:cNvPr>
            <p:cNvSpPr/>
            <p:nvPr/>
          </p:nvSpPr>
          <p:spPr>
            <a:xfrm>
              <a:off x="5510213" y="2654972"/>
              <a:ext cx="230075" cy="230075"/>
            </a:xfrm>
            <a:prstGeom prst="ellipse">
              <a:avLst/>
            </a:prstGeom>
            <a:solidFill>
              <a:schemeClr val="accent5">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Elipsa 7">
              <a:extLst>
                <a:ext uri="{FF2B5EF4-FFF2-40B4-BE49-F238E27FC236}">
                  <a16:creationId xmlns:a16="http://schemas.microsoft.com/office/drawing/2014/main" id="{B04A6834-34FC-7ED3-6436-798B1747DB67}"/>
                </a:ext>
              </a:extLst>
            </p:cNvPr>
            <p:cNvSpPr/>
            <p:nvPr/>
          </p:nvSpPr>
          <p:spPr>
            <a:xfrm>
              <a:off x="4828505" y="5668888"/>
              <a:ext cx="230075" cy="230075"/>
            </a:xfrm>
            <a:prstGeom prst="ellipse">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Pravokutnik 7">
            <a:extLst>
              <a:ext uri="{FF2B5EF4-FFF2-40B4-BE49-F238E27FC236}">
                <a16:creationId xmlns:a16="http://schemas.microsoft.com/office/drawing/2014/main" id="{D1571430-5F31-3DD3-EFC4-4322683A9882}"/>
              </a:ext>
            </a:extLst>
          </p:cNvPr>
          <p:cNvSpPr/>
          <p:nvPr/>
        </p:nvSpPr>
        <p:spPr>
          <a:xfrm>
            <a:off x="0" y="-1"/>
            <a:ext cx="12192000" cy="711639"/>
          </a:xfrm>
          <a:prstGeom prst="rect">
            <a:avLst/>
          </a:prstGeom>
          <a:solidFill>
            <a:srgbClr val="539AD9"/>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Obvezne </a:t>
            </a:r>
            <a:r>
              <a:rPr kumimoji="0" lang="hr-HR" sz="2800" b="1" i="0" u="none" strike="noStrike" kern="0" cap="none" spc="0" normalizeH="0" baseline="0" noProof="0" dirty="0" err="1">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izvanbilančne</a:t>
            </a:r>
            <a:r>
              <a:rPr kumimoji="0" lang="hr-HR"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 evidencije – NOVO </a:t>
            </a:r>
          </a:p>
        </p:txBody>
      </p:sp>
      <p:sp>
        <p:nvSpPr>
          <p:cNvPr id="4" name="AutoShape 2" descr="Books with solid fill"/>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utoShape 4" descr="Books with solid fill"/>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Pravokutnik 17"/>
          <p:cNvSpPr/>
          <p:nvPr/>
        </p:nvSpPr>
        <p:spPr>
          <a:xfrm>
            <a:off x="756978" y="3752306"/>
            <a:ext cx="3475109"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Od 1. siječnja 2025. godine</a:t>
            </a:r>
          </a:p>
        </p:txBody>
      </p:sp>
      <p:pic>
        <p:nvPicPr>
          <p:cNvPr id="19" name="Grafika 16" descr="Typewriter outline">
            <a:extLst>
              <a:ext uri="{FF2B5EF4-FFF2-40B4-BE49-F238E27FC236}">
                <a16:creationId xmlns:a16="http://schemas.microsoft.com/office/drawing/2014/main" id="{3F1DB464-9411-3828-60F7-1F4D4AF9B192}"/>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907110" y="2360196"/>
            <a:ext cx="1174843" cy="1174843"/>
          </a:xfrm>
          <a:prstGeom prst="rect">
            <a:avLst/>
          </a:prstGeom>
          <a:effectLst>
            <a:outerShdw blurRad="50800" dist="38100" dir="2700000" algn="tl" rotWithShape="0">
              <a:prstClr val="black">
                <a:alpha val="40000"/>
              </a:prstClr>
            </a:outerShdw>
          </a:effectLst>
        </p:spPr>
      </p:pic>
      <p:sp>
        <p:nvSpPr>
          <p:cNvPr id="23" name="Pravokutnik 2">
            <a:extLst>
              <a:ext uri="{FF2B5EF4-FFF2-40B4-BE49-F238E27FC236}">
                <a16:creationId xmlns:a16="http://schemas.microsoft.com/office/drawing/2014/main" id="{C34B2CF9-72E4-4908-1128-1F10419D92D7}"/>
              </a:ext>
            </a:extLst>
          </p:cNvPr>
          <p:cNvSpPr/>
          <p:nvPr/>
        </p:nvSpPr>
        <p:spPr>
          <a:xfrm>
            <a:off x="5602097" y="4006600"/>
            <a:ext cx="6622618" cy="923330"/>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ukupno</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ugovorenih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potraživanja</a:t>
            </a:r>
            <a:r>
              <a:rPr kumimoji="0" lang="hr-HR"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temeljem</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potpisanih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ugovora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o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dodjeli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bespovratnih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sredstava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ili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Odluka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o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dodjeli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bespovratnih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sredstava</a:t>
            </a:r>
            <a:endPar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4" name="Pravokutnik 2">
            <a:extLst>
              <a:ext uri="{FF2B5EF4-FFF2-40B4-BE49-F238E27FC236}">
                <a16:creationId xmlns:a16="http://schemas.microsoft.com/office/drawing/2014/main" id="{C34B2CF9-72E4-4908-1128-1F10419D92D7}"/>
              </a:ext>
            </a:extLst>
          </p:cNvPr>
          <p:cNvSpPr/>
          <p:nvPr/>
        </p:nvSpPr>
        <p:spPr>
          <a:xfrm>
            <a:off x="5035427" y="1543349"/>
            <a:ext cx="6719248" cy="369332"/>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ukupno</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dodijeljenih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alokacija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po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pojedinom</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program</a:t>
            </a:r>
            <a:r>
              <a:rPr kumimoji="0" lang="hr-HR"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u / </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fondu  </a:t>
            </a:r>
          </a:p>
        </p:txBody>
      </p:sp>
      <p:sp>
        <p:nvSpPr>
          <p:cNvPr id="3" name="Pravokutnik 2">
            <a:extLst>
              <a:ext uri="{FF2B5EF4-FFF2-40B4-BE49-F238E27FC236}">
                <a16:creationId xmlns:a16="http://schemas.microsoft.com/office/drawing/2014/main" id="{8B60194C-83F2-6713-DF42-0E87FE8E79EC}"/>
              </a:ext>
            </a:extLst>
          </p:cNvPr>
          <p:cNvSpPr/>
          <p:nvPr/>
        </p:nvSpPr>
        <p:spPr>
          <a:xfrm>
            <a:off x="5569382" y="2651345"/>
            <a:ext cx="6622618" cy="369332"/>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podnesenih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zahtjeva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za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plaćanje</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p>
        </p:txBody>
      </p:sp>
      <p:sp>
        <p:nvSpPr>
          <p:cNvPr id="7" name="Pravokutnik 2">
            <a:extLst>
              <a:ext uri="{FF2B5EF4-FFF2-40B4-BE49-F238E27FC236}">
                <a16:creationId xmlns:a16="http://schemas.microsoft.com/office/drawing/2014/main" id="{67D7F179-1419-689F-31C1-FA3F6ACF47CD}"/>
              </a:ext>
            </a:extLst>
          </p:cNvPr>
          <p:cNvSpPr/>
          <p:nvPr/>
        </p:nvSpPr>
        <p:spPr>
          <a:xfrm>
            <a:off x="5035427" y="5360309"/>
            <a:ext cx="6622618" cy="923330"/>
          </a:xfrm>
          <a:prstGeom prst="rect">
            <a:avLst/>
          </a:prstGeom>
        </p:spPr>
        <p:txBody>
          <a:bodyPr wrap="square" lIns="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ukupno</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ugovorenih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obveza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temeljem</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potpisanih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ugovora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o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dodjeli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bespovratnih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sredstava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ili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Odluka</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o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dodjeli</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bespovratnih</a:t>
            </a:r>
            <a:r>
              <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sredstava</a:t>
            </a:r>
            <a:endParaRPr kumimoji="0" lang="en-US" sz="18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6178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chemeClr val="accent5">
              <a:lumMod val="75000"/>
            </a:schemeClr>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Jedinstvene oznake izvora financiranja za EU sredstva </a:t>
            </a:r>
          </a:p>
        </p:txBody>
      </p:sp>
      <p:pic>
        <p:nvPicPr>
          <p:cNvPr id="3" name="Slika 2"/>
          <p:cNvPicPr>
            <a:picLocks noChangeAspect="1"/>
          </p:cNvPicPr>
          <p:nvPr/>
        </p:nvPicPr>
        <p:blipFill rotWithShape="1">
          <a:blip r:embed="rId2"/>
          <a:srcRect l="4395" t="31010" r="42764" b="19293"/>
          <a:stretch/>
        </p:blipFill>
        <p:spPr>
          <a:xfrm>
            <a:off x="915590" y="1110253"/>
            <a:ext cx="10360820" cy="5481209"/>
          </a:xfrm>
          <a:prstGeom prst="rect">
            <a:avLst/>
          </a:prstGeom>
        </p:spPr>
      </p:pic>
    </p:spTree>
    <p:extLst>
      <p:ext uri="{BB962C8B-B14F-4D97-AF65-F5344CB8AC3E}">
        <p14:creationId xmlns:p14="http://schemas.microsoft.com/office/powerpoint/2010/main" val="4283000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04284" y="1204704"/>
            <a:ext cx="11583431" cy="685059"/>
          </a:xfrm>
          <a:prstGeom prst="rect">
            <a:avLst/>
          </a:prstGeom>
        </p:spPr>
        <p:txBody>
          <a:bodyPr wrap="square">
            <a:spAutoFit/>
          </a:bodyPr>
          <a:lstStyle/>
          <a:p>
            <a:pPr marL="0" marR="60325" lvl="0" indent="0" algn="just" defTabSz="914400" rtl="0" eaLnBrk="1" fontAlgn="auto" latinLnBrk="0" hangingPunct="1">
              <a:lnSpc>
                <a:spcPct val="107000"/>
              </a:lnSpc>
              <a:spcBef>
                <a:spcPts val="0"/>
              </a:spcBef>
              <a:spcAft>
                <a:spcPts val="800"/>
              </a:spcAft>
              <a:buClrTx/>
              <a:buSzTx/>
              <a:buFontTx/>
              <a:buNone/>
              <a:tabLst/>
              <a:defRPr/>
            </a:pPr>
            <a:r>
              <a:rPr kumimoji="0" lang="hr-HR"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Od 1. siječnja 2026. godine oznake izvora financiranja iz </a:t>
            </a:r>
            <a:r>
              <a:rPr kumimoji="0" lang="hr-HR" sz="1800" b="1" i="1"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Upute za EU izvore financiranja</a:t>
            </a:r>
            <a:r>
              <a:rPr kumimoji="0" lang="hr-HR"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i </a:t>
            </a:r>
            <a:r>
              <a:rPr kumimoji="0" lang="hr-HR" sz="1800" b="1" i="1"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Pravilnika o proračunskim klasifikacijama</a:t>
            </a:r>
            <a:r>
              <a:rPr kumimoji="0" lang="hr-HR"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koristit će se u računovodstvenim evidencijama za:</a:t>
            </a:r>
            <a:endParaRPr kumimoji="0" lang="hr-HR"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chemeClr val="accent5">
              <a:lumMod val="75000"/>
            </a:schemeClr>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Praćenje EU tijekova kroz izvore financiranja</a:t>
            </a:r>
          </a:p>
        </p:txBody>
      </p:sp>
      <p:sp>
        <p:nvSpPr>
          <p:cNvPr id="4" name="Zaobljeni pravokutnik 3"/>
          <p:cNvSpPr/>
          <p:nvPr/>
        </p:nvSpPr>
        <p:spPr>
          <a:xfrm>
            <a:off x="765678" y="2032418"/>
            <a:ext cx="5100506" cy="711791"/>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Obveze za EU predujam uplaćen od strane EK</a:t>
            </a:r>
          </a:p>
        </p:txBody>
      </p:sp>
      <p:sp>
        <p:nvSpPr>
          <p:cNvPr id="5" name="Zaobljeni pravokutnik 4"/>
          <p:cNvSpPr/>
          <p:nvPr/>
        </p:nvSpPr>
        <p:spPr>
          <a:xfrm>
            <a:off x="776347" y="2963189"/>
            <a:ext cx="5100506" cy="545284"/>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Obveze za EU predujam uplaćen iz državnog proračuna</a:t>
            </a:r>
          </a:p>
        </p:txBody>
      </p:sp>
      <p:sp>
        <p:nvSpPr>
          <p:cNvPr id="6" name="Zaobljeni pravokutnik 5"/>
          <p:cNvSpPr/>
          <p:nvPr/>
        </p:nvSpPr>
        <p:spPr>
          <a:xfrm>
            <a:off x="776347" y="3678991"/>
            <a:ext cx="5100506" cy="545284"/>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Rashode i izdatke u provedbi EU projekata</a:t>
            </a:r>
          </a:p>
        </p:txBody>
      </p:sp>
      <p:sp>
        <p:nvSpPr>
          <p:cNvPr id="7" name="Zaobljeni pravokutnik 6"/>
          <p:cNvSpPr/>
          <p:nvPr/>
        </p:nvSpPr>
        <p:spPr>
          <a:xfrm>
            <a:off x="765678" y="4390782"/>
            <a:ext cx="5100506" cy="545284"/>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dirty="0">
                <a:ln>
                  <a:noFill/>
                </a:ln>
                <a:solidFill>
                  <a:prstClr val="black"/>
                </a:solidFill>
                <a:effectLst/>
                <a:uLnTx/>
                <a:uFillTx/>
                <a:latin typeface="Calibri" panose="020F0502020204030204"/>
                <a:ea typeface="+mn-ea"/>
                <a:cs typeface="+mn-cs"/>
              </a:rPr>
              <a:t>Potraživanja i obračunate prihode za pomoći od EU</a:t>
            </a: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Zaobljeni pravokutnik 7"/>
          <p:cNvSpPr/>
          <p:nvPr/>
        </p:nvSpPr>
        <p:spPr>
          <a:xfrm>
            <a:off x="776347" y="5020887"/>
            <a:ext cx="5100506" cy="675098"/>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Potraživanja i obračunate prihode za pomoći temeljem prijenosa EU sredstava</a:t>
            </a:r>
          </a:p>
        </p:txBody>
      </p:sp>
      <p:sp>
        <p:nvSpPr>
          <p:cNvPr id="9" name="Zaobljeni pravokutnik 8"/>
          <p:cNvSpPr/>
          <p:nvPr/>
        </p:nvSpPr>
        <p:spPr>
          <a:xfrm>
            <a:off x="776347" y="5835304"/>
            <a:ext cx="5100506" cy="783855"/>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Obveze i obračunati rashodi za pomoći temeljem prijenosa EU sredstava</a:t>
            </a:r>
          </a:p>
        </p:txBody>
      </p:sp>
      <p:sp>
        <p:nvSpPr>
          <p:cNvPr id="10" name="Zaobljeni pravokutnik 9"/>
          <p:cNvSpPr/>
          <p:nvPr/>
        </p:nvSpPr>
        <p:spPr>
          <a:xfrm>
            <a:off x="6152808" y="2031458"/>
            <a:ext cx="5302128" cy="725079"/>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Prihoda od EU pomoći</a:t>
            </a:r>
          </a:p>
        </p:txBody>
      </p:sp>
      <p:sp>
        <p:nvSpPr>
          <p:cNvPr id="11" name="Zaobljeni pravokutnik 10"/>
          <p:cNvSpPr/>
          <p:nvPr/>
        </p:nvSpPr>
        <p:spPr>
          <a:xfrm>
            <a:off x="6152808" y="2955440"/>
            <a:ext cx="5302128" cy="545284"/>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Prihoda od pomoći temeljem prijenosa EU sredstava</a:t>
            </a:r>
          </a:p>
        </p:txBody>
      </p:sp>
      <p:sp>
        <p:nvSpPr>
          <p:cNvPr id="12" name="Zaobljeni pravokutnik 11"/>
          <p:cNvSpPr/>
          <p:nvPr/>
        </p:nvSpPr>
        <p:spPr>
          <a:xfrm>
            <a:off x="6152807" y="3699627"/>
            <a:ext cx="5302129" cy="545284"/>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Ispravka vrijednosti potraživanja za neprihvatljive troškove</a:t>
            </a:r>
          </a:p>
        </p:txBody>
      </p:sp>
      <p:sp>
        <p:nvSpPr>
          <p:cNvPr id="13" name="Zaobljeni pravokutnik 12"/>
          <p:cNvSpPr/>
          <p:nvPr/>
        </p:nvSpPr>
        <p:spPr>
          <a:xfrm>
            <a:off x="6163476" y="4415207"/>
            <a:ext cx="5291461" cy="545284"/>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Rezultata poslovanja iz upravljanja i korištenja EU sredstava</a:t>
            </a:r>
          </a:p>
        </p:txBody>
      </p:sp>
      <p:sp>
        <p:nvSpPr>
          <p:cNvPr id="14" name="Zaobljeni pravokutnik 13"/>
          <p:cNvSpPr/>
          <p:nvPr/>
        </p:nvSpPr>
        <p:spPr>
          <a:xfrm>
            <a:off x="6152808" y="5020887"/>
            <a:ext cx="5302130" cy="675098"/>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err="1">
                <a:ln>
                  <a:noFill/>
                </a:ln>
                <a:solidFill>
                  <a:prstClr val="black"/>
                </a:solidFill>
                <a:effectLst/>
                <a:uLnTx/>
                <a:uFillTx/>
                <a:latin typeface="Calibri" panose="020F0502020204030204"/>
                <a:ea typeface="+mn-ea"/>
                <a:cs typeface="+mn-cs"/>
              </a:rPr>
              <a:t>Izvanbilančnih</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 evidencija ukupno odobrenih alokacija po pojedinom programu, odnosno fondu i podnesenih zahtjeva za plaćanje</a:t>
            </a:r>
          </a:p>
        </p:txBody>
      </p:sp>
      <p:sp>
        <p:nvSpPr>
          <p:cNvPr id="15" name="Zaobljeni pravokutnik 14"/>
          <p:cNvSpPr/>
          <p:nvPr/>
        </p:nvSpPr>
        <p:spPr>
          <a:xfrm>
            <a:off x="6163476" y="5850823"/>
            <a:ext cx="5291460" cy="768337"/>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err="1">
                <a:ln>
                  <a:noFill/>
                </a:ln>
                <a:solidFill>
                  <a:prstClr val="black"/>
                </a:solidFill>
                <a:effectLst/>
                <a:uLnTx/>
                <a:uFillTx/>
                <a:latin typeface="Calibri" panose="020F0502020204030204"/>
                <a:ea typeface="+mn-ea"/>
                <a:cs typeface="+mn-cs"/>
              </a:rPr>
              <a:t>Izvanbilančnih</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 evidencija ukupno ugovorenih obveza, odnosno potraživanja temeljem potpisanih ugovora i/ili odluka o dodijeli bespovratnih sredstava</a:t>
            </a:r>
          </a:p>
        </p:txBody>
      </p:sp>
    </p:spTree>
    <p:extLst>
      <p:ext uri="{BB962C8B-B14F-4D97-AF65-F5344CB8AC3E}">
        <p14:creationId xmlns:p14="http://schemas.microsoft.com/office/powerpoint/2010/main" val="2778869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avokutnik 19"/>
          <p:cNvSpPr/>
          <p:nvPr/>
        </p:nvSpPr>
        <p:spPr>
          <a:xfrm>
            <a:off x="0" y="0"/>
            <a:ext cx="12191999" cy="6858000"/>
          </a:xfrm>
          <a:prstGeom prst="rect">
            <a:avLst/>
          </a:prstGeom>
          <a:solidFill>
            <a:schemeClr val="accent3">
              <a:lumMod val="40000"/>
              <a:lumOff val="6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0" cap="none" spc="0" normalizeH="0" baseline="0" noProof="0">
              <a:ln>
                <a:noFill/>
              </a:ln>
              <a:solidFill>
                <a:srgbClr val="FFFFFF"/>
              </a:solidFill>
              <a:effectLst/>
              <a:uLnTx/>
              <a:uFillTx/>
              <a:latin typeface="Arial"/>
              <a:ea typeface="+mn-ea"/>
              <a:cs typeface="+mn-cs"/>
            </a:endParaRPr>
          </a:p>
        </p:txBody>
      </p:sp>
      <p:sp>
        <p:nvSpPr>
          <p:cNvPr id="21" name="Title 3">
            <a:extLst>
              <a:ext uri="{FF2B5EF4-FFF2-40B4-BE49-F238E27FC236}">
                <a16:creationId xmlns:a16="http://schemas.microsoft.com/office/drawing/2014/main" id="{C9AAB1C8-4A29-D350-B7C4-3089C13BFB51}"/>
              </a:ext>
            </a:extLst>
          </p:cNvPr>
          <p:cNvSpPr txBox="1">
            <a:spLocks/>
          </p:cNvSpPr>
          <p:nvPr/>
        </p:nvSpPr>
        <p:spPr>
          <a:xfrm>
            <a:off x="7199493" y="344073"/>
            <a:ext cx="4377767" cy="10127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spc="0"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spc="0" normalizeH="0" baseline="0" noProof="0" dirty="0">
              <a:ln>
                <a:noFill/>
              </a:ln>
              <a:solidFill>
                <a:prstClr val="black">
                  <a:lumMod val="65000"/>
                  <a:lumOff val="35000"/>
                </a:prstClr>
              </a:solidFill>
              <a:effectLst/>
              <a:uLnTx/>
              <a:uFillTx/>
              <a:latin typeface="Arial"/>
              <a:ea typeface="+mj-ea"/>
              <a:cs typeface="+mj-cs"/>
            </a:endParaRPr>
          </a:p>
        </p:txBody>
      </p:sp>
      <p:sp>
        <p:nvSpPr>
          <p:cNvPr id="22" name="Content Placeholder 2">
            <a:extLst>
              <a:ext uri="{FF2B5EF4-FFF2-40B4-BE49-F238E27FC236}">
                <a16:creationId xmlns:a16="http://schemas.microsoft.com/office/drawing/2014/main" id="{65F8618F-D769-F666-B1AD-B03C82DA1B23}"/>
              </a:ext>
            </a:extLst>
          </p:cNvPr>
          <p:cNvSpPr txBox="1">
            <a:spLocks/>
          </p:cNvSpPr>
          <p:nvPr/>
        </p:nvSpPr>
        <p:spPr>
          <a:xfrm>
            <a:off x="6632577" y="1590329"/>
            <a:ext cx="338007" cy="1722923"/>
          </a:xfrm>
          <a:prstGeom prst="rect">
            <a:avLst/>
          </a:prstGeom>
        </p:spPr>
        <p:txBody>
          <a:bodyPr vert="vert270"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57150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2pPr>
            <a:lvl3pPr marL="97155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3pPr>
            <a:lvl4pPr marL="142875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mn-lt"/>
                <a:ea typeface="+mn-ea"/>
                <a:cs typeface="+mn-cs"/>
              </a:defRPr>
            </a:lvl4pPr>
            <a:lvl5pPr marL="188595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27" name="Title 3">
            <a:extLst>
              <a:ext uri="{FF2B5EF4-FFF2-40B4-BE49-F238E27FC236}">
                <a16:creationId xmlns:a16="http://schemas.microsoft.com/office/drawing/2014/main" id="{C9AAB1C8-4A29-D350-B7C4-3089C13BFB51}"/>
              </a:ext>
            </a:extLst>
          </p:cNvPr>
          <p:cNvSpPr txBox="1">
            <a:spLocks/>
          </p:cNvSpPr>
          <p:nvPr/>
        </p:nvSpPr>
        <p:spPr>
          <a:xfrm>
            <a:off x="626449" y="1173611"/>
            <a:ext cx="10829351" cy="391238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1" kern="1200" spc="0"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lvl="0" algn="ctr">
              <a:defRPr/>
            </a:pPr>
            <a:r>
              <a:rPr kumimoji="0" lang="hr-HR" sz="3600" b="1" i="0" u="none" strike="noStrike" kern="1200" cap="none" spc="0" normalizeH="0" baseline="0" noProof="0" dirty="0">
                <a:ln>
                  <a:noFill/>
                </a:ln>
                <a:solidFill>
                  <a:prstClr val="black">
                    <a:lumMod val="65000"/>
                    <a:lumOff val="35000"/>
                  </a:prstClr>
                </a:solidFill>
                <a:effectLst/>
                <a:uLnTx/>
                <a:uFillTx/>
                <a:latin typeface="Arial"/>
              </a:rPr>
              <a:t>   </a:t>
            </a:r>
            <a:br>
              <a:rPr kumimoji="0" lang="hr-HR" sz="3600" b="1" i="0" u="none" strike="noStrike" kern="1200" cap="none" spc="0" normalizeH="0" baseline="0" noProof="0" dirty="0">
                <a:ln>
                  <a:noFill/>
                </a:ln>
                <a:solidFill>
                  <a:prstClr val="black">
                    <a:lumMod val="65000"/>
                    <a:lumOff val="35000"/>
                  </a:prstClr>
                </a:solidFill>
                <a:effectLst/>
                <a:uLnTx/>
                <a:uFillTx/>
                <a:latin typeface="Arial"/>
              </a:rPr>
            </a:br>
            <a:r>
              <a:rPr kumimoji="0" lang="hr-HR" sz="3600" b="1" i="0" u="none" strike="noStrike" kern="1200" cap="none" spc="0" normalizeH="0" baseline="0" noProof="0" dirty="0">
                <a:ln>
                  <a:noFill/>
                </a:ln>
                <a:solidFill>
                  <a:srgbClr val="44546A"/>
                </a:solidFill>
                <a:effectLst/>
                <a:uLnTx/>
                <a:uFillTx/>
                <a:latin typeface="Arial"/>
              </a:rPr>
              <a:t>			</a:t>
            </a:r>
            <a:br>
              <a:rPr kumimoji="0" lang="hr-HR" sz="3600" b="1" i="0" u="none" strike="noStrike" kern="1200" cap="none" spc="0" normalizeH="0" baseline="0" noProof="0" dirty="0">
                <a:ln>
                  <a:noFill/>
                </a:ln>
                <a:solidFill>
                  <a:srgbClr val="44546A"/>
                </a:solidFill>
                <a:effectLst/>
                <a:uLnTx/>
                <a:uFillTx/>
                <a:latin typeface="Arial"/>
              </a:rPr>
            </a:br>
            <a:endParaRPr lang="hr-HR" sz="3600" dirty="0">
              <a:solidFill>
                <a:srgbClr val="44546A"/>
              </a:solidFill>
              <a:effectLst>
                <a:outerShdw blurRad="38100" dist="38100" dir="2700000" algn="tl">
                  <a:srgbClr val="000000">
                    <a:alpha val="43137"/>
                  </a:srgbClr>
                </a:outerShdw>
              </a:effectLst>
              <a:latin typeface="Arial"/>
            </a:endParaRPr>
          </a:p>
          <a:p>
            <a:pPr lvl="0" algn="ctr">
              <a:defRPr/>
            </a:pPr>
            <a:r>
              <a:rPr lang="hr-HR" sz="4000" dirty="0">
                <a:solidFill>
                  <a:srgbClr val="44546A"/>
                </a:solidFill>
                <a:effectLst>
                  <a:outerShdw blurRad="38100" dist="38100" dir="2700000" algn="tl">
                    <a:srgbClr val="000000">
                      <a:alpha val="43137"/>
                    </a:srgbClr>
                  </a:outerShdw>
                </a:effectLst>
                <a:latin typeface="Arial"/>
              </a:rPr>
              <a:t>Glavna državna rizničarka</a:t>
            </a:r>
          </a:p>
          <a:p>
            <a:pPr lvl="0" algn="ctr">
              <a:defRPr/>
            </a:pPr>
            <a:endParaRPr lang="hr-HR" sz="4000" dirty="0">
              <a:solidFill>
                <a:srgbClr val="44546A"/>
              </a:solidFill>
              <a:effectLst>
                <a:outerShdw blurRad="38100" dist="38100" dir="2700000" algn="tl">
                  <a:srgbClr val="000000">
                    <a:alpha val="43137"/>
                  </a:srgbClr>
                </a:outerShdw>
              </a:effectLst>
              <a:latin typeface="Arial"/>
            </a:endParaRPr>
          </a:p>
          <a:p>
            <a:pPr lvl="0" algn="ctr">
              <a:defRPr/>
            </a:pPr>
            <a:endParaRPr lang="hr-HR" sz="4000" dirty="0">
              <a:solidFill>
                <a:srgbClr val="44546A"/>
              </a:solidFill>
              <a:effectLst>
                <a:outerShdw blurRad="38100" dist="38100" dir="2700000" algn="tl">
                  <a:srgbClr val="000000">
                    <a:alpha val="43137"/>
                  </a:srgbClr>
                </a:outerShdw>
              </a:effectLst>
              <a:latin typeface="Arial"/>
            </a:endParaRPr>
          </a:p>
          <a:p>
            <a:pPr lvl="0" algn="ctr">
              <a:defRPr/>
            </a:pPr>
            <a:r>
              <a:rPr lang="hr-HR" sz="4000" dirty="0">
                <a:solidFill>
                  <a:srgbClr val="44546A"/>
                </a:solidFill>
                <a:effectLst>
                  <a:outerShdw blurRad="38100" dist="38100" dir="2700000" algn="tl">
                    <a:srgbClr val="000000">
                      <a:alpha val="43137"/>
                    </a:srgbClr>
                  </a:outerShdw>
                </a:effectLst>
                <a:latin typeface="Arial"/>
              </a:rPr>
              <a:t>Danijela </a:t>
            </a:r>
            <a:r>
              <a:rPr lang="hr-HR" sz="4000" dirty="0" err="1">
                <a:solidFill>
                  <a:srgbClr val="44546A"/>
                </a:solidFill>
                <a:effectLst>
                  <a:outerShdw blurRad="38100" dist="38100" dir="2700000" algn="tl">
                    <a:srgbClr val="000000">
                      <a:alpha val="43137"/>
                    </a:srgbClr>
                  </a:outerShdw>
                </a:effectLst>
                <a:latin typeface="Arial"/>
              </a:rPr>
              <a:t>Stepić</a:t>
            </a:r>
            <a:endParaRPr lang="hr-HR" sz="4000" dirty="0">
              <a:solidFill>
                <a:srgbClr val="44546A"/>
              </a:solidFill>
              <a:effectLst>
                <a:outerShdw blurRad="38100" dist="38100" dir="2700000" algn="tl">
                  <a:srgbClr val="000000">
                    <a:alpha val="43137"/>
                  </a:srgbClr>
                </a:outerShdw>
              </a:effectLst>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srgbClr val="44546A"/>
              </a:solidFill>
              <a:effectLst/>
              <a:uLnTx/>
              <a:uFillTx/>
              <a:latin typeface="Arial"/>
            </a:endParaRPr>
          </a:p>
        </p:txBody>
      </p:sp>
      <p:sp>
        <p:nvSpPr>
          <p:cNvPr id="30" name="Title 3">
            <a:extLst>
              <a:ext uri="{FF2B5EF4-FFF2-40B4-BE49-F238E27FC236}">
                <a16:creationId xmlns:a16="http://schemas.microsoft.com/office/drawing/2014/main" id="{C9AAB1C8-4A29-D350-B7C4-3089C13BFB51}"/>
              </a:ext>
            </a:extLst>
          </p:cNvPr>
          <p:cNvSpPr txBox="1">
            <a:spLocks/>
          </p:cNvSpPr>
          <p:nvPr/>
        </p:nvSpPr>
        <p:spPr>
          <a:xfrm>
            <a:off x="7008765" y="2727286"/>
            <a:ext cx="4447035" cy="58596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spc="0"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1400" b="1" i="0" u="none" strike="noStrike" kern="1200" cap="none" spc="0" normalizeH="0" baseline="0" noProof="0" dirty="0">
              <a:ln>
                <a:noFill/>
              </a:ln>
              <a:solidFill>
                <a:prstClr val="black">
                  <a:lumMod val="65000"/>
                  <a:lumOff val="35000"/>
                </a:prstClr>
              </a:solidFill>
              <a:effectLst/>
              <a:uLnTx/>
              <a:uFillTx/>
              <a:latin typeface="Arial"/>
              <a:ea typeface="+mj-ea"/>
              <a:cs typeface="+mj-cs"/>
            </a:endParaRPr>
          </a:p>
        </p:txBody>
      </p:sp>
      <p:sp>
        <p:nvSpPr>
          <p:cNvPr id="42" name="Pravokutnik s kutom zaobljenim s iste strane 41"/>
          <p:cNvSpPr/>
          <p:nvPr/>
        </p:nvSpPr>
        <p:spPr>
          <a:xfrm rot="10800000">
            <a:off x="0" y="60557"/>
            <a:ext cx="12191999" cy="1100520"/>
          </a:xfrm>
          <a:prstGeom prst="round2SameRect">
            <a:avLst/>
          </a:prstGeom>
          <a:solidFill>
            <a:schemeClr val="accent5">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43" name="Pravokutnik 42"/>
          <p:cNvSpPr/>
          <p:nvPr/>
        </p:nvSpPr>
        <p:spPr>
          <a:xfrm>
            <a:off x="1222108" y="349306"/>
            <a:ext cx="4119716" cy="6489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4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Pravokutnik 44"/>
          <p:cNvSpPr/>
          <p:nvPr/>
        </p:nvSpPr>
        <p:spPr>
          <a:xfrm>
            <a:off x="206476" y="361839"/>
            <a:ext cx="11522937" cy="6150424"/>
          </a:xfrm>
          <a:prstGeom prst="rect">
            <a:avLst/>
          </a:prstGeom>
          <a:noFill/>
          <a:ln w="1905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Slika 25">
            <a:extLst>
              <a:ext uri="{FF2B5EF4-FFF2-40B4-BE49-F238E27FC236}">
                <a16:creationId xmlns:a16="http://schemas.microsoft.com/office/drawing/2014/main" id="{3442CDDC-2D91-4C81-9448-C273B0524D8F}"/>
              </a:ext>
            </a:extLst>
          </p:cNvPr>
          <p:cNvPicPr>
            <a:picLocks noChangeAspect="1"/>
          </p:cNvPicPr>
          <p:nvPr/>
        </p:nvPicPr>
        <p:blipFill rotWithShape="1">
          <a:blip r:embed="rId2"/>
          <a:srcRect b="26661"/>
          <a:stretch/>
        </p:blipFill>
        <p:spPr>
          <a:xfrm>
            <a:off x="-485021" y="5741290"/>
            <a:ext cx="2222940" cy="635769"/>
          </a:xfrm>
          <a:prstGeom prst="rect">
            <a:avLst/>
          </a:prstGeom>
        </p:spPr>
      </p:pic>
      <p:sp>
        <p:nvSpPr>
          <p:cNvPr id="29" name="TekstniOkvir 28">
            <a:extLst>
              <a:ext uri="{FF2B5EF4-FFF2-40B4-BE49-F238E27FC236}">
                <a16:creationId xmlns:a16="http://schemas.microsoft.com/office/drawing/2014/main" id="{362ADBA9-308C-4984-8F58-FB892240A174}"/>
              </a:ext>
            </a:extLst>
          </p:cNvPr>
          <p:cNvSpPr txBox="1"/>
          <p:nvPr/>
        </p:nvSpPr>
        <p:spPr>
          <a:xfrm>
            <a:off x="948819" y="5797564"/>
            <a:ext cx="2429914" cy="523220"/>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REPUBLIKA HRVATSKA</a:t>
            </a:r>
          </a:p>
          <a:p>
            <a:pPr marL="0" marR="0" lvl="0" indent="0" defTabSz="4572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Ministarstvo financija</a:t>
            </a:r>
          </a:p>
        </p:txBody>
      </p:sp>
    </p:spTree>
    <p:extLst>
      <p:ext uri="{BB962C8B-B14F-4D97-AF65-F5344CB8AC3E}">
        <p14:creationId xmlns:p14="http://schemas.microsoft.com/office/powerpoint/2010/main" val="151867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nodePh="1">
                                  <p:stCondLst>
                                    <p:cond delay="0"/>
                                  </p:stCondLst>
                                  <p:endCondLst>
                                    <p:cond evt="begin" delay="0">
                                      <p:tn val="9"/>
                                    </p:cond>
                                  </p:end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nodePh="1">
                                  <p:stCondLst>
                                    <p:cond delay="0"/>
                                  </p:stCondLst>
                                  <p:endCondLst>
                                    <p:cond evt="begin" delay="0">
                                      <p:tn val="21"/>
                                    </p:cond>
                                  </p:end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fill="hold"/>
                                        <p:tgtEl>
                                          <p:spTgt spid="30"/>
                                        </p:tgtEl>
                                        <p:attrNameLst>
                                          <p:attrName>ppt_x</p:attrName>
                                        </p:attrNameLst>
                                      </p:cBhvr>
                                      <p:tavLst>
                                        <p:tav tm="0">
                                          <p:val>
                                            <p:strVal val="#ppt_x"/>
                                          </p:val>
                                        </p:tav>
                                        <p:tav tm="100000">
                                          <p:val>
                                            <p:strVal val="#ppt_x"/>
                                          </p:val>
                                        </p:tav>
                                      </p:tavLst>
                                    </p:anim>
                                    <p:anim calcmode="lin" valueType="num">
                                      <p:cBhvr additive="base">
                                        <p:cTn id="2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7" grpId="0"/>
      <p:bldP spid="3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0"/>
            <a:ext cx="12192000" cy="926286"/>
          </a:xfrm>
          <a:prstGeom prst="rect">
            <a:avLst/>
          </a:prstGeom>
          <a:solidFill>
            <a:schemeClr val="accent5">
              <a:lumMod val="75000"/>
            </a:schemeClr>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hr-HR"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Calibri" panose="020F0502020204030204" pitchFamily="34" charset="0"/>
                <a:cs typeface="Calibri" panose="020F0502020204030204" pitchFamily="34" charset="0"/>
              </a:rPr>
              <a:t>Primjen</a:t>
            </a:r>
            <a:r>
              <a:rPr kumimoji="0" lang="hr-HR"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j-ea"/>
                <a:cs typeface="Calibri Light" panose="020F0302020204030204" pitchFamily="34" charset="0"/>
              </a:rPr>
              <a:t>a </a:t>
            </a:r>
            <a:r>
              <a:rPr kumimoji="0" lang="hr-HR"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Calibri" panose="020F0502020204030204" pitchFamily="34" charset="0"/>
                <a:cs typeface="Calibri" panose="020F0502020204030204" pitchFamily="34" charset="0"/>
              </a:rPr>
              <a:t>i</a:t>
            </a:r>
            <a:r>
              <a:rPr kumimoji="0" lang="hr-HR"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j-ea"/>
                <a:cs typeface="Calibri Light" panose="020F0302020204030204" pitchFamily="34" charset="0"/>
              </a:rPr>
              <a:t> </a:t>
            </a:r>
            <a:r>
              <a:rPr kumimoji="0" lang="hr-HR"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Calibri" panose="020F0502020204030204" pitchFamily="34" charset="0"/>
                <a:cs typeface="Calibri" panose="020F0502020204030204" pitchFamily="34" charset="0"/>
              </a:rPr>
              <a:t>rokovi</a:t>
            </a:r>
            <a:endParaRPr kumimoji="0" lang="pl-PL" altLang="sr-Latn-R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Calibri" panose="020F0502020204030204" pitchFamily="34" charset="0"/>
              <a:cs typeface="Calibri" panose="020F0502020204030204" pitchFamily="34" charset="0"/>
            </a:endParaRPr>
          </a:p>
        </p:txBody>
      </p:sp>
      <p:sp>
        <p:nvSpPr>
          <p:cNvPr id="3" name="Pravokutnik 2"/>
          <p:cNvSpPr/>
          <p:nvPr/>
        </p:nvSpPr>
        <p:spPr>
          <a:xfrm>
            <a:off x="114678" y="1087437"/>
            <a:ext cx="7237738" cy="526297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Računovodstvene evidencije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2800" b="1" i="0" u="none" strike="noStrike" kern="1200" cap="none" spc="0" normalizeH="0" baseline="0" noProof="0" dirty="0">
                <a:ln>
                  <a:noFill/>
                </a:ln>
                <a:solidFill>
                  <a:srgbClr val="4472C4"/>
                </a:solidFill>
                <a:effectLst>
                  <a:outerShdw blurRad="38100" dist="38100" dir="2700000" algn="tl">
                    <a:srgbClr val="000000">
                      <a:alpha val="43137"/>
                    </a:srgbClr>
                  </a:outerShdw>
                </a:effectLst>
                <a:uLnTx/>
                <a:uFillTx/>
                <a:latin typeface="Calibri" panose="020F0502020204030204"/>
                <a:ea typeface="+mn-ea"/>
                <a:cs typeface="+mn-cs"/>
              </a:rPr>
              <a:t>1. siječnja 2025.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hr-H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Izvori financiranja</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hr-HR" sz="2800" b="0" i="0" u="none" strike="noStrike" kern="1200" cap="none" spc="0" normalizeH="0" baseline="0" noProof="0" dirty="0">
                <a:ln>
                  <a:noFill/>
                </a:ln>
                <a:solidFill>
                  <a:prstClr val="black"/>
                </a:solidFill>
                <a:effectLst/>
                <a:uLnTx/>
                <a:uFillTx/>
                <a:latin typeface="Calibri" panose="020F0502020204030204"/>
                <a:ea typeface="+mn-ea"/>
                <a:cs typeface="+mn-cs"/>
              </a:rPr>
              <a:t>u financijskom izvještavanju o EU sredstvima</a:t>
            </a:r>
          </a:p>
          <a:p>
            <a:pPr marL="914400" marR="0" lvl="1"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2800" b="1" i="0" u="none" strike="noStrike" kern="1200" cap="none" spc="0" normalizeH="0" baseline="0" noProof="0" dirty="0">
                <a:ln>
                  <a:noFill/>
                </a:ln>
                <a:solidFill>
                  <a:srgbClr val="4472C4"/>
                </a:solidFill>
                <a:effectLst>
                  <a:outerShdw blurRad="38100" dist="38100" dir="2700000" algn="tl">
                    <a:srgbClr val="000000">
                      <a:alpha val="43137"/>
                    </a:srgbClr>
                  </a:outerShdw>
                </a:effectLst>
                <a:uLnTx/>
                <a:uFillTx/>
                <a:latin typeface="Calibri" panose="020F0502020204030204"/>
                <a:ea typeface="+mn-ea"/>
                <a:cs typeface="+mn-cs"/>
              </a:rPr>
              <a:t>1. siječnja 2025.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hr-HR" sz="2800" b="0" i="0" u="none" strike="noStrike" kern="1200" cap="none" spc="0" normalizeH="0" baseline="0" noProof="0" dirty="0">
                <a:ln>
                  <a:noFill/>
                </a:ln>
                <a:solidFill>
                  <a:prstClr val="black"/>
                </a:solidFill>
                <a:effectLst/>
                <a:uLnTx/>
                <a:uFillTx/>
                <a:latin typeface="Calibri" panose="020F0502020204030204"/>
                <a:ea typeface="+mn-ea"/>
                <a:cs typeface="+mn-cs"/>
              </a:rPr>
              <a:t>u planiranju i izvršavanju proračuna i financijskog plana</a:t>
            </a:r>
          </a:p>
          <a:p>
            <a:pPr marL="914400" marR="0" lvl="1"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2800" b="1" i="0" u="none" strike="noStrike" kern="1200" cap="none" spc="0" normalizeH="0" baseline="0" noProof="0" dirty="0">
                <a:ln>
                  <a:noFill/>
                </a:ln>
                <a:solidFill>
                  <a:srgbClr val="4472C4"/>
                </a:solidFill>
                <a:effectLst>
                  <a:outerShdw blurRad="38100" dist="38100" dir="2700000" algn="tl">
                    <a:srgbClr val="000000">
                      <a:alpha val="43137"/>
                    </a:srgbClr>
                  </a:outerShdw>
                </a:effectLst>
                <a:uLnTx/>
                <a:uFillTx/>
                <a:latin typeface="Calibri" panose="020F0502020204030204"/>
                <a:ea typeface="+mn-ea"/>
                <a:cs typeface="+mn-cs"/>
              </a:rPr>
              <a:t>proračunski ciklus za razdoblje 2026. - 2028.</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hr-HR" sz="2800" b="0" i="0" u="none" strike="noStrike" kern="1200" cap="none" spc="0" normalizeH="0" baseline="0" noProof="0" dirty="0">
                <a:ln>
                  <a:noFill/>
                </a:ln>
                <a:solidFill>
                  <a:prstClr val="black"/>
                </a:solidFill>
                <a:effectLst/>
                <a:uLnTx/>
                <a:uFillTx/>
                <a:latin typeface="Calibri" panose="020F0502020204030204"/>
                <a:ea typeface="+mn-ea"/>
                <a:cs typeface="+mn-cs"/>
              </a:rPr>
              <a:t>u računovodstvenim evidencijama </a:t>
            </a:r>
          </a:p>
          <a:p>
            <a:pPr marL="914400" marR="0" lvl="1"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2800" b="1" i="0" u="none" strike="noStrike" kern="1200" cap="none" spc="0" normalizeH="0" baseline="0" noProof="0" dirty="0">
                <a:ln>
                  <a:noFill/>
                </a:ln>
                <a:solidFill>
                  <a:srgbClr val="4472C4"/>
                </a:solidFill>
                <a:effectLst>
                  <a:outerShdw blurRad="38100" dist="38100" dir="2700000" algn="tl">
                    <a:srgbClr val="000000">
                      <a:alpha val="43137"/>
                    </a:srgbClr>
                  </a:outerShdw>
                </a:effectLst>
                <a:uLnTx/>
                <a:uFillTx/>
                <a:latin typeface="Calibri" panose="020F0502020204030204"/>
                <a:ea typeface="+mn-ea"/>
                <a:cs typeface="+mn-cs"/>
              </a:rPr>
              <a:t>1. siječnja 2026. </a:t>
            </a:r>
          </a:p>
        </p:txBody>
      </p:sp>
      <p:sp>
        <p:nvSpPr>
          <p:cNvPr id="5" name="Pravokutnik 4"/>
          <p:cNvSpPr/>
          <p:nvPr/>
        </p:nvSpPr>
        <p:spPr>
          <a:xfrm>
            <a:off x="7641525" y="1546126"/>
            <a:ext cx="4273237" cy="4524315"/>
          </a:xfrm>
          <a:prstGeom prst="rect">
            <a:avLst/>
          </a:prstGeom>
          <a:solidFill>
            <a:schemeClr val="bg1">
              <a:lumMod val="85000"/>
            </a:schemeClr>
          </a:solidFill>
          <a:effectLst>
            <a:outerShdw blurRad="50800" dist="38100" dir="2700000" algn="tl" rotWithShape="0">
              <a:prstClr val="black">
                <a:alpha val="40000"/>
              </a:prstClr>
            </a:outerShdw>
          </a:effectLst>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2400" b="0" i="1" u="none" strike="noStrike" kern="1200" cap="none" spc="0" normalizeH="0" baseline="0" noProof="0" dirty="0">
                <a:ln>
                  <a:noFill/>
                </a:ln>
                <a:solidFill>
                  <a:prstClr val="black"/>
                </a:solidFill>
                <a:effectLst/>
                <a:uLnTx/>
                <a:uFillTx/>
                <a:latin typeface="Calibri" panose="020F0502020204030204"/>
                <a:ea typeface="+mn-ea"/>
                <a:cs typeface="+mn-cs"/>
              </a:rPr>
              <a:t>Izmjene i dopune pravilnika koji uređuje financijsko izvještavanje u proračunskom računovodstvu</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hr-HR" sz="24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2400" b="0" i="1" u="none" strike="noStrike" kern="1200" cap="none" spc="0" normalizeH="0" baseline="0" noProof="0" dirty="0">
                <a:ln>
                  <a:noFill/>
                </a:ln>
                <a:solidFill>
                  <a:prstClr val="black"/>
                </a:solidFill>
                <a:effectLst/>
                <a:uLnTx/>
                <a:uFillTx/>
                <a:latin typeface="Calibri" panose="020F0502020204030204"/>
                <a:ea typeface="+mn-ea"/>
                <a:cs typeface="+mn-cs"/>
              </a:rPr>
              <a:t>Izmjene i dopune pravilnika koji uređuje proračunske klasifikacije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hr-HR" sz="24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2400" b="0" i="1" u="none" strike="noStrike" kern="1200" cap="none" spc="0" normalizeH="0" baseline="0" noProof="0" dirty="0">
                <a:ln>
                  <a:noFill/>
                </a:ln>
                <a:solidFill>
                  <a:prstClr val="black"/>
                </a:solidFill>
                <a:effectLst/>
                <a:uLnTx/>
                <a:uFillTx/>
                <a:latin typeface="Calibri" panose="020F0502020204030204"/>
                <a:ea typeface="+mn-ea"/>
                <a:cs typeface="+mn-cs"/>
              </a:rPr>
              <a:t>Vezne tablice tijekom 2025.   JLPRS i njihovi PK  i IPK državnog proračuna</a:t>
            </a:r>
          </a:p>
        </p:txBody>
      </p:sp>
    </p:spTree>
    <p:extLst>
      <p:ext uri="{BB962C8B-B14F-4D97-AF65-F5344CB8AC3E}">
        <p14:creationId xmlns:p14="http://schemas.microsoft.com/office/powerpoint/2010/main" val="339893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chemeClr val="accent5">
              <a:lumMod val="75000"/>
            </a:schemeClr>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Automatizirane knjižne obavijesti – NPOO i programi podijeljenog upravljanja</a:t>
            </a:r>
          </a:p>
        </p:txBody>
      </p:sp>
      <p:sp>
        <p:nvSpPr>
          <p:cNvPr id="13" name="Pravokutnik 12"/>
          <p:cNvSpPr/>
          <p:nvPr/>
        </p:nvSpPr>
        <p:spPr>
          <a:xfrm>
            <a:off x="1877077" y="4926666"/>
            <a:ext cx="3044021"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IT SUSTAVI ZA EU FONDOVE</a:t>
            </a:r>
          </a:p>
        </p:txBody>
      </p:sp>
      <p:sp>
        <p:nvSpPr>
          <p:cNvPr id="17" name="Desna vitičasta zagrada 16"/>
          <p:cNvSpPr/>
          <p:nvPr/>
        </p:nvSpPr>
        <p:spPr>
          <a:xfrm rot="5400000">
            <a:off x="5864151" y="4229602"/>
            <a:ext cx="463695" cy="268447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Pravokutnik 17"/>
          <p:cNvSpPr/>
          <p:nvPr/>
        </p:nvSpPr>
        <p:spPr>
          <a:xfrm>
            <a:off x="4255666" y="5812860"/>
            <a:ext cx="3680663"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BRŽA I BOLJA USKLAĐENOST PODATAKA</a:t>
            </a:r>
          </a:p>
        </p:txBody>
      </p:sp>
      <p:sp>
        <p:nvSpPr>
          <p:cNvPr id="24" name="Elipsa 23"/>
          <p:cNvSpPr/>
          <p:nvPr/>
        </p:nvSpPr>
        <p:spPr>
          <a:xfrm>
            <a:off x="2883107" y="1786082"/>
            <a:ext cx="2479462" cy="2315345"/>
          </a:xfrm>
          <a:prstGeom prst="ellipse">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Elipsa 24"/>
          <p:cNvSpPr/>
          <p:nvPr/>
        </p:nvSpPr>
        <p:spPr>
          <a:xfrm>
            <a:off x="2641857" y="1958077"/>
            <a:ext cx="2464573" cy="2315345"/>
          </a:xfrm>
          <a:prstGeom prst="ellips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Elipsa 25"/>
          <p:cNvSpPr/>
          <p:nvPr/>
        </p:nvSpPr>
        <p:spPr>
          <a:xfrm>
            <a:off x="2461573" y="2117997"/>
            <a:ext cx="2479462" cy="2315345"/>
          </a:xfrm>
          <a:prstGeom prst="ellipse">
            <a:avLst/>
          </a:prstGeom>
          <a:solidFill>
            <a:schemeClr val="accent1">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Elipsa 26"/>
          <p:cNvSpPr/>
          <p:nvPr/>
        </p:nvSpPr>
        <p:spPr>
          <a:xfrm>
            <a:off x="2185334" y="2335257"/>
            <a:ext cx="2479462" cy="2315345"/>
          </a:xfrm>
          <a:prstGeom prst="ellipse">
            <a:avLst/>
          </a:prstGeom>
          <a:solidFill>
            <a:schemeClr val="accent1">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Elipsa 27"/>
          <p:cNvSpPr/>
          <p:nvPr/>
        </p:nvSpPr>
        <p:spPr>
          <a:xfrm>
            <a:off x="7545848" y="1766029"/>
            <a:ext cx="2479462" cy="2315345"/>
          </a:xfrm>
          <a:prstGeom prst="ellipse">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Elipsa 28"/>
          <p:cNvSpPr/>
          <p:nvPr/>
        </p:nvSpPr>
        <p:spPr>
          <a:xfrm>
            <a:off x="7304598" y="1938024"/>
            <a:ext cx="2479462" cy="2315345"/>
          </a:xfrm>
          <a:prstGeom prst="ellips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Elipsa 29"/>
          <p:cNvSpPr/>
          <p:nvPr/>
        </p:nvSpPr>
        <p:spPr>
          <a:xfrm>
            <a:off x="7063348" y="2116377"/>
            <a:ext cx="2479462" cy="2315345"/>
          </a:xfrm>
          <a:prstGeom prst="ellipse">
            <a:avLst/>
          </a:prstGeom>
          <a:solidFill>
            <a:schemeClr val="accent1">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Elipsa 30"/>
          <p:cNvSpPr/>
          <p:nvPr/>
        </p:nvSpPr>
        <p:spPr>
          <a:xfrm>
            <a:off x="6822098" y="2309598"/>
            <a:ext cx="2479462" cy="2315345"/>
          </a:xfrm>
          <a:prstGeom prst="ellipse">
            <a:avLst/>
          </a:prstGeom>
          <a:solidFill>
            <a:schemeClr val="accent1">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ravokutnik 4"/>
          <p:cNvSpPr/>
          <p:nvPr/>
        </p:nvSpPr>
        <p:spPr>
          <a:xfrm>
            <a:off x="2384309" y="3192491"/>
            <a:ext cx="204034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ANALITIČKA EVIDENCIJA</a:t>
            </a:r>
          </a:p>
        </p:txBody>
      </p:sp>
      <p:sp>
        <p:nvSpPr>
          <p:cNvPr id="36" name="Pravokutnik 35"/>
          <p:cNvSpPr/>
          <p:nvPr/>
        </p:nvSpPr>
        <p:spPr>
          <a:xfrm>
            <a:off x="6786295" y="3179953"/>
            <a:ext cx="251526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RAČUNOVODSTVENI SUSTAVI</a:t>
            </a:r>
          </a:p>
        </p:txBody>
      </p:sp>
      <p:sp>
        <p:nvSpPr>
          <p:cNvPr id="37" name="Pravokutnik 36"/>
          <p:cNvSpPr/>
          <p:nvPr/>
        </p:nvSpPr>
        <p:spPr>
          <a:xfrm>
            <a:off x="6539818" y="4835036"/>
            <a:ext cx="304402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IT RAČUNOVODSTVENI SUSTAVI</a:t>
            </a:r>
          </a:p>
        </p:txBody>
      </p:sp>
      <p:sp>
        <p:nvSpPr>
          <p:cNvPr id="14" name="Strelica zakrivljena dolje 13"/>
          <p:cNvSpPr/>
          <p:nvPr/>
        </p:nvSpPr>
        <p:spPr>
          <a:xfrm>
            <a:off x="5422909" y="1677122"/>
            <a:ext cx="1761064" cy="458323"/>
          </a:xfrm>
          <a:prstGeom prst="curved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Pravokutnik 37"/>
          <p:cNvSpPr/>
          <p:nvPr/>
        </p:nvSpPr>
        <p:spPr>
          <a:xfrm>
            <a:off x="4392360" y="1265107"/>
            <a:ext cx="3970244"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AUTOMATIZIRANE KNJIŽNE OBAVIJESTI</a:t>
            </a:r>
          </a:p>
        </p:txBody>
      </p:sp>
      <p:sp>
        <p:nvSpPr>
          <p:cNvPr id="3" name="TekstniOkvir 2"/>
          <p:cNvSpPr txBox="1"/>
          <p:nvPr/>
        </p:nvSpPr>
        <p:spPr>
          <a:xfrm>
            <a:off x="3903184" y="2923437"/>
            <a:ext cx="56367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srgbClr val="448DD0"/>
                </a:solidFill>
                <a:effectLst/>
                <a:uLnTx/>
                <a:uFillTx/>
                <a:latin typeface="Calibri" panose="020F0502020204030204"/>
                <a:ea typeface="+mn-ea"/>
                <a:cs typeface="+mn-cs"/>
              </a:rPr>
              <a:t>ZNS</a:t>
            </a:r>
          </a:p>
        </p:txBody>
      </p:sp>
      <p:sp>
        <p:nvSpPr>
          <p:cNvPr id="20" name="TekstniOkvir 19"/>
          <p:cNvSpPr txBox="1"/>
          <p:nvPr/>
        </p:nvSpPr>
        <p:spPr>
          <a:xfrm>
            <a:off x="3037087" y="2525899"/>
            <a:ext cx="120395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srgbClr val="448DD0"/>
                </a:solidFill>
                <a:effectLst/>
                <a:uLnTx/>
                <a:uFillTx/>
                <a:latin typeface="Calibri" panose="020F0502020204030204"/>
                <a:ea typeface="+mn-ea"/>
                <a:cs typeface="+mn-cs"/>
              </a:rPr>
              <a:t>PREDUJAM</a:t>
            </a:r>
          </a:p>
        </p:txBody>
      </p:sp>
      <p:sp>
        <p:nvSpPr>
          <p:cNvPr id="21" name="TekstniOkvir 20"/>
          <p:cNvSpPr txBox="1"/>
          <p:nvPr/>
        </p:nvSpPr>
        <p:spPr>
          <a:xfrm>
            <a:off x="3823631" y="3955657"/>
            <a:ext cx="435457"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srgbClr val="448DD0"/>
                </a:solidFill>
                <a:effectLst/>
                <a:uLnTx/>
                <a:uFillTx/>
                <a:latin typeface="Calibri" panose="020F0502020204030204"/>
                <a:ea typeface="+mn-ea"/>
                <a:cs typeface="+mn-cs"/>
              </a:rPr>
              <a:t>ZP</a:t>
            </a:r>
          </a:p>
        </p:txBody>
      </p:sp>
      <p:sp>
        <p:nvSpPr>
          <p:cNvPr id="22" name="TekstniOkvir 21"/>
          <p:cNvSpPr txBox="1"/>
          <p:nvPr/>
        </p:nvSpPr>
        <p:spPr>
          <a:xfrm>
            <a:off x="2350241" y="2857651"/>
            <a:ext cx="93410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srgbClr val="448DD0"/>
                </a:solidFill>
                <a:effectLst/>
                <a:uLnTx/>
                <a:uFillTx/>
                <a:latin typeface="Calibri" panose="020F0502020204030204"/>
                <a:ea typeface="+mn-ea"/>
                <a:cs typeface="+mn-cs"/>
              </a:rPr>
              <a:t>UGOVORI</a:t>
            </a:r>
          </a:p>
        </p:txBody>
      </p:sp>
      <p:sp>
        <p:nvSpPr>
          <p:cNvPr id="23" name="TekstniOkvir 22"/>
          <p:cNvSpPr txBox="1"/>
          <p:nvPr/>
        </p:nvSpPr>
        <p:spPr>
          <a:xfrm>
            <a:off x="2596160" y="4117637"/>
            <a:ext cx="120395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srgbClr val="448DD0"/>
                </a:solidFill>
                <a:effectLst/>
                <a:uLnTx/>
                <a:uFillTx/>
                <a:latin typeface="Calibri" panose="020F0502020204030204"/>
                <a:ea typeface="+mn-ea"/>
                <a:cs typeface="+mn-cs"/>
              </a:rPr>
              <a:t>POVRATI</a:t>
            </a:r>
          </a:p>
        </p:txBody>
      </p:sp>
      <p:sp>
        <p:nvSpPr>
          <p:cNvPr id="4" name="TekstniOkvir 3"/>
          <p:cNvSpPr txBox="1"/>
          <p:nvPr/>
        </p:nvSpPr>
        <p:spPr>
          <a:xfrm>
            <a:off x="2539607" y="5295998"/>
            <a:ext cx="178976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0" i="1"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eNPOO</a:t>
            </a:r>
            <a:r>
              <a:rPr kumimoji="0" lang="hr-HR" sz="1400"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r>
              <a:rPr kumimoji="0" lang="hr-HR" sz="1400" b="0" i="1"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eKohezija</a:t>
            </a:r>
            <a:r>
              <a:rPr kumimoji="0" lang="hr-HR" sz="1400"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32" name="TekstniOkvir 31"/>
          <p:cNvSpPr txBox="1"/>
          <p:nvPr/>
        </p:nvSpPr>
        <p:spPr>
          <a:xfrm>
            <a:off x="7149043" y="5361674"/>
            <a:ext cx="178976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A, B, C1… C6</a:t>
            </a:r>
          </a:p>
        </p:txBody>
      </p:sp>
      <p:sp>
        <p:nvSpPr>
          <p:cNvPr id="33" name="TekstniOkvir 32"/>
          <p:cNvSpPr txBox="1"/>
          <p:nvPr/>
        </p:nvSpPr>
        <p:spPr>
          <a:xfrm>
            <a:off x="7545848" y="2752665"/>
            <a:ext cx="1203950"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srgbClr val="448DD0"/>
                </a:solidFill>
                <a:effectLst/>
                <a:uLnTx/>
                <a:uFillTx/>
                <a:latin typeface="Calibri" panose="020F0502020204030204"/>
                <a:ea typeface="+mn-ea"/>
                <a:cs typeface="+mn-cs"/>
              </a:rPr>
              <a:t>BILANCA</a:t>
            </a:r>
          </a:p>
        </p:txBody>
      </p:sp>
      <p:sp>
        <p:nvSpPr>
          <p:cNvPr id="34" name="TekstniOkvir 33"/>
          <p:cNvSpPr txBox="1"/>
          <p:nvPr/>
        </p:nvSpPr>
        <p:spPr>
          <a:xfrm>
            <a:off x="6702623" y="3965645"/>
            <a:ext cx="1203950"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srgbClr val="448DD0"/>
                </a:solidFill>
                <a:effectLst/>
                <a:uLnTx/>
                <a:uFillTx/>
                <a:latin typeface="Calibri" panose="020F0502020204030204"/>
                <a:ea typeface="+mn-ea"/>
                <a:cs typeface="+mn-cs"/>
              </a:rPr>
              <a:t>PR-RAS</a:t>
            </a:r>
          </a:p>
        </p:txBody>
      </p:sp>
    </p:spTree>
    <p:extLst>
      <p:ext uri="{BB962C8B-B14F-4D97-AF65-F5344CB8AC3E}">
        <p14:creationId xmlns:p14="http://schemas.microsoft.com/office/powerpoint/2010/main" val="1917007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a:r>
              <a:rPr lang="pl-PL" altLang="sr-Latn-RS" sz="2800" b="1" dirty="0">
                <a:solidFill>
                  <a:schemeClr val="bg1"/>
                </a:solidFill>
                <a:latin typeface="Calibri" panose="020F0502020204030204" pitchFamily="34" charset="0"/>
                <a:ea typeface="Calibri" panose="020F0502020204030204" pitchFamily="34" charset="0"/>
                <a:cs typeface="Calibri" panose="020F0502020204030204" pitchFamily="34" charset="0"/>
              </a:rPr>
              <a:t>Ključne izmjene Pravilnika o proračunskim klasifikacijama</a:t>
            </a:r>
          </a:p>
        </p:txBody>
      </p:sp>
      <p:sp>
        <p:nvSpPr>
          <p:cNvPr id="4" name="Pravokutnik: zaobljeni kutovi 3">
            <a:extLst>
              <a:ext uri="{FF2B5EF4-FFF2-40B4-BE49-F238E27FC236}">
                <a16:creationId xmlns:a16="http://schemas.microsoft.com/office/drawing/2014/main" id="{F407805D-F639-33AA-553F-D044D211FA6E}"/>
              </a:ext>
            </a:extLst>
          </p:cNvPr>
          <p:cNvSpPr/>
          <p:nvPr/>
        </p:nvSpPr>
        <p:spPr>
          <a:xfrm>
            <a:off x="254977" y="1449237"/>
            <a:ext cx="11554585" cy="1095555"/>
          </a:xfrm>
          <a:prstGeom prst="round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ü"/>
            </a:pPr>
            <a:r>
              <a:rPr lang="hr-HR" sz="1800" b="1" dirty="0">
                <a:solidFill>
                  <a:schemeClr val="tx1"/>
                </a:solidFill>
                <a:effectLst>
                  <a:outerShdw blurRad="38100" dist="38100" dir="2700000" algn="tl">
                    <a:srgbClr val="000000">
                      <a:alpha val="43137"/>
                    </a:srgbClr>
                  </a:outerShdw>
                </a:effectLst>
                <a:ea typeface="+mj-ea"/>
                <a:cs typeface="+mj-cs"/>
              </a:rPr>
              <a:t>obvezne brojčane oznake i nazivi skupina izvora financiranja (2. razina) </a:t>
            </a:r>
            <a:r>
              <a:rPr lang="hr-HR" sz="1800" dirty="0">
                <a:solidFill>
                  <a:schemeClr val="tx1"/>
                </a:solidFill>
                <a:ea typeface="+mj-ea"/>
                <a:cs typeface="+mj-cs"/>
              </a:rPr>
              <a:t>za sve obveznike primjene Pravilnika</a:t>
            </a:r>
          </a:p>
          <a:p>
            <a:pPr marL="742950" lvl="1" indent="-285750">
              <a:lnSpc>
                <a:spcPct val="150000"/>
              </a:lnSpc>
              <a:buFont typeface="Arial" panose="020B0604020202020204" pitchFamily="34" charset="0"/>
              <a:buChar char="•"/>
            </a:pPr>
            <a:r>
              <a:rPr lang="pt-BR" dirty="0">
                <a:solidFill>
                  <a:schemeClr val="tx1"/>
                </a:solidFill>
                <a:ea typeface="+mj-ea"/>
                <a:cs typeface="+mj-cs"/>
              </a:rPr>
              <a:t>ujednačavanje prikaza izvora financiranja na razini sustava opće države </a:t>
            </a:r>
            <a:endParaRPr lang="hr-HR" dirty="0">
              <a:solidFill>
                <a:schemeClr val="tx1"/>
              </a:solidFill>
              <a:ea typeface="+mj-ea"/>
              <a:cs typeface="+mj-cs"/>
            </a:endParaRPr>
          </a:p>
        </p:txBody>
      </p:sp>
      <p:sp>
        <p:nvSpPr>
          <p:cNvPr id="5" name="Pravokutnik: zaobljeni kutovi 4">
            <a:extLst>
              <a:ext uri="{FF2B5EF4-FFF2-40B4-BE49-F238E27FC236}">
                <a16:creationId xmlns:a16="http://schemas.microsoft.com/office/drawing/2014/main" id="{F25A5F0B-E293-22C8-9339-4A728C39FD22}"/>
              </a:ext>
            </a:extLst>
          </p:cNvPr>
          <p:cNvSpPr/>
          <p:nvPr/>
        </p:nvSpPr>
        <p:spPr>
          <a:xfrm>
            <a:off x="254977" y="2886974"/>
            <a:ext cx="11554585" cy="1579517"/>
          </a:xfrm>
          <a:prstGeom prst="round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lnSpc>
                <a:spcPct val="150000"/>
              </a:lnSpc>
              <a:buFont typeface="Wingdings" panose="05000000000000000000" pitchFamily="2" charset="2"/>
              <a:buChar char="ü"/>
            </a:pPr>
            <a:r>
              <a:rPr lang="hr-HR" sz="1800" dirty="0">
                <a:solidFill>
                  <a:schemeClr val="tx1"/>
                </a:solidFill>
                <a:ea typeface="+mj-ea"/>
                <a:cs typeface="+mj-cs"/>
              </a:rPr>
              <a:t>unutar razreda i skupina na kojima se evidentiraju </a:t>
            </a:r>
            <a:r>
              <a:rPr lang="hr-HR" sz="1800" b="1" dirty="0">
                <a:solidFill>
                  <a:schemeClr val="tx1"/>
                </a:solidFill>
                <a:effectLst>
                  <a:outerShdw blurRad="38100" dist="38100" dir="2700000" algn="tl">
                    <a:srgbClr val="000000">
                      <a:alpha val="43137"/>
                    </a:srgbClr>
                  </a:outerShdw>
                </a:effectLst>
                <a:ea typeface="+mj-ea"/>
                <a:cs typeface="+mj-cs"/>
              </a:rPr>
              <a:t>EU sredstva utvrđuju se i dodatne jedinstvene brojčane oznake izvora na razini podskupina (3.razina)</a:t>
            </a:r>
          </a:p>
          <a:p>
            <a:pPr marL="742950" lvl="1" indent="-285750">
              <a:lnSpc>
                <a:spcPct val="150000"/>
              </a:lnSpc>
              <a:buFont typeface="Arial" panose="020B0604020202020204" pitchFamily="34" charset="0"/>
              <a:buChar char="•"/>
            </a:pPr>
            <a:r>
              <a:rPr lang="hr-HR" dirty="0">
                <a:solidFill>
                  <a:schemeClr val="tx1"/>
                </a:solidFill>
                <a:ea typeface="+mj-ea"/>
                <a:cs typeface="+mj-cs"/>
              </a:rPr>
              <a:t>osigurava se praćenje EU tijekova prema pojedinim EU programima i fondovima (od uplate sredstava do utroška sredstava kod korisnika EU projekta)</a:t>
            </a:r>
          </a:p>
        </p:txBody>
      </p:sp>
      <p:sp>
        <p:nvSpPr>
          <p:cNvPr id="6" name="Pravokutnik: zaobljeni kutovi 5">
            <a:extLst>
              <a:ext uri="{FF2B5EF4-FFF2-40B4-BE49-F238E27FC236}">
                <a16:creationId xmlns:a16="http://schemas.microsoft.com/office/drawing/2014/main" id="{1E6D0334-568D-8FDB-92FF-13FD6B09CAFB}"/>
              </a:ext>
            </a:extLst>
          </p:cNvPr>
          <p:cNvSpPr/>
          <p:nvPr/>
        </p:nvSpPr>
        <p:spPr>
          <a:xfrm>
            <a:off x="254977" y="4655392"/>
            <a:ext cx="11554585" cy="1503872"/>
          </a:xfrm>
          <a:prstGeom prst="round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lnSpc>
                <a:spcPct val="150000"/>
              </a:lnSpc>
              <a:buFont typeface="Wingdings" panose="05000000000000000000" pitchFamily="2" charset="2"/>
              <a:buChar char="ü"/>
            </a:pPr>
            <a:r>
              <a:rPr lang="hr-HR" sz="1800" b="1" dirty="0">
                <a:solidFill>
                  <a:schemeClr val="tx1"/>
                </a:solidFill>
                <a:effectLst>
                  <a:outerShdw blurRad="38100" dist="38100" dir="2700000" algn="tl">
                    <a:srgbClr val="000000">
                      <a:alpha val="43137"/>
                    </a:srgbClr>
                  </a:outerShdw>
                </a:effectLst>
                <a:ea typeface="+mj-ea"/>
                <a:cs typeface="+mj-cs"/>
              </a:rPr>
              <a:t>dodatne analitičke oznaka izvora financiranja vezane uz EU tijekove te dodatne analitičke oznake izvora financiranja za pomoći koje se doznačavaju iz državnog proračuna</a:t>
            </a:r>
          </a:p>
          <a:p>
            <a:pPr marL="742950" lvl="1" indent="-285750">
              <a:lnSpc>
                <a:spcPct val="150000"/>
              </a:lnSpc>
              <a:buFont typeface="Arial" panose="020B0604020202020204" pitchFamily="34" charset="0"/>
              <a:buChar char="•"/>
            </a:pPr>
            <a:r>
              <a:rPr lang="hr-HR" dirty="0">
                <a:solidFill>
                  <a:schemeClr val="tx1"/>
                </a:solidFill>
                <a:ea typeface="+mj-ea"/>
                <a:cs typeface="+mj-cs"/>
              </a:rPr>
              <a:t>razlikovanje raspoloživih predujmova i </a:t>
            </a:r>
            <a:r>
              <a:rPr lang="hr-HR" dirty="0" err="1">
                <a:solidFill>
                  <a:schemeClr val="tx1"/>
                </a:solidFill>
                <a:ea typeface="+mj-ea"/>
                <a:cs typeface="+mj-cs"/>
              </a:rPr>
              <a:t>predfinanciranja</a:t>
            </a:r>
            <a:r>
              <a:rPr lang="hr-HR" dirty="0">
                <a:solidFill>
                  <a:schemeClr val="tx1"/>
                </a:solidFill>
                <a:ea typeface="+mj-ea"/>
                <a:cs typeface="+mj-cs"/>
              </a:rPr>
              <a:t> iz vlastitih izvora ili zaduživanja</a:t>
            </a:r>
          </a:p>
        </p:txBody>
      </p:sp>
    </p:spTree>
    <p:extLst>
      <p:ext uri="{BB962C8B-B14F-4D97-AF65-F5344CB8AC3E}">
        <p14:creationId xmlns:p14="http://schemas.microsoft.com/office/powerpoint/2010/main" val="3302695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niOkvir 5">
            <a:extLst>
              <a:ext uri="{FF2B5EF4-FFF2-40B4-BE49-F238E27FC236}">
                <a16:creationId xmlns:a16="http://schemas.microsoft.com/office/drawing/2014/main" id="{C9A591CC-3931-23E1-F87B-F97B4BC090ED}"/>
              </a:ext>
            </a:extLst>
          </p:cNvPr>
          <p:cNvSpPr txBox="1"/>
          <p:nvPr/>
        </p:nvSpPr>
        <p:spPr>
          <a:xfrm>
            <a:off x="310552" y="873327"/>
            <a:ext cx="11335109" cy="880369"/>
          </a:xfrm>
          <a:prstGeom prst="rect">
            <a:avLst/>
          </a:prstGeom>
          <a:noFill/>
        </p:spPr>
        <p:txBody>
          <a:bodyPr wrap="square">
            <a:spAutoFit/>
          </a:bodyPr>
          <a:lstStyle/>
          <a:p>
            <a:pPr algn="just">
              <a:lnSpc>
                <a:spcPct val="150000"/>
              </a:lnSpc>
            </a:pPr>
            <a:r>
              <a:rPr lang="hr-HR" dirty="0">
                <a:ea typeface="Calibri" panose="020F0502020204030204" pitchFamily="34" charset="0"/>
                <a:cs typeface="Times New Roman" panose="02020603050405020304" pitchFamily="18" charset="0"/>
              </a:rPr>
              <a:t>N</a:t>
            </a:r>
            <a:r>
              <a:rPr lang="hr-HR" sz="1800" dirty="0">
                <a:effectLst/>
                <a:ea typeface="Calibri" panose="020F0502020204030204" pitchFamily="34" charset="0"/>
                <a:cs typeface="Times New Roman" panose="02020603050405020304" pitchFamily="18" charset="0"/>
              </a:rPr>
              <a:t>a razini državnog proračuna i proračuna jedinica lokalne i područne (regionalne) samouprave koristile su se obvezne oznake izvora financiranja isključivo na razini razreda i to na sljedeći način:</a:t>
            </a:r>
            <a:endParaRPr lang="hr-HR" sz="1600" dirty="0">
              <a:effectLst/>
              <a:ea typeface="Calibri" panose="020F0502020204030204" pitchFamily="34" charset="0"/>
              <a:cs typeface="Times New Roman" panose="02020603050405020304" pitchFamily="18" charset="0"/>
            </a:endParaRPr>
          </a:p>
        </p:txBody>
      </p:sp>
      <p:sp>
        <p:nvSpPr>
          <p:cNvPr id="8" name="Pravokutnik: zaobljeni dijagonalni kutovi 7">
            <a:extLst>
              <a:ext uri="{FF2B5EF4-FFF2-40B4-BE49-F238E27FC236}">
                <a16:creationId xmlns:a16="http://schemas.microsoft.com/office/drawing/2014/main" id="{974CC0FD-9CDB-22AD-6907-9DD0F1135D5A}"/>
              </a:ext>
            </a:extLst>
          </p:cNvPr>
          <p:cNvSpPr/>
          <p:nvPr/>
        </p:nvSpPr>
        <p:spPr>
          <a:xfrm>
            <a:off x="669989" y="1939401"/>
            <a:ext cx="4977441" cy="508958"/>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hr-HR" sz="1400" b="1" dirty="0">
                <a:solidFill>
                  <a:schemeClr val="tx1"/>
                </a:solidFill>
              </a:rPr>
              <a:t>1 </a:t>
            </a:r>
            <a:r>
              <a:rPr lang="hr-HR" sz="1400" dirty="0">
                <a:solidFill>
                  <a:schemeClr val="tx1"/>
                </a:solidFill>
              </a:rPr>
              <a:t>OPĆI PRIHODI I PRIMICI</a:t>
            </a:r>
          </a:p>
        </p:txBody>
      </p:sp>
      <p:sp>
        <p:nvSpPr>
          <p:cNvPr id="9" name="Pravokutnik: zaobljeni dijagonalni kutovi 8">
            <a:extLst>
              <a:ext uri="{FF2B5EF4-FFF2-40B4-BE49-F238E27FC236}">
                <a16:creationId xmlns:a16="http://schemas.microsoft.com/office/drawing/2014/main" id="{15941FD2-1594-16B1-B719-F7673FB27163}"/>
              </a:ext>
            </a:extLst>
          </p:cNvPr>
          <p:cNvSpPr/>
          <p:nvPr/>
        </p:nvSpPr>
        <p:spPr>
          <a:xfrm>
            <a:off x="669989" y="2566254"/>
            <a:ext cx="4977441" cy="508958"/>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hr-HR" sz="1400" b="1" dirty="0">
                <a:solidFill>
                  <a:schemeClr val="tx1"/>
                </a:solidFill>
              </a:rPr>
              <a:t>2</a:t>
            </a:r>
            <a:r>
              <a:rPr lang="hr-HR" sz="1400" dirty="0">
                <a:solidFill>
                  <a:schemeClr val="tx1"/>
                </a:solidFill>
              </a:rPr>
              <a:t> DOPRINOSI</a:t>
            </a:r>
          </a:p>
        </p:txBody>
      </p:sp>
      <p:sp>
        <p:nvSpPr>
          <p:cNvPr id="10" name="Pravokutnik: zaobljeni dijagonalni kutovi 9">
            <a:extLst>
              <a:ext uri="{FF2B5EF4-FFF2-40B4-BE49-F238E27FC236}">
                <a16:creationId xmlns:a16="http://schemas.microsoft.com/office/drawing/2014/main" id="{5220074C-1D09-C69A-6FE5-7CF7AA9AAD51}"/>
              </a:ext>
            </a:extLst>
          </p:cNvPr>
          <p:cNvSpPr/>
          <p:nvPr/>
        </p:nvSpPr>
        <p:spPr>
          <a:xfrm>
            <a:off x="669988" y="3193107"/>
            <a:ext cx="4977441" cy="508958"/>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hr-HR" sz="1400" b="1" dirty="0">
                <a:solidFill>
                  <a:schemeClr val="tx1"/>
                </a:solidFill>
              </a:rPr>
              <a:t>3</a:t>
            </a:r>
            <a:r>
              <a:rPr lang="hr-HR" sz="1400" dirty="0">
                <a:solidFill>
                  <a:schemeClr val="tx1"/>
                </a:solidFill>
              </a:rPr>
              <a:t> VLASTITI PRIHODI</a:t>
            </a:r>
          </a:p>
        </p:txBody>
      </p:sp>
      <p:sp>
        <p:nvSpPr>
          <p:cNvPr id="11" name="Pravokutnik: zaobljeni dijagonalni kutovi 10">
            <a:extLst>
              <a:ext uri="{FF2B5EF4-FFF2-40B4-BE49-F238E27FC236}">
                <a16:creationId xmlns:a16="http://schemas.microsoft.com/office/drawing/2014/main" id="{49F06F47-8BCA-A2E7-FC10-2FD6A3BF43C4}"/>
              </a:ext>
            </a:extLst>
          </p:cNvPr>
          <p:cNvSpPr/>
          <p:nvPr/>
        </p:nvSpPr>
        <p:spPr>
          <a:xfrm>
            <a:off x="669987" y="3819960"/>
            <a:ext cx="4977441" cy="508958"/>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hr-HR" sz="1400" b="1" dirty="0">
                <a:solidFill>
                  <a:schemeClr val="tx1"/>
                </a:solidFill>
              </a:rPr>
              <a:t>4</a:t>
            </a:r>
            <a:r>
              <a:rPr lang="hr-HR" sz="1400" dirty="0">
                <a:solidFill>
                  <a:schemeClr val="tx1"/>
                </a:solidFill>
              </a:rPr>
              <a:t> PRIHODI ZA POSEBNE NAMJENE</a:t>
            </a:r>
          </a:p>
        </p:txBody>
      </p:sp>
      <p:sp>
        <p:nvSpPr>
          <p:cNvPr id="12" name="Pravokutnik: zaobljeni dijagonalni kutovi 11">
            <a:extLst>
              <a:ext uri="{FF2B5EF4-FFF2-40B4-BE49-F238E27FC236}">
                <a16:creationId xmlns:a16="http://schemas.microsoft.com/office/drawing/2014/main" id="{A2B39A4E-B89C-C260-21FC-3D411CE75C44}"/>
              </a:ext>
            </a:extLst>
          </p:cNvPr>
          <p:cNvSpPr/>
          <p:nvPr/>
        </p:nvSpPr>
        <p:spPr>
          <a:xfrm>
            <a:off x="6096002" y="1939401"/>
            <a:ext cx="4977441" cy="508958"/>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hr-HR" sz="1400" b="1" dirty="0">
                <a:solidFill>
                  <a:schemeClr val="tx1"/>
                </a:solidFill>
              </a:rPr>
              <a:t>5</a:t>
            </a:r>
            <a:r>
              <a:rPr lang="hr-HR" sz="1400" dirty="0">
                <a:solidFill>
                  <a:schemeClr val="tx1"/>
                </a:solidFill>
              </a:rPr>
              <a:t> POMOĆI </a:t>
            </a:r>
          </a:p>
        </p:txBody>
      </p:sp>
      <p:sp>
        <p:nvSpPr>
          <p:cNvPr id="13" name="Pravokutnik: zaobljeni dijagonalni kutovi 12">
            <a:extLst>
              <a:ext uri="{FF2B5EF4-FFF2-40B4-BE49-F238E27FC236}">
                <a16:creationId xmlns:a16="http://schemas.microsoft.com/office/drawing/2014/main" id="{05A1F082-27B3-4A69-6598-C9900248E5F7}"/>
              </a:ext>
            </a:extLst>
          </p:cNvPr>
          <p:cNvSpPr/>
          <p:nvPr/>
        </p:nvSpPr>
        <p:spPr>
          <a:xfrm>
            <a:off x="6096002" y="2566254"/>
            <a:ext cx="4977441" cy="508958"/>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hr-HR" sz="1400" b="1" dirty="0">
                <a:solidFill>
                  <a:schemeClr val="tx1"/>
                </a:solidFill>
              </a:rPr>
              <a:t>6</a:t>
            </a:r>
            <a:r>
              <a:rPr lang="hr-HR" sz="1400" dirty="0">
                <a:solidFill>
                  <a:schemeClr val="tx1"/>
                </a:solidFill>
              </a:rPr>
              <a:t> DONACIJE</a:t>
            </a:r>
          </a:p>
        </p:txBody>
      </p:sp>
      <p:sp>
        <p:nvSpPr>
          <p:cNvPr id="14" name="Pravokutnik: zaobljeni dijagonalni kutovi 13">
            <a:extLst>
              <a:ext uri="{FF2B5EF4-FFF2-40B4-BE49-F238E27FC236}">
                <a16:creationId xmlns:a16="http://schemas.microsoft.com/office/drawing/2014/main" id="{0E3F1556-CF63-D463-987C-3040C9D7E7C2}"/>
              </a:ext>
            </a:extLst>
          </p:cNvPr>
          <p:cNvSpPr/>
          <p:nvPr/>
        </p:nvSpPr>
        <p:spPr>
          <a:xfrm>
            <a:off x="6096001" y="3193107"/>
            <a:ext cx="4977441" cy="508958"/>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hr-HR" sz="1400" b="1" dirty="0">
                <a:solidFill>
                  <a:schemeClr val="tx1"/>
                </a:solidFill>
              </a:rPr>
              <a:t>7</a:t>
            </a:r>
            <a:r>
              <a:rPr lang="hr-HR" sz="1400" dirty="0">
                <a:solidFill>
                  <a:schemeClr val="tx1"/>
                </a:solidFill>
              </a:rPr>
              <a:t> PRIHODI OD PRODAJE ILI ZAMJENE NEFINANCIJSKE IMOVINE I NAKNADE S NASLOVA OSIGURANJA</a:t>
            </a:r>
          </a:p>
        </p:txBody>
      </p:sp>
      <p:sp>
        <p:nvSpPr>
          <p:cNvPr id="15" name="Pravokutnik: zaobljeni dijagonalni kutovi 14">
            <a:extLst>
              <a:ext uri="{FF2B5EF4-FFF2-40B4-BE49-F238E27FC236}">
                <a16:creationId xmlns:a16="http://schemas.microsoft.com/office/drawing/2014/main" id="{82F247C4-CAFC-38D7-E233-526F90A911E7}"/>
              </a:ext>
            </a:extLst>
          </p:cNvPr>
          <p:cNvSpPr/>
          <p:nvPr/>
        </p:nvSpPr>
        <p:spPr>
          <a:xfrm>
            <a:off x="6096000" y="3819960"/>
            <a:ext cx="4977441" cy="508958"/>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hr-HR" sz="1400" b="1" dirty="0">
                <a:solidFill>
                  <a:schemeClr val="tx1"/>
                </a:solidFill>
              </a:rPr>
              <a:t>8</a:t>
            </a:r>
            <a:r>
              <a:rPr lang="hr-HR" sz="1400" dirty="0">
                <a:solidFill>
                  <a:schemeClr val="tx1"/>
                </a:solidFill>
              </a:rPr>
              <a:t> NAMJENSKI PRIMICI</a:t>
            </a:r>
          </a:p>
        </p:txBody>
      </p:sp>
      <p:sp>
        <p:nvSpPr>
          <p:cNvPr id="17" name="TekstniOkvir 16">
            <a:extLst>
              <a:ext uri="{FF2B5EF4-FFF2-40B4-BE49-F238E27FC236}">
                <a16:creationId xmlns:a16="http://schemas.microsoft.com/office/drawing/2014/main" id="{05FB6A27-50C1-2862-C693-EEDE5265513F}"/>
              </a:ext>
            </a:extLst>
          </p:cNvPr>
          <p:cNvSpPr txBox="1"/>
          <p:nvPr/>
        </p:nvSpPr>
        <p:spPr>
          <a:xfrm>
            <a:off x="310552" y="4446813"/>
            <a:ext cx="11162580" cy="2126864"/>
          </a:xfrm>
          <a:prstGeom prst="rect">
            <a:avLst/>
          </a:prstGeom>
          <a:noFill/>
        </p:spPr>
        <p:txBody>
          <a:bodyPr wrap="square">
            <a:spAutoFit/>
          </a:bodyPr>
          <a:lstStyle/>
          <a:p>
            <a:pPr algn="just">
              <a:lnSpc>
                <a:spcPct val="150000"/>
              </a:lnSpc>
            </a:pPr>
            <a:r>
              <a:rPr lang="hr-HR" dirty="0"/>
              <a:t>Uz </a:t>
            </a:r>
            <a:r>
              <a:rPr lang="hr-HR" b="1" dirty="0"/>
              <a:t>obvezne oznake </a:t>
            </a:r>
            <a:r>
              <a:rPr lang="hr-HR" dirty="0"/>
              <a:t>izvora financiranja u prethodnom razdoblju postojale su </a:t>
            </a:r>
            <a:r>
              <a:rPr lang="hr-HR" b="1" dirty="0"/>
              <a:t>vlastite oznake nižih razina </a:t>
            </a:r>
            <a:r>
              <a:rPr lang="hr-HR" dirty="0"/>
              <a:t>izvora financiranja temeljene na Pravilniku o proračunskim klasifikacijama, a razvijene </a:t>
            </a:r>
            <a:r>
              <a:rPr lang="hr-HR" b="1" dirty="0"/>
              <a:t>radi potrebe više ili manje detaljnog praćenja određenih izvora financiranja</a:t>
            </a:r>
            <a:r>
              <a:rPr lang="hr-HR" dirty="0"/>
              <a:t>. </a:t>
            </a:r>
          </a:p>
          <a:p>
            <a:pPr marL="285750" indent="-285750" algn="just">
              <a:lnSpc>
                <a:spcPct val="150000"/>
              </a:lnSpc>
              <a:buFont typeface="Wingdings" panose="05000000000000000000" pitchFamily="2" charset="2"/>
              <a:buChar char="ü"/>
            </a:pPr>
            <a:r>
              <a:rPr lang="hr-HR" dirty="0"/>
              <a:t>Dodatne oznake izvora financiranja za </a:t>
            </a:r>
            <a:r>
              <a:rPr lang="hr-HR" b="1" dirty="0"/>
              <a:t>državnu razinu </a:t>
            </a:r>
            <a:r>
              <a:rPr lang="hr-HR" dirty="0"/>
              <a:t>određivalo je </a:t>
            </a:r>
            <a:r>
              <a:rPr lang="hr-HR" b="1" dirty="0"/>
              <a:t>Ministarstvo financija</a:t>
            </a:r>
            <a:r>
              <a:rPr lang="hr-HR" dirty="0"/>
              <a:t>, a za </a:t>
            </a:r>
            <a:r>
              <a:rPr lang="hr-HR" b="1" dirty="0"/>
              <a:t>regionalnu i lokalnu razinu</a:t>
            </a:r>
            <a:r>
              <a:rPr lang="hr-HR" dirty="0"/>
              <a:t> </a:t>
            </a:r>
            <a:r>
              <a:rPr lang="hr-HR" b="1" dirty="0"/>
              <a:t>upravno tijelo jedinice nadležno za financije</a:t>
            </a:r>
          </a:p>
        </p:txBody>
      </p:sp>
      <p:sp>
        <p:nvSpPr>
          <p:cNvPr id="16"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a:r>
              <a:rPr lang="pl-PL" altLang="sr-Latn-RS" sz="2800" b="1" dirty="0">
                <a:solidFill>
                  <a:schemeClr val="bg1"/>
                </a:solidFill>
                <a:latin typeface="Calibri" panose="020F0502020204030204" pitchFamily="34" charset="0"/>
                <a:ea typeface="Calibri" panose="020F0502020204030204" pitchFamily="34" charset="0"/>
                <a:cs typeface="Calibri" panose="020F0502020204030204" pitchFamily="34" charset="0"/>
              </a:rPr>
              <a:t>Ključne izmjene Pravilnika o proračunskim klasifikacijama</a:t>
            </a:r>
          </a:p>
        </p:txBody>
      </p:sp>
    </p:spTree>
    <p:extLst>
      <p:ext uri="{BB962C8B-B14F-4D97-AF65-F5344CB8AC3E}">
        <p14:creationId xmlns:p14="http://schemas.microsoft.com/office/powerpoint/2010/main" val="4138300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a:r>
              <a:rPr lang="pl-PL" altLang="sr-Latn-RS" sz="2400" b="1">
                <a:solidFill>
                  <a:schemeClr val="bg1"/>
                </a:solidFill>
                <a:latin typeface="Calibri" panose="020F0502020204030204" pitchFamily="34" charset="0"/>
                <a:ea typeface="Calibri" panose="020F0502020204030204" pitchFamily="34" charset="0"/>
                <a:cs typeface="Calibri" panose="020F0502020204030204" pitchFamily="34" charset="0"/>
              </a:rPr>
              <a:t>Ključne izmjene Pravilnika o proračunskim klasifikacijama</a:t>
            </a:r>
            <a:endParaRPr lang="pl-PL" altLang="sr-Latn-R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Slika 10"/>
          <p:cNvPicPr>
            <a:picLocks noChangeAspect="1"/>
          </p:cNvPicPr>
          <p:nvPr/>
        </p:nvPicPr>
        <p:blipFill rotWithShape="1">
          <a:blip r:embed="rId2"/>
          <a:srcRect r="11665"/>
          <a:stretch/>
        </p:blipFill>
        <p:spPr>
          <a:xfrm>
            <a:off x="288633" y="996770"/>
            <a:ext cx="7044118" cy="4596938"/>
          </a:xfrm>
          <a:prstGeom prst="rect">
            <a:avLst/>
          </a:prstGeom>
          <a:solidFill>
            <a:schemeClr val="accent1">
              <a:lumMod val="20000"/>
              <a:lumOff val="80000"/>
            </a:schemeClr>
          </a:solidFill>
        </p:spPr>
      </p:pic>
      <p:sp>
        <p:nvSpPr>
          <p:cNvPr id="13" name="Pravokutnik 12"/>
          <p:cNvSpPr/>
          <p:nvPr/>
        </p:nvSpPr>
        <p:spPr>
          <a:xfrm>
            <a:off x="8414238" y="2535012"/>
            <a:ext cx="3633041" cy="2003625"/>
          </a:xfrm>
          <a:prstGeom prst="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15000"/>
              </a:lnSpc>
              <a:spcAft>
                <a:spcPts val="0"/>
              </a:spcAft>
            </a:pPr>
            <a:r>
              <a:rPr lang="hr-HR" dirty="0">
                <a:solidFill>
                  <a:schemeClr val="tx1"/>
                </a:solidFill>
                <a:ea typeface="Calibri" panose="020F0502020204030204" pitchFamily="34" charset="0"/>
                <a:cs typeface="Times New Roman" panose="02020603050405020304" pitchFamily="18" charset="0"/>
              </a:rPr>
              <a:t>Ministarstvo financija odnosno Upravno tijelo jedinice nadležne za financije može dodijeliti podskupine odnosno dodatne analitičke oznake izvora financiranja za vlastite potrebe*</a:t>
            </a:r>
            <a:endParaRPr lang="hr-HR" sz="1600" dirty="0">
              <a:solidFill>
                <a:schemeClr val="tx1"/>
              </a:solidFill>
              <a:ea typeface="Calibri" panose="020F0502020204030204" pitchFamily="34" charset="0"/>
              <a:cs typeface="Times New Roman" panose="02020603050405020304" pitchFamily="18" charset="0"/>
            </a:endParaRPr>
          </a:p>
        </p:txBody>
      </p:sp>
      <p:sp>
        <p:nvSpPr>
          <p:cNvPr id="14" name="TekstniOkvir 13"/>
          <p:cNvSpPr txBox="1"/>
          <p:nvPr/>
        </p:nvSpPr>
        <p:spPr>
          <a:xfrm>
            <a:off x="288633" y="5593708"/>
            <a:ext cx="7044117" cy="369332"/>
          </a:xfrm>
          <a:prstGeom prst="rect">
            <a:avLst/>
          </a:prstGeom>
          <a:noFill/>
        </p:spPr>
        <p:txBody>
          <a:bodyPr wrap="square" rtlCol="0">
            <a:spAutoFit/>
          </a:bodyPr>
          <a:lstStyle/>
          <a:p>
            <a:r>
              <a:rPr lang="hr-HR" dirty="0"/>
              <a:t>*vrijedi i za skupine 52 Ostale pomoći i 53 Darovnice unutar razreda 5</a:t>
            </a:r>
          </a:p>
        </p:txBody>
      </p:sp>
      <p:sp>
        <p:nvSpPr>
          <p:cNvPr id="7" name="TextBox 6"/>
          <p:cNvSpPr txBox="1"/>
          <p:nvPr/>
        </p:nvSpPr>
        <p:spPr>
          <a:xfrm>
            <a:off x="7332750" y="1258912"/>
            <a:ext cx="851067" cy="369332"/>
          </a:xfrm>
          <a:prstGeom prst="rect">
            <a:avLst/>
          </a:prstGeom>
          <a:noFill/>
        </p:spPr>
        <p:txBody>
          <a:bodyPr wrap="none" rtlCol="0">
            <a:spAutoFit/>
          </a:bodyPr>
          <a:lstStyle/>
          <a:p>
            <a:r>
              <a:rPr lang="hr-HR" b="1" dirty="0">
                <a:solidFill>
                  <a:srgbClr val="FF0000"/>
                </a:solidFill>
              </a:rPr>
              <a:t>NOVO!</a:t>
            </a:r>
          </a:p>
        </p:txBody>
      </p:sp>
      <p:sp>
        <p:nvSpPr>
          <p:cNvPr id="15" name="TextBox 14"/>
          <p:cNvSpPr txBox="1"/>
          <p:nvPr/>
        </p:nvSpPr>
        <p:spPr>
          <a:xfrm>
            <a:off x="7337559" y="1864026"/>
            <a:ext cx="851067" cy="369332"/>
          </a:xfrm>
          <a:prstGeom prst="rect">
            <a:avLst/>
          </a:prstGeom>
          <a:noFill/>
        </p:spPr>
        <p:txBody>
          <a:bodyPr wrap="none" rtlCol="0">
            <a:spAutoFit/>
          </a:bodyPr>
          <a:lstStyle/>
          <a:p>
            <a:r>
              <a:rPr lang="hr-HR" b="1" dirty="0">
                <a:solidFill>
                  <a:srgbClr val="FF0000"/>
                </a:solidFill>
              </a:rPr>
              <a:t>NOVO!</a:t>
            </a:r>
          </a:p>
        </p:txBody>
      </p:sp>
      <p:sp>
        <p:nvSpPr>
          <p:cNvPr id="16" name="TextBox 15"/>
          <p:cNvSpPr txBox="1"/>
          <p:nvPr/>
        </p:nvSpPr>
        <p:spPr>
          <a:xfrm>
            <a:off x="7337559" y="2778034"/>
            <a:ext cx="851067" cy="369332"/>
          </a:xfrm>
          <a:prstGeom prst="rect">
            <a:avLst/>
          </a:prstGeom>
          <a:noFill/>
        </p:spPr>
        <p:txBody>
          <a:bodyPr wrap="none" rtlCol="0">
            <a:spAutoFit/>
          </a:bodyPr>
          <a:lstStyle/>
          <a:p>
            <a:r>
              <a:rPr lang="hr-HR" b="1" dirty="0">
                <a:solidFill>
                  <a:srgbClr val="FF0000"/>
                </a:solidFill>
              </a:rPr>
              <a:t>NOVO!</a:t>
            </a:r>
          </a:p>
        </p:txBody>
      </p:sp>
      <p:sp>
        <p:nvSpPr>
          <p:cNvPr id="17" name="TextBox 16"/>
          <p:cNvSpPr txBox="1"/>
          <p:nvPr/>
        </p:nvSpPr>
        <p:spPr>
          <a:xfrm>
            <a:off x="7337559" y="4347161"/>
            <a:ext cx="851067" cy="369332"/>
          </a:xfrm>
          <a:prstGeom prst="rect">
            <a:avLst/>
          </a:prstGeom>
          <a:noFill/>
        </p:spPr>
        <p:txBody>
          <a:bodyPr wrap="none" rtlCol="0">
            <a:spAutoFit/>
          </a:bodyPr>
          <a:lstStyle/>
          <a:p>
            <a:r>
              <a:rPr lang="hr-HR" b="1" dirty="0">
                <a:solidFill>
                  <a:srgbClr val="FF0000"/>
                </a:solidFill>
              </a:rPr>
              <a:t>NOVO!</a:t>
            </a:r>
          </a:p>
        </p:txBody>
      </p:sp>
      <p:sp>
        <p:nvSpPr>
          <p:cNvPr id="18" name="TextBox 17"/>
          <p:cNvSpPr txBox="1"/>
          <p:nvPr/>
        </p:nvSpPr>
        <p:spPr>
          <a:xfrm>
            <a:off x="7337559" y="5126508"/>
            <a:ext cx="851067" cy="369332"/>
          </a:xfrm>
          <a:prstGeom prst="rect">
            <a:avLst/>
          </a:prstGeom>
          <a:noFill/>
        </p:spPr>
        <p:txBody>
          <a:bodyPr wrap="none" rtlCol="0">
            <a:spAutoFit/>
          </a:bodyPr>
          <a:lstStyle/>
          <a:p>
            <a:r>
              <a:rPr lang="hr-HR" b="1" dirty="0">
                <a:solidFill>
                  <a:srgbClr val="FF0000"/>
                </a:solidFill>
              </a:rPr>
              <a:t>NOVO!</a:t>
            </a:r>
          </a:p>
        </p:txBody>
      </p:sp>
    </p:spTree>
    <p:extLst>
      <p:ext uri="{BB962C8B-B14F-4D97-AF65-F5344CB8AC3E}">
        <p14:creationId xmlns:p14="http://schemas.microsoft.com/office/powerpoint/2010/main" val="3972318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a:r>
              <a:rPr lang="pl-PL" altLang="sr-Latn-RS" sz="2400" b="1">
                <a:solidFill>
                  <a:schemeClr val="bg1"/>
                </a:solidFill>
                <a:latin typeface="Calibri" panose="020F0502020204030204" pitchFamily="34" charset="0"/>
                <a:ea typeface="Calibri" panose="020F0502020204030204" pitchFamily="34" charset="0"/>
                <a:cs typeface="Calibri" panose="020F0502020204030204" pitchFamily="34" charset="0"/>
              </a:rPr>
              <a:t>Ključne izmjene Pravilnika o proračunskim klasifikacijama</a:t>
            </a:r>
            <a:endParaRPr lang="pl-PL" altLang="sr-Latn-R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Pravokutnik 7"/>
          <p:cNvSpPr/>
          <p:nvPr/>
        </p:nvSpPr>
        <p:spPr>
          <a:xfrm>
            <a:off x="7728526" y="2328505"/>
            <a:ext cx="4127347" cy="2959272"/>
          </a:xfrm>
          <a:prstGeom prst="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15000"/>
              </a:lnSpc>
              <a:spcAft>
                <a:spcPts val="0"/>
              </a:spcAft>
            </a:pPr>
            <a:r>
              <a:rPr lang="hr-HR" dirty="0">
                <a:solidFill>
                  <a:schemeClr val="tx1"/>
                </a:solidFill>
                <a:ea typeface="Calibri" panose="020F0502020204030204" pitchFamily="34" charset="0"/>
                <a:cs typeface="Times New Roman" panose="02020603050405020304" pitchFamily="18" charset="0"/>
              </a:rPr>
              <a:t>Uz propisane obvezne razrede, skupine i podskupine Pravilnikom su predviđene</a:t>
            </a:r>
          </a:p>
          <a:p>
            <a:pPr algn="just">
              <a:lnSpc>
                <a:spcPct val="115000"/>
              </a:lnSpc>
              <a:spcAft>
                <a:spcPts val="0"/>
              </a:spcAft>
            </a:pPr>
            <a:endParaRPr lang="hr-HR" dirty="0">
              <a:solidFill>
                <a:schemeClr val="tx1"/>
              </a:solidFill>
              <a:ea typeface="Calibri" panose="020F0502020204030204" pitchFamily="34" charset="0"/>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ü"/>
            </a:pPr>
            <a:r>
              <a:rPr lang="hr-HR" dirty="0">
                <a:solidFill>
                  <a:schemeClr val="tx1"/>
                </a:solidFill>
                <a:ea typeface="Calibri" panose="020F0502020204030204" pitchFamily="34" charset="0"/>
                <a:cs typeface="Times New Roman" panose="02020603050405020304" pitchFamily="18" charset="0"/>
              </a:rPr>
              <a:t>dodatne analitičke oznaka izvora financiranja vezane uz EU tijekove</a:t>
            </a:r>
          </a:p>
          <a:p>
            <a:pPr algn="just">
              <a:lnSpc>
                <a:spcPct val="115000"/>
              </a:lnSpc>
              <a:spcAft>
                <a:spcPts val="0"/>
              </a:spcAft>
            </a:pPr>
            <a:endParaRPr lang="hr-HR" dirty="0">
              <a:solidFill>
                <a:schemeClr val="tx1"/>
              </a:solidFill>
              <a:ea typeface="Calibri" panose="020F0502020204030204" pitchFamily="34" charset="0"/>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ü"/>
            </a:pPr>
            <a:r>
              <a:rPr lang="hr-HR" dirty="0">
                <a:solidFill>
                  <a:schemeClr val="tx1"/>
                </a:solidFill>
                <a:ea typeface="Calibri" panose="020F0502020204030204" pitchFamily="34" charset="0"/>
                <a:cs typeface="Times New Roman" panose="02020603050405020304" pitchFamily="18" charset="0"/>
              </a:rPr>
              <a:t>dodatne analitičke oznake izvora financiranja za pomoći koje se doznačavaju iz državnog proračuna. </a:t>
            </a:r>
            <a:endParaRPr lang="hr-HR" sz="1600" dirty="0">
              <a:solidFill>
                <a:schemeClr val="tx1"/>
              </a:solidFill>
              <a:ea typeface="Calibri" panose="020F0502020204030204" pitchFamily="34" charset="0"/>
              <a:cs typeface="Times New Roman" panose="02020603050405020304" pitchFamily="18" charset="0"/>
            </a:endParaRPr>
          </a:p>
        </p:txBody>
      </p:sp>
      <p:pic>
        <p:nvPicPr>
          <p:cNvPr id="11" name="Slika 10"/>
          <p:cNvPicPr>
            <a:picLocks noChangeAspect="1"/>
          </p:cNvPicPr>
          <p:nvPr/>
        </p:nvPicPr>
        <p:blipFill>
          <a:blip r:embed="rId2"/>
          <a:stretch>
            <a:fillRect/>
          </a:stretch>
        </p:blipFill>
        <p:spPr>
          <a:xfrm>
            <a:off x="336127" y="1092820"/>
            <a:ext cx="5994335" cy="5430643"/>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pic>
      <p:sp>
        <p:nvSpPr>
          <p:cNvPr id="5" name="TextBox 4"/>
          <p:cNvSpPr txBox="1"/>
          <p:nvPr/>
        </p:nvSpPr>
        <p:spPr>
          <a:xfrm>
            <a:off x="5032132" y="3438809"/>
            <a:ext cx="1063868" cy="369332"/>
          </a:xfrm>
          <a:prstGeom prst="rect">
            <a:avLst/>
          </a:prstGeom>
          <a:noFill/>
        </p:spPr>
        <p:txBody>
          <a:bodyPr wrap="square" rtlCol="0">
            <a:spAutoFit/>
          </a:bodyPr>
          <a:lstStyle/>
          <a:p>
            <a:r>
              <a:rPr lang="hr-HR" b="1" dirty="0">
                <a:solidFill>
                  <a:srgbClr val="FF0000"/>
                </a:solidFill>
              </a:rPr>
              <a:t>NOVO!</a:t>
            </a:r>
          </a:p>
        </p:txBody>
      </p:sp>
      <p:sp>
        <p:nvSpPr>
          <p:cNvPr id="6" name="TextBox 5"/>
          <p:cNvSpPr txBox="1"/>
          <p:nvPr/>
        </p:nvSpPr>
        <p:spPr>
          <a:xfrm>
            <a:off x="5032132" y="1887231"/>
            <a:ext cx="1063868" cy="369332"/>
          </a:xfrm>
          <a:prstGeom prst="rect">
            <a:avLst/>
          </a:prstGeom>
          <a:noFill/>
        </p:spPr>
        <p:txBody>
          <a:bodyPr wrap="square" rtlCol="0">
            <a:spAutoFit/>
          </a:bodyPr>
          <a:lstStyle/>
          <a:p>
            <a:r>
              <a:rPr lang="hr-HR" b="1" dirty="0">
                <a:solidFill>
                  <a:srgbClr val="FF0000"/>
                </a:solidFill>
              </a:rPr>
              <a:t>NOVO!</a:t>
            </a:r>
          </a:p>
        </p:txBody>
      </p:sp>
      <p:sp>
        <p:nvSpPr>
          <p:cNvPr id="7" name="TextBox 6"/>
          <p:cNvSpPr txBox="1"/>
          <p:nvPr/>
        </p:nvSpPr>
        <p:spPr>
          <a:xfrm>
            <a:off x="5093678" y="5521385"/>
            <a:ext cx="1063868" cy="369332"/>
          </a:xfrm>
          <a:prstGeom prst="rect">
            <a:avLst/>
          </a:prstGeom>
          <a:noFill/>
        </p:spPr>
        <p:txBody>
          <a:bodyPr wrap="square" rtlCol="0">
            <a:spAutoFit/>
          </a:bodyPr>
          <a:lstStyle/>
          <a:p>
            <a:r>
              <a:rPr lang="hr-HR" b="1" dirty="0">
                <a:solidFill>
                  <a:srgbClr val="FF0000"/>
                </a:solidFill>
              </a:rPr>
              <a:t>NOVO!</a:t>
            </a:r>
          </a:p>
        </p:txBody>
      </p:sp>
    </p:spTree>
    <p:extLst>
      <p:ext uri="{BB962C8B-B14F-4D97-AF65-F5344CB8AC3E}">
        <p14:creationId xmlns:p14="http://schemas.microsoft.com/office/powerpoint/2010/main" val="3930213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a:r>
              <a:rPr lang="pl-PL" altLang="sr-Latn-RS" sz="2400" b="1" dirty="0">
                <a:solidFill>
                  <a:schemeClr val="bg1"/>
                </a:solidFill>
                <a:latin typeface="Calibri" panose="020F0502020204030204" pitchFamily="34" charset="0"/>
                <a:ea typeface="Calibri" panose="020F0502020204030204" pitchFamily="34" charset="0"/>
                <a:cs typeface="Calibri" panose="020F0502020204030204" pitchFamily="34" charset="0"/>
              </a:rPr>
              <a:t>Ključne izmjene Pravilnika o proračunskim klasifikacijama</a:t>
            </a:r>
          </a:p>
        </p:txBody>
      </p:sp>
      <p:pic>
        <p:nvPicPr>
          <p:cNvPr id="6" name="Slika 5"/>
          <p:cNvPicPr>
            <a:picLocks noChangeAspect="1"/>
          </p:cNvPicPr>
          <p:nvPr/>
        </p:nvPicPr>
        <p:blipFill rotWithShape="1">
          <a:blip r:embed="rId2"/>
          <a:srcRect r="31738"/>
          <a:stretch/>
        </p:blipFill>
        <p:spPr>
          <a:xfrm>
            <a:off x="261183" y="995258"/>
            <a:ext cx="4922575" cy="5419899"/>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pic>
      <p:sp>
        <p:nvSpPr>
          <p:cNvPr id="10" name="TextBox 36"/>
          <p:cNvSpPr txBox="1"/>
          <p:nvPr/>
        </p:nvSpPr>
        <p:spPr>
          <a:xfrm>
            <a:off x="6264181" y="3292600"/>
            <a:ext cx="5396260" cy="2215991"/>
          </a:xfrm>
          <a:prstGeom prst="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lIns="0" tIns="0" rIns="0" bIns="0" rtlCol="0" anchor="t">
            <a:spAutoFit/>
          </a:bodyPr>
          <a:lstStyle/>
          <a:p>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00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raspoloživi</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predujam</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ili</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unaprijed</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naplaćen</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prihod</a:t>
            </a:r>
            <a:endParaRPr lang="hr-HR" sz="1600" b="1" dirty="0">
              <a:solidFill>
                <a:schemeClr val="tx1"/>
              </a:solidFill>
              <a:effectLst>
                <a:outerShdw blurRad="38100" dist="38100" dir="2700000" algn="tl">
                  <a:srgbClr val="000000">
                    <a:alpha val="43137"/>
                  </a:srgbClr>
                </a:outerShdw>
              </a:effectLst>
              <a:ea typeface="Open Sans Bold"/>
              <a:cs typeface="Open Sans Bold"/>
              <a:sym typeface="Open Sans Bold"/>
            </a:endParaRPr>
          </a:p>
          <a:p>
            <a:endPar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endParaRPr>
          </a:p>
          <a:p>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11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predfinanciranje</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iz</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općih</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prihoda</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i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primitaka</a:t>
            </a:r>
            <a:endParaRPr lang="hr-HR" sz="1600" b="1" dirty="0">
              <a:solidFill>
                <a:schemeClr val="tx1"/>
              </a:solidFill>
              <a:effectLst>
                <a:outerShdw blurRad="38100" dist="38100" dir="2700000" algn="tl">
                  <a:srgbClr val="000000">
                    <a:alpha val="43137"/>
                  </a:srgbClr>
                </a:outerShdw>
              </a:effectLst>
              <a:ea typeface="Open Sans Bold"/>
              <a:cs typeface="Open Sans Bold"/>
              <a:sym typeface="Open Sans Bold"/>
            </a:endParaRPr>
          </a:p>
          <a:p>
            <a:endPar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endParaRPr>
          </a:p>
          <a:p>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31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predfinanciranje</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iz</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vlastitih</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prihoda</a:t>
            </a:r>
            <a:endParaRPr lang="hr-HR" sz="1600" b="1" dirty="0">
              <a:solidFill>
                <a:schemeClr val="tx1"/>
              </a:solidFill>
              <a:effectLst>
                <a:outerShdw blurRad="38100" dist="38100" dir="2700000" algn="tl">
                  <a:srgbClr val="000000">
                    <a:alpha val="43137"/>
                  </a:srgbClr>
                </a:outerShdw>
              </a:effectLst>
              <a:ea typeface="Open Sans Bold"/>
              <a:cs typeface="Open Sans Bold"/>
              <a:sym typeface="Open Sans Bold"/>
            </a:endParaRPr>
          </a:p>
          <a:p>
            <a:endPar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endParaRPr>
          </a:p>
          <a:p>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43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predfinanciranje</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iz</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ostal</a:t>
            </a:r>
            <a:r>
              <a:rPr lang="hr-HR" sz="1600" b="1" dirty="0">
                <a:solidFill>
                  <a:schemeClr val="tx1"/>
                </a:solidFill>
                <a:effectLst>
                  <a:outerShdw blurRad="38100" dist="38100" dir="2700000" algn="tl">
                    <a:srgbClr val="000000">
                      <a:alpha val="43137"/>
                    </a:srgbClr>
                  </a:outerShdw>
                </a:effectLst>
                <a:ea typeface="Open Sans Bold"/>
                <a:cs typeface="Open Sans Bold"/>
                <a:sym typeface="Open Sans Bold"/>
              </a:rPr>
              <a:t>i</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h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prihoda</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za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posebne</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namjene</a:t>
            </a:r>
            <a:endParaRPr lang="hr-HR" sz="1600" b="1" dirty="0">
              <a:solidFill>
                <a:schemeClr val="tx1"/>
              </a:solidFill>
              <a:effectLst>
                <a:outerShdw blurRad="38100" dist="38100" dir="2700000" algn="tl">
                  <a:srgbClr val="000000">
                    <a:alpha val="43137"/>
                  </a:srgbClr>
                </a:outerShdw>
              </a:effectLst>
              <a:ea typeface="Open Sans Bold"/>
              <a:cs typeface="Open Sans Bold"/>
              <a:sym typeface="Open Sans Bold"/>
            </a:endParaRPr>
          </a:p>
          <a:p>
            <a:endPar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endParaRPr>
          </a:p>
          <a:p>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81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predfinanciranje</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iz</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namjenskih</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primitaka</a:t>
            </a:r>
            <a:r>
              <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rPr>
              <a:t> od </a:t>
            </a:r>
            <a:r>
              <a:rPr lang="en-US" sz="1600" b="1" dirty="0" err="1">
                <a:solidFill>
                  <a:schemeClr val="tx1"/>
                </a:solidFill>
                <a:effectLst>
                  <a:outerShdw blurRad="38100" dist="38100" dir="2700000" algn="tl">
                    <a:srgbClr val="000000">
                      <a:alpha val="43137"/>
                    </a:srgbClr>
                  </a:outerShdw>
                </a:effectLst>
                <a:ea typeface="Open Sans Bold"/>
                <a:cs typeface="Open Sans Bold"/>
                <a:sym typeface="Open Sans Bold"/>
              </a:rPr>
              <a:t>zaduživanja</a:t>
            </a:r>
            <a:endParaRPr lang="en-US" sz="1600" b="1" dirty="0">
              <a:solidFill>
                <a:schemeClr val="tx1"/>
              </a:solidFill>
              <a:effectLst>
                <a:outerShdw blurRad="38100" dist="38100" dir="2700000" algn="tl">
                  <a:srgbClr val="000000">
                    <a:alpha val="43137"/>
                  </a:srgbClr>
                </a:outerShdw>
              </a:effectLst>
              <a:ea typeface="Open Sans Bold"/>
              <a:cs typeface="Open Sans Bold"/>
              <a:sym typeface="Open Sans Bold"/>
            </a:endParaRPr>
          </a:p>
        </p:txBody>
      </p:sp>
      <p:cxnSp>
        <p:nvCxnSpPr>
          <p:cNvPr id="4" name="Ravni poveznik sa strelicom 3"/>
          <p:cNvCxnSpPr/>
          <p:nvPr/>
        </p:nvCxnSpPr>
        <p:spPr>
          <a:xfrm>
            <a:off x="2223349" y="1524078"/>
            <a:ext cx="3653442" cy="1662694"/>
          </a:xfrm>
          <a:prstGeom prst="straightConnector1">
            <a:avLst/>
          </a:prstGeom>
          <a:ln w="5715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Ravni poveznik sa strelicom 11"/>
          <p:cNvCxnSpPr/>
          <p:nvPr/>
        </p:nvCxnSpPr>
        <p:spPr>
          <a:xfrm flipV="1">
            <a:off x="3055619" y="1337645"/>
            <a:ext cx="3132514" cy="10205"/>
          </a:xfrm>
          <a:prstGeom prst="straightConnector1">
            <a:avLst/>
          </a:prstGeom>
          <a:ln w="76200">
            <a:tailEnd type="triangle"/>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Ravni poveznik sa strelicom 12"/>
          <p:cNvCxnSpPr/>
          <p:nvPr/>
        </p:nvCxnSpPr>
        <p:spPr>
          <a:xfrm flipV="1">
            <a:off x="3510044" y="3880463"/>
            <a:ext cx="2227810" cy="676544"/>
          </a:xfrm>
          <a:prstGeom prst="straightConnector1">
            <a:avLst/>
          </a:prstGeom>
          <a:ln w="5715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Ravni poveznik sa strelicom 14"/>
          <p:cNvCxnSpPr/>
          <p:nvPr/>
        </p:nvCxnSpPr>
        <p:spPr>
          <a:xfrm flipV="1">
            <a:off x="3995413" y="4123597"/>
            <a:ext cx="1853738" cy="1658199"/>
          </a:xfrm>
          <a:prstGeom prst="straightConnector1">
            <a:avLst/>
          </a:prstGeom>
          <a:ln w="5715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 name="Plus 21"/>
          <p:cNvSpPr/>
          <p:nvPr/>
        </p:nvSpPr>
        <p:spPr>
          <a:xfrm>
            <a:off x="5766901" y="3463070"/>
            <a:ext cx="493222" cy="483651"/>
          </a:xfrm>
          <a:prstGeom prst="mathPlus">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3" name="TextBox 36"/>
          <p:cNvSpPr txBox="1"/>
          <p:nvPr/>
        </p:nvSpPr>
        <p:spPr>
          <a:xfrm>
            <a:off x="6260123" y="995258"/>
            <a:ext cx="5920526" cy="1938992"/>
          </a:xfrm>
          <a:prstGeom prst="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lIns="0" tIns="0" rIns="0" bIns="0" rtlCol="0" anchor="t">
            <a:spAutoFit/>
          </a:bodyPr>
          <a:lstStyle/>
          <a:p>
            <a:r>
              <a:rPr lang="en-US" sz="1400" b="1" dirty="0">
                <a:solidFill>
                  <a:schemeClr val="tx1"/>
                </a:solidFill>
                <a:effectLst>
                  <a:outerShdw blurRad="38100" dist="38100" dir="2700000" algn="tl">
                    <a:srgbClr val="000000">
                      <a:alpha val="43137"/>
                    </a:srgbClr>
                  </a:outerShdw>
                </a:effectLst>
                <a:ea typeface="Klein"/>
                <a:cs typeface="Klein"/>
                <a:sym typeface="Klein"/>
              </a:rPr>
              <a:t>50</a:t>
            </a:r>
            <a:r>
              <a:rPr lang="en-US" sz="1400" b="1" dirty="0">
                <a:solidFill>
                  <a:schemeClr val="tx1"/>
                </a:solidFill>
                <a:effectLst>
                  <a:outerShdw blurRad="38100" dist="38100" dir="2700000" algn="tl">
                    <a:srgbClr val="000000">
                      <a:alpha val="43137"/>
                    </a:srgbClr>
                  </a:outerShdw>
                </a:effectLst>
                <a:ea typeface="Klein Bold"/>
                <a:cs typeface="Klein Bold"/>
                <a:sym typeface="Klein Bold"/>
              </a:rPr>
              <a:t>11</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Pomoći</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iz</a:t>
            </a:r>
            <a:r>
              <a:rPr lang="en-US" sz="1400" b="1" dirty="0">
                <a:solidFill>
                  <a:schemeClr val="tx1"/>
                </a:solidFill>
                <a:effectLst>
                  <a:outerShdw blurRad="38100" dist="38100" dir="2700000" algn="tl">
                    <a:srgbClr val="000000">
                      <a:alpha val="43137"/>
                    </a:srgbClr>
                  </a:outerShdw>
                </a:effectLst>
                <a:ea typeface="Klein"/>
                <a:cs typeface="Klein"/>
                <a:sym typeface="Klein"/>
              </a:rPr>
              <a:t> državnog </a:t>
            </a:r>
            <a:r>
              <a:rPr lang="en-US" sz="1400" b="1" dirty="0" err="1">
                <a:solidFill>
                  <a:schemeClr val="tx1"/>
                </a:solidFill>
                <a:effectLst>
                  <a:outerShdw blurRad="38100" dist="38100" dir="2700000" algn="tl">
                    <a:srgbClr val="000000">
                      <a:alpha val="43137"/>
                    </a:srgbClr>
                  </a:outerShdw>
                </a:effectLst>
                <a:ea typeface="Klein"/>
                <a:cs typeface="Klein"/>
                <a:sym typeface="Klein"/>
              </a:rPr>
              <a:t>proračuna</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kroz</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opće</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prihode</a:t>
            </a:r>
            <a:r>
              <a:rPr lang="en-US" sz="1400" b="1" dirty="0">
                <a:solidFill>
                  <a:schemeClr val="tx1"/>
                </a:solidFill>
                <a:effectLst>
                  <a:outerShdw blurRad="38100" dist="38100" dir="2700000" algn="tl">
                    <a:srgbClr val="000000">
                      <a:alpha val="43137"/>
                    </a:srgbClr>
                  </a:outerShdw>
                </a:effectLst>
                <a:ea typeface="Klein"/>
                <a:cs typeface="Klein"/>
                <a:sym typeface="Klein"/>
              </a:rPr>
              <a:t> i </a:t>
            </a:r>
            <a:r>
              <a:rPr lang="en-US" sz="1400" b="1" dirty="0" err="1">
                <a:solidFill>
                  <a:schemeClr val="tx1"/>
                </a:solidFill>
                <a:effectLst>
                  <a:outerShdw blurRad="38100" dist="38100" dir="2700000" algn="tl">
                    <a:srgbClr val="000000">
                      <a:alpha val="43137"/>
                    </a:srgbClr>
                  </a:outerShdw>
                </a:effectLst>
                <a:ea typeface="Klein"/>
                <a:cs typeface="Klein"/>
                <a:sym typeface="Klein"/>
              </a:rPr>
              <a:t>primitke</a:t>
            </a:r>
            <a:endParaRPr lang="hr-HR" sz="1400" b="1" dirty="0">
              <a:solidFill>
                <a:schemeClr val="tx1"/>
              </a:solidFill>
              <a:effectLst>
                <a:outerShdw blurRad="38100" dist="38100" dir="2700000" algn="tl">
                  <a:srgbClr val="000000">
                    <a:alpha val="43137"/>
                  </a:srgbClr>
                </a:outerShdw>
              </a:effectLst>
              <a:ea typeface="Klein"/>
              <a:cs typeface="Klein"/>
              <a:sym typeface="Klein"/>
            </a:endParaRPr>
          </a:p>
          <a:p>
            <a:endParaRPr lang="en-US" sz="1400" b="1" dirty="0">
              <a:solidFill>
                <a:schemeClr val="tx1"/>
              </a:solidFill>
              <a:effectLst>
                <a:outerShdw blurRad="38100" dist="38100" dir="2700000" algn="tl">
                  <a:srgbClr val="000000">
                    <a:alpha val="43137"/>
                  </a:srgbClr>
                </a:outerShdw>
              </a:effectLst>
              <a:ea typeface="Klein"/>
              <a:cs typeface="Klein"/>
              <a:sym typeface="Klein"/>
            </a:endParaRPr>
          </a:p>
          <a:p>
            <a:r>
              <a:rPr lang="en-US" sz="1400" b="1" dirty="0">
                <a:solidFill>
                  <a:schemeClr val="tx1"/>
                </a:solidFill>
                <a:effectLst>
                  <a:outerShdw blurRad="38100" dist="38100" dir="2700000" algn="tl">
                    <a:srgbClr val="000000">
                      <a:alpha val="43137"/>
                    </a:srgbClr>
                  </a:outerShdw>
                </a:effectLst>
                <a:ea typeface="Klein"/>
                <a:cs typeface="Klein"/>
                <a:sym typeface="Klein"/>
              </a:rPr>
              <a:t>50</a:t>
            </a:r>
            <a:r>
              <a:rPr lang="en-US" sz="1400" b="1" dirty="0">
                <a:solidFill>
                  <a:schemeClr val="tx1"/>
                </a:solidFill>
                <a:effectLst>
                  <a:outerShdw blurRad="38100" dist="38100" dir="2700000" algn="tl">
                    <a:srgbClr val="000000">
                      <a:alpha val="43137"/>
                    </a:srgbClr>
                  </a:outerShdw>
                </a:effectLst>
                <a:ea typeface="Klein Bold"/>
                <a:cs typeface="Klein Bold"/>
                <a:sym typeface="Klein Bold"/>
              </a:rPr>
              <a:t>12</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Pomoći</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iz</a:t>
            </a:r>
            <a:r>
              <a:rPr lang="en-US" sz="1400" b="1" dirty="0">
                <a:solidFill>
                  <a:schemeClr val="tx1"/>
                </a:solidFill>
                <a:effectLst>
                  <a:outerShdw blurRad="38100" dist="38100" dir="2700000" algn="tl">
                    <a:srgbClr val="000000">
                      <a:alpha val="43137"/>
                    </a:srgbClr>
                  </a:outerShdw>
                </a:effectLst>
                <a:ea typeface="Klein"/>
                <a:cs typeface="Klein"/>
                <a:sym typeface="Klein"/>
              </a:rPr>
              <a:t> državnog </a:t>
            </a:r>
            <a:r>
              <a:rPr lang="en-US" sz="1400" b="1" dirty="0" err="1">
                <a:solidFill>
                  <a:schemeClr val="tx1"/>
                </a:solidFill>
                <a:effectLst>
                  <a:outerShdw blurRad="38100" dist="38100" dir="2700000" algn="tl">
                    <a:srgbClr val="000000">
                      <a:alpha val="43137"/>
                    </a:srgbClr>
                  </a:outerShdw>
                </a:effectLst>
                <a:ea typeface="Klein"/>
                <a:cs typeface="Klein"/>
                <a:sym typeface="Klein"/>
              </a:rPr>
              <a:t>proračuna</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kroz</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nacionalno</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sufinanciranje</a:t>
            </a:r>
            <a:r>
              <a:rPr lang="en-US" sz="1400" b="1" dirty="0">
                <a:solidFill>
                  <a:schemeClr val="tx1"/>
                </a:solidFill>
                <a:effectLst>
                  <a:outerShdw blurRad="38100" dist="38100" dir="2700000" algn="tl">
                    <a:srgbClr val="000000">
                      <a:alpha val="43137"/>
                    </a:srgbClr>
                  </a:outerShdw>
                </a:effectLst>
                <a:ea typeface="Klein"/>
                <a:cs typeface="Klein"/>
                <a:sym typeface="Klein"/>
              </a:rPr>
              <a:t> EU </a:t>
            </a:r>
            <a:r>
              <a:rPr lang="en-US" sz="1400" b="1" dirty="0" err="1">
                <a:solidFill>
                  <a:schemeClr val="tx1"/>
                </a:solidFill>
                <a:effectLst>
                  <a:outerShdw blurRad="38100" dist="38100" dir="2700000" algn="tl">
                    <a:srgbClr val="000000">
                      <a:alpha val="43137"/>
                    </a:srgbClr>
                  </a:outerShdw>
                </a:effectLst>
                <a:ea typeface="Klein"/>
                <a:cs typeface="Klein"/>
                <a:sym typeface="Klein"/>
              </a:rPr>
              <a:t>projekata</a:t>
            </a:r>
            <a:endParaRPr lang="hr-HR" sz="1400" b="1" dirty="0">
              <a:solidFill>
                <a:schemeClr val="tx1"/>
              </a:solidFill>
              <a:effectLst>
                <a:outerShdw blurRad="38100" dist="38100" dir="2700000" algn="tl">
                  <a:srgbClr val="000000">
                    <a:alpha val="43137"/>
                  </a:srgbClr>
                </a:outerShdw>
              </a:effectLst>
              <a:ea typeface="Klein"/>
              <a:cs typeface="Klein"/>
              <a:sym typeface="Klein"/>
            </a:endParaRPr>
          </a:p>
          <a:p>
            <a:endParaRPr lang="en-US" sz="1400" b="1" dirty="0">
              <a:solidFill>
                <a:schemeClr val="tx1"/>
              </a:solidFill>
              <a:effectLst>
                <a:outerShdw blurRad="38100" dist="38100" dir="2700000" algn="tl">
                  <a:srgbClr val="000000">
                    <a:alpha val="43137"/>
                  </a:srgbClr>
                </a:outerShdw>
              </a:effectLst>
              <a:ea typeface="Klein"/>
              <a:cs typeface="Klein"/>
              <a:sym typeface="Klein"/>
            </a:endParaRPr>
          </a:p>
          <a:p>
            <a:r>
              <a:rPr lang="en-US" sz="1400" b="1" dirty="0">
                <a:solidFill>
                  <a:schemeClr val="tx1"/>
                </a:solidFill>
                <a:effectLst>
                  <a:outerShdw blurRad="38100" dist="38100" dir="2700000" algn="tl">
                    <a:srgbClr val="000000">
                      <a:alpha val="43137"/>
                    </a:srgbClr>
                  </a:outerShdw>
                </a:effectLst>
                <a:ea typeface="Klein"/>
                <a:cs typeface="Klein"/>
                <a:sym typeface="Klein"/>
              </a:rPr>
              <a:t>50</a:t>
            </a:r>
            <a:r>
              <a:rPr lang="en-US" sz="1400" b="1" dirty="0">
                <a:solidFill>
                  <a:schemeClr val="tx1"/>
                </a:solidFill>
                <a:effectLst>
                  <a:outerShdw blurRad="38100" dist="38100" dir="2700000" algn="tl">
                    <a:srgbClr val="000000">
                      <a:alpha val="43137"/>
                    </a:srgbClr>
                  </a:outerShdw>
                </a:effectLst>
                <a:ea typeface="Klein Bold"/>
                <a:cs typeface="Klein Bold"/>
                <a:sym typeface="Klein Bold"/>
              </a:rPr>
              <a:t>41</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Pomoći</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iz</a:t>
            </a:r>
            <a:r>
              <a:rPr lang="en-US" sz="1400" b="1" dirty="0">
                <a:solidFill>
                  <a:schemeClr val="tx1"/>
                </a:solidFill>
                <a:effectLst>
                  <a:outerShdw blurRad="38100" dist="38100" dir="2700000" algn="tl">
                    <a:srgbClr val="000000">
                      <a:alpha val="43137"/>
                    </a:srgbClr>
                  </a:outerShdw>
                </a:effectLst>
                <a:ea typeface="Klein"/>
                <a:cs typeface="Klein"/>
                <a:sym typeface="Klein"/>
              </a:rPr>
              <a:t> državnog </a:t>
            </a:r>
            <a:r>
              <a:rPr lang="en-US" sz="1400" b="1" dirty="0" err="1">
                <a:solidFill>
                  <a:schemeClr val="tx1"/>
                </a:solidFill>
                <a:effectLst>
                  <a:outerShdw blurRad="38100" dist="38100" dir="2700000" algn="tl">
                    <a:srgbClr val="000000">
                      <a:alpha val="43137"/>
                    </a:srgbClr>
                  </a:outerShdw>
                </a:effectLst>
                <a:ea typeface="Klein"/>
                <a:cs typeface="Klein"/>
                <a:sym typeface="Klein"/>
              </a:rPr>
              <a:t>proračuna</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kroz</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prihode</a:t>
            </a:r>
            <a:r>
              <a:rPr lang="en-US" sz="1400" b="1" dirty="0">
                <a:solidFill>
                  <a:schemeClr val="tx1"/>
                </a:solidFill>
                <a:effectLst>
                  <a:outerShdw blurRad="38100" dist="38100" dir="2700000" algn="tl">
                    <a:srgbClr val="000000">
                      <a:alpha val="43137"/>
                    </a:srgbClr>
                  </a:outerShdw>
                </a:effectLst>
                <a:ea typeface="Klein"/>
                <a:cs typeface="Klein"/>
                <a:sym typeface="Klein"/>
              </a:rPr>
              <a:t> od </a:t>
            </a:r>
            <a:r>
              <a:rPr lang="en-US" sz="1400" b="1" dirty="0" err="1">
                <a:solidFill>
                  <a:schemeClr val="tx1"/>
                </a:solidFill>
                <a:effectLst>
                  <a:outerShdw blurRad="38100" dist="38100" dir="2700000" algn="tl">
                    <a:srgbClr val="000000">
                      <a:alpha val="43137"/>
                    </a:srgbClr>
                  </a:outerShdw>
                </a:effectLst>
                <a:ea typeface="Klein"/>
                <a:cs typeface="Klein"/>
                <a:sym typeface="Klein"/>
              </a:rPr>
              <a:t>igara</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na</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sreću</a:t>
            </a:r>
            <a:endParaRPr lang="hr-HR" sz="1400" b="1" dirty="0">
              <a:solidFill>
                <a:schemeClr val="tx1"/>
              </a:solidFill>
              <a:effectLst>
                <a:outerShdw blurRad="38100" dist="38100" dir="2700000" algn="tl">
                  <a:srgbClr val="000000">
                    <a:alpha val="43137"/>
                  </a:srgbClr>
                </a:outerShdw>
              </a:effectLst>
              <a:ea typeface="Klein"/>
              <a:cs typeface="Klein"/>
              <a:sym typeface="Klein"/>
            </a:endParaRPr>
          </a:p>
          <a:p>
            <a:endParaRPr lang="en-US" sz="1400" b="1" dirty="0">
              <a:solidFill>
                <a:schemeClr val="tx1"/>
              </a:solidFill>
              <a:effectLst>
                <a:outerShdw blurRad="38100" dist="38100" dir="2700000" algn="tl">
                  <a:srgbClr val="000000">
                    <a:alpha val="43137"/>
                  </a:srgbClr>
                </a:outerShdw>
              </a:effectLst>
              <a:ea typeface="Klein"/>
              <a:cs typeface="Klein"/>
              <a:sym typeface="Klein"/>
            </a:endParaRPr>
          </a:p>
          <a:p>
            <a:r>
              <a:rPr lang="en-US" sz="1400" b="1" dirty="0">
                <a:solidFill>
                  <a:schemeClr val="tx1"/>
                </a:solidFill>
                <a:effectLst>
                  <a:outerShdw blurRad="38100" dist="38100" dir="2700000" algn="tl">
                    <a:srgbClr val="000000">
                      <a:alpha val="43137"/>
                    </a:srgbClr>
                  </a:outerShdw>
                </a:effectLst>
                <a:ea typeface="Klein"/>
                <a:cs typeface="Klein"/>
                <a:sym typeface="Klein"/>
              </a:rPr>
              <a:t>50</a:t>
            </a:r>
            <a:r>
              <a:rPr lang="en-US" sz="1400" b="1" dirty="0">
                <a:solidFill>
                  <a:schemeClr val="tx1"/>
                </a:solidFill>
                <a:effectLst>
                  <a:outerShdw blurRad="38100" dist="38100" dir="2700000" algn="tl">
                    <a:srgbClr val="000000">
                      <a:alpha val="43137"/>
                    </a:srgbClr>
                  </a:outerShdw>
                </a:effectLst>
                <a:ea typeface="Klein Bold"/>
                <a:cs typeface="Klein Bold"/>
                <a:sym typeface="Klein Bold"/>
              </a:rPr>
              <a:t>43</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Pomoći</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iz</a:t>
            </a:r>
            <a:r>
              <a:rPr lang="en-US" sz="1400" b="1" dirty="0">
                <a:solidFill>
                  <a:schemeClr val="tx1"/>
                </a:solidFill>
                <a:effectLst>
                  <a:outerShdw blurRad="38100" dist="38100" dir="2700000" algn="tl">
                    <a:srgbClr val="000000">
                      <a:alpha val="43137"/>
                    </a:srgbClr>
                  </a:outerShdw>
                </a:effectLst>
                <a:ea typeface="Klein"/>
                <a:cs typeface="Klein"/>
                <a:sym typeface="Klein"/>
              </a:rPr>
              <a:t> državnog </a:t>
            </a:r>
            <a:r>
              <a:rPr lang="en-US" sz="1400" b="1" dirty="0" err="1">
                <a:solidFill>
                  <a:schemeClr val="tx1"/>
                </a:solidFill>
                <a:effectLst>
                  <a:outerShdw blurRad="38100" dist="38100" dir="2700000" algn="tl">
                    <a:srgbClr val="000000">
                      <a:alpha val="43137"/>
                    </a:srgbClr>
                  </a:outerShdw>
                </a:effectLst>
                <a:ea typeface="Klein"/>
                <a:cs typeface="Klein"/>
                <a:sym typeface="Klein"/>
              </a:rPr>
              <a:t>proračuna</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kroz</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ostale</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prihode</a:t>
            </a:r>
            <a:r>
              <a:rPr lang="en-US" sz="1400" b="1" dirty="0">
                <a:solidFill>
                  <a:schemeClr val="tx1"/>
                </a:solidFill>
                <a:effectLst>
                  <a:outerShdw blurRad="38100" dist="38100" dir="2700000" algn="tl">
                    <a:srgbClr val="000000">
                      <a:alpha val="43137"/>
                    </a:srgbClr>
                  </a:outerShdw>
                </a:effectLst>
                <a:ea typeface="Klein"/>
                <a:cs typeface="Klein"/>
                <a:sym typeface="Klein"/>
              </a:rPr>
              <a:t> od </a:t>
            </a:r>
            <a:r>
              <a:rPr lang="en-US" sz="1400" b="1" dirty="0" err="1">
                <a:solidFill>
                  <a:schemeClr val="tx1"/>
                </a:solidFill>
                <a:effectLst>
                  <a:outerShdw blurRad="38100" dist="38100" dir="2700000" algn="tl">
                    <a:srgbClr val="000000">
                      <a:alpha val="43137"/>
                    </a:srgbClr>
                  </a:outerShdw>
                </a:effectLst>
                <a:ea typeface="Klein"/>
                <a:cs typeface="Klein"/>
                <a:sym typeface="Klein"/>
              </a:rPr>
              <a:t>posebnih</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namjena</a:t>
            </a:r>
            <a:endParaRPr lang="hr-HR" sz="1400" b="1" dirty="0">
              <a:solidFill>
                <a:schemeClr val="tx1"/>
              </a:solidFill>
              <a:effectLst>
                <a:outerShdw blurRad="38100" dist="38100" dir="2700000" algn="tl">
                  <a:srgbClr val="000000">
                    <a:alpha val="43137"/>
                  </a:srgbClr>
                </a:outerShdw>
              </a:effectLst>
              <a:ea typeface="Klein"/>
              <a:cs typeface="Klein"/>
              <a:sym typeface="Klein"/>
            </a:endParaRPr>
          </a:p>
          <a:p>
            <a:endParaRPr lang="en-US" sz="1400" b="1" dirty="0">
              <a:solidFill>
                <a:schemeClr val="tx1"/>
              </a:solidFill>
              <a:effectLst>
                <a:outerShdw blurRad="38100" dist="38100" dir="2700000" algn="tl">
                  <a:srgbClr val="000000">
                    <a:alpha val="43137"/>
                  </a:srgbClr>
                </a:outerShdw>
              </a:effectLst>
              <a:ea typeface="Klein"/>
              <a:cs typeface="Klein"/>
              <a:sym typeface="Klein"/>
            </a:endParaRPr>
          </a:p>
          <a:p>
            <a:pPr lvl="0">
              <a:spcBef>
                <a:spcPct val="0"/>
              </a:spcBef>
            </a:pPr>
            <a:r>
              <a:rPr lang="en-US" sz="1400" b="1" dirty="0">
                <a:solidFill>
                  <a:schemeClr val="tx1"/>
                </a:solidFill>
                <a:effectLst>
                  <a:outerShdw blurRad="38100" dist="38100" dir="2700000" algn="tl">
                    <a:srgbClr val="000000">
                      <a:alpha val="43137"/>
                    </a:srgbClr>
                  </a:outerShdw>
                </a:effectLst>
                <a:ea typeface="Klein"/>
                <a:cs typeface="Klein"/>
                <a:sym typeface="Klein"/>
              </a:rPr>
              <a:t>50</a:t>
            </a:r>
            <a:r>
              <a:rPr lang="en-US" sz="1400" b="1" dirty="0">
                <a:solidFill>
                  <a:schemeClr val="tx1"/>
                </a:solidFill>
                <a:effectLst>
                  <a:outerShdw blurRad="38100" dist="38100" dir="2700000" algn="tl">
                    <a:srgbClr val="000000">
                      <a:alpha val="43137"/>
                    </a:srgbClr>
                  </a:outerShdw>
                </a:effectLst>
                <a:ea typeface="Klein Bold"/>
                <a:cs typeface="Klein Bold"/>
                <a:sym typeface="Klein Bold"/>
              </a:rPr>
              <a:t>815</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Pomoći</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kroz</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namjenske</a:t>
            </a:r>
            <a:r>
              <a:rPr lang="en-US" sz="1400" b="1" dirty="0">
                <a:solidFill>
                  <a:schemeClr val="tx1"/>
                </a:solidFill>
                <a:effectLst>
                  <a:outerShdw blurRad="38100" dist="38100" dir="2700000" algn="tl">
                    <a:srgbClr val="000000">
                      <a:alpha val="43137"/>
                    </a:srgbClr>
                  </a:outerShdw>
                </a:effectLst>
                <a:ea typeface="Klein"/>
                <a:cs typeface="Klein"/>
                <a:sym typeface="Klein"/>
              </a:rPr>
              <a:t> </a:t>
            </a:r>
            <a:r>
              <a:rPr lang="en-US" sz="1400" b="1" dirty="0" err="1">
                <a:solidFill>
                  <a:schemeClr val="tx1"/>
                </a:solidFill>
                <a:effectLst>
                  <a:outerShdw blurRad="38100" dist="38100" dir="2700000" algn="tl">
                    <a:srgbClr val="000000">
                      <a:alpha val="43137"/>
                    </a:srgbClr>
                  </a:outerShdw>
                </a:effectLst>
                <a:ea typeface="Klein"/>
                <a:cs typeface="Klein"/>
                <a:sym typeface="Klein"/>
              </a:rPr>
              <a:t>primitke</a:t>
            </a:r>
            <a:r>
              <a:rPr lang="en-US" sz="1400" b="1" dirty="0">
                <a:solidFill>
                  <a:schemeClr val="tx1"/>
                </a:solidFill>
                <a:effectLst>
                  <a:outerShdw blurRad="38100" dist="38100" dir="2700000" algn="tl">
                    <a:srgbClr val="000000">
                      <a:alpha val="43137"/>
                    </a:srgbClr>
                  </a:outerShdw>
                </a:effectLst>
                <a:ea typeface="Klein"/>
                <a:cs typeface="Klein"/>
                <a:sym typeface="Klein"/>
              </a:rPr>
              <a:t> od </a:t>
            </a:r>
            <a:r>
              <a:rPr lang="en-US" sz="1400" b="1" dirty="0" err="1">
                <a:solidFill>
                  <a:schemeClr val="tx1"/>
                </a:solidFill>
                <a:effectLst>
                  <a:outerShdw blurRad="38100" dist="38100" dir="2700000" algn="tl">
                    <a:srgbClr val="000000">
                      <a:alpha val="43137"/>
                    </a:srgbClr>
                  </a:outerShdw>
                </a:effectLst>
                <a:ea typeface="Klein"/>
                <a:cs typeface="Klein"/>
                <a:sym typeface="Klein"/>
              </a:rPr>
              <a:t>zaduživanja</a:t>
            </a:r>
            <a:r>
              <a:rPr lang="en-US" sz="1400" b="1" dirty="0">
                <a:solidFill>
                  <a:schemeClr val="tx1"/>
                </a:solidFill>
                <a:effectLst>
                  <a:outerShdw blurRad="38100" dist="38100" dir="2700000" algn="tl">
                    <a:srgbClr val="000000">
                      <a:alpha val="43137"/>
                    </a:srgbClr>
                  </a:outerShdw>
                </a:effectLst>
                <a:ea typeface="Klein"/>
                <a:cs typeface="Klein"/>
                <a:sym typeface="Klein"/>
              </a:rPr>
              <a:t> - NPOO</a:t>
            </a:r>
          </a:p>
        </p:txBody>
      </p:sp>
      <p:cxnSp>
        <p:nvCxnSpPr>
          <p:cNvPr id="24" name="Ravni poveznik sa strelicom 23"/>
          <p:cNvCxnSpPr/>
          <p:nvPr/>
        </p:nvCxnSpPr>
        <p:spPr>
          <a:xfrm>
            <a:off x="3507971" y="2894313"/>
            <a:ext cx="2269374" cy="771951"/>
          </a:xfrm>
          <a:prstGeom prst="straightConnector1">
            <a:avLst/>
          </a:prstGeom>
          <a:ln w="5715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3695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Opći prihodi i primici</a:t>
            </a:r>
          </a:p>
        </p:txBody>
      </p:sp>
      <p:sp>
        <p:nvSpPr>
          <p:cNvPr id="4" name="TekstniOkvir 3">
            <a:extLst>
              <a:ext uri="{FF2B5EF4-FFF2-40B4-BE49-F238E27FC236}">
                <a16:creationId xmlns:a16="http://schemas.microsoft.com/office/drawing/2014/main" id="{3EAC24D9-C04C-B8AB-3D67-805F670A3AF2}"/>
              </a:ext>
            </a:extLst>
          </p:cNvPr>
          <p:cNvSpPr txBox="1"/>
          <p:nvPr/>
        </p:nvSpPr>
        <p:spPr>
          <a:xfrm>
            <a:off x="346181" y="1481867"/>
            <a:ext cx="8399079" cy="400110"/>
          </a:xfrm>
          <a:prstGeom prst="rect">
            <a:avLst/>
          </a:prstGeom>
          <a:noFill/>
        </p:spPr>
        <p:txBody>
          <a:bodyPr wrap="square">
            <a:spAutoFit/>
          </a:bodyPr>
          <a:lstStyle/>
          <a:p>
            <a:r>
              <a:rPr lang="hr-HR" sz="2000" dirty="0">
                <a:effectLst/>
                <a:ea typeface="Calibri" panose="020F0502020204030204" pitchFamily="34" charset="0"/>
              </a:rPr>
              <a:t>U izvor financiranja 11 Opći prihodi i primici uključuju se </a:t>
            </a:r>
            <a:endParaRPr lang="hr-HR" sz="2000" dirty="0"/>
          </a:p>
        </p:txBody>
      </p:sp>
      <p:sp>
        <p:nvSpPr>
          <p:cNvPr id="5" name="Pravokutnik: zaobljeni dijagonalni kutovi 4">
            <a:extLst>
              <a:ext uri="{FF2B5EF4-FFF2-40B4-BE49-F238E27FC236}">
                <a16:creationId xmlns:a16="http://schemas.microsoft.com/office/drawing/2014/main" id="{026CA2AE-2B76-915B-D4EF-732E9C669431}"/>
              </a:ext>
            </a:extLst>
          </p:cNvPr>
          <p:cNvSpPr/>
          <p:nvPr/>
        </p:nvSpPr>
        <p:spPr>
          <a:xfrm>
            <a:off x="346181" y="2012352"/>
            <a:ext cx="11544299" cy="516419"/>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ü"/>
            </a:pPr>
            <a:r>
              <a:rPr lang="hr-HR" sz="1800" dirty="0">
                <a:solidFill>
                  <a:schemeClr val="tx1"/>
                </a:solidFill>
                <a:effectLst/>
                <a:ea typeface="Calibri" panose="020F0502020204030204" pitchFamily="34" charset="0"/>
              </a:rPr>
              <a:t>prihodi ostvareni temeljem posebnih propisa za koje namjena nije utvrđena</a:t>
            </a:r>
            <a:endParaRPr lang="hr-HR" dirty="0">
              <a:solidFill>
                <a:schemeClr val="tx1"/>
              </a:solidFill>
            </a:endParaRPr>
          </a:p>
        </p:txBody>
      </p:sp>
      <p:sp>
        <p:nvSpPr>
          <p:cNvPr id="6" name="Pravokutnik: zaobljeni dijagonalni kutovi 5">
            <a:extLst>
              <a:ext uri="{FF2B5EF4-FFF2-40B4-BE49-F238E27FC236}">
                <a16:creationId xmlns:a16="http://schemas.microsoft.com/office/drawing/2014/main" id="{E2706635-92D1-9777-ED10-F9B05D513D79}"/>
              </a:ext>
            </a:extLst>
          </p:cNvPr>
          <p:cNvSpPr/>
          <p:nvPr/>
        </p:nvSpPr>
        <p:spPr>
          <a:xfrm>
            <a:off x="346181" y="2659146"/>
            <a:ext cx="11544299" cy="516419"/>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ü"/>
            </a:pPr>
            <a:r>
              <a:rPr lang="hr-HR" sz="1800" dirty="0">
                <a:solidFill>
                  <a:schemeClr val="tx1"/>
                </a:solidFill>
                <a:effectLst/>
                <a:ea typeface="Calibri" panose="020F0502020204030204" pitchFamily="34" charset="0"/>
              </a:rPr>
              <a:t>primici od financijske imovine i zaduživanja za koje nije definirana namjena korištenja</a:t>
            </a:r>
            <a:endParaRPr lang="hr-HR" dirty="0">
              <a:solidFill>
                <a:schemeClr val="tx1"/>
              </a:solidFill>
            </a:endParaRPr>
          </a:p>
        </p:txBody>
      </p:sp>
      <p:sp>
        <p:nvSpPr>
          <p:cNvPr id="7" name="Pravokutnik: zaobljeni dijagonalni kutovi 6">
            <a:extLst>
              <a:ext uri="{FF2B5EF4-FFF2-40B4-BE49-F238E27FC236}">
                <a16:creationId xmlns:a16="http://schemas.microsoft.com/office/drawing/2014/main" id="{FB697E78-7C21-94EE-CF66-D5EF44CA32C2}"/>
              </a:ext>
            </a:extLst>
          </p:cNvPr>
          <p:cNvSpPr/>
          <p:nvPr/>
        </p:nvSpPr>
        <p:spPr>
          <a:xfrm>
            <a:off x="357344" y="3988436"/>
            <a:ext cx="11544299" cy="516419"/>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ü"/>
            </a:pPr>
            <a:r>
              <a:rPr lang="hr-HR" sz="1800" dirty="0">
                <a:solidFill>
                  <a:schemeClr val="tx1"/>
                </a:solidFill>
                <a:effectLst/>
                <a:ea typeface="Calibri" panose="020F0502020204030204" pitchFamily="34" charset="0"/>
              </a:rPr>
              <a:t>rashodi i izdaci koji se financiraju iz navedenih prihoda i primitaka</a:t>
            </a:r>
            <a:endParaRPr lang="hr-HR" dirty="0">
              <a:solidFill>
                <a:schemeClr val="tx1"/>
              </a:solidFill>
            </a:endParaRPr>
          </a:p>
        </p:txBody>
      </p:sp>
      <p:sp>
        <p:nvSpPr>
          <p:cNvPr id="12" name="Pravokutnik: zaobljeni kutovi 11">
            <a:extLst>
              <a:ext uri="{FF2B5EF4-FFF2-40B4-BE49-F238E27FC236}">
                <a16:creationId xmlns:a16="http://schemas.microsoft.com/office/drawing/2014/main" id="{9C21599F-1609-CDA7-F89F-69B1F33DA9E3}"/>
              </a:ext>
            </a:extLst>
          </p:cNvPr>
          <p:cNvSpPr/>
          <p:nvPr/>
        </p:nvSpPr>
        <p:spPr>
          <a:xfrm>
            <a:off x="346180" y="4877107"/>
            <a:ext cx="11533134" cy="1237884"/>
          </a:xfrm>
          <a:prstGeom prst="roundRect">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lnSpc>
                <a:spcPct val="150000"/>
              </a:lnSpc>
            </a:pPr>
            <a:r>
              <a:rPr lang="hr-HR" dirty="0">
                <a:solidFill>
                  <a:schemeClr val="tx1"/>
                </a:solidFill>
              </a:rPr>
              <a:t>Za prihode i primitke iz ovog izvora </a:t>
            </a:r>
            <a:r>
              <a:rPr lang="hr-HR" b="1" dirty="0">
                <a:solidFill>
                  <a:schemeClr val="tx1"/>
                </a:solidFill>
              </a:rPr>
              <a:t>financiranja namjena korištenja utvrđuje se kroz proračun rasporedom istih na programe koji se sastoje od aktivnosti i projekata</a:t>
            </a:r>
            <a:r>
              <a:rPr lang="hr-HR" dirty="0">
                <a:solidFill>
                  <a:schemeClr val="tx1"/>
                </a:solidFill>
              </a:rPr>
              <a:t>. </a:t>
            </a:r>
          </a:p>
        </p:txBody>
      </p:sp>
      <p:sp>
        <p:nvSpPr>
          <p:cNvPr id="14" name="TekstniOkvir 13">
            <a:extLst>
              <a:ext uri="{FF2B5EF4-FFF2-40B4-BE49-F238E27FC236}">
                <a16:creationId xmlns:a16="http://schemas.microsoft.com/office/drawing/2014/main" id="{A8F18B23-F0E9-D5A0-AAA7-3B16525A3A75}"/>
              </a:ext>
            </a:extLst>
          </p:cNvPr>
          <p:cNvSpPr txBox="1"/>
          <p:nvPr/>
        </p:nvSpPr>
        <p:spPr>
          <a:xfrm>
            <a:off x="357344" y="957471"/>
            <a:ext cx="11533134" cy="400110"/>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r>
              <a:rPr lang="hr-HR" sz="2000" dirty="0"/>
              <a:t>Izvor financiranja 1 Opći prihodi i primici obuhvaća izvor financiranja 11 Opći prihodi i primici </a:t>
            </a:r>
          </a:p>
        </p:txBody>
      </p:sp>
      <p:sp>
        <p:nvSpPr>
          <p:cNvPr id="10" name="Pravokutnik: zaobljeni dijagonalni kutovi 5">
            <a:extLst>
              <a:ext uri="{FF2B5EF4-FFF2-40B4-BE49-F238E27FC236}">
                <a16:creationId xmlns:a16="http://schemas.microsoft.com/office/drawing/2014/main" id="{E2706635-92D1-9777-ED10-F9B05D513D79}"/>
              </a:ext>
            </a:extLst>
          </p:cNvPr>
          <p:cNvSpPr/>
          <p:nvPr/>
        </p:nvSpPr>
        <p:spPr>
          <a:xfrm>
            <a:off x="335015" y="3305940"/>
            <a:ext cx="11544299" cy="516419"/>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ü"/>
            </a:pPr>
            <a:r>
              <a:rPr lang="hr-HR" dirty="0">
                <a:solidFill>
                  <a:schemeClr val="tx1"/>
                </a:solidFill>
                <a:ea typeface="Calibri" panose="020F0502020204030204" pitchFamily="34" charset="0"/>
              </a:rPr>
              <a:t>prihodi od prodaje ili zamjene nefinancijske imovine jedinice te naknade štete s naslova osiguranja ukoliko je imovina stečena odnosno ako je premija plaćena iz općih prihoda i primitaka</a:t>
            </a:r>
          </a:p>
        </p:txBody>
      </p:sp>
    </p:spTree>
    <p:extLst>
      <p:ext uri="{BB962C8B-B14F-4D97-AF65-F5344CB8AC3E}">
        <p14:creationId xmlns:p14="http://schemas.microsoft.com/office/powerpoint/2010/main" val="2369005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3 Vlastiti prihodi – proračunski korisnici JLP(R)S</a:t>
            </a:r>
          </a:p>
        </p:txBody>
      </p:sp>
      <p:sp>
        <p:nvSpPr>
          <p:cNvPr id="8" name="TekstniOkvir 7">
            <a:extLst>
              <a:ext uri="{FF2B5EF4-FFF2-40B4-BE49-F238E27FC236}">
                <a16:creationId xmlns:a16="http://schemas.microsoft.com/office/drawing/2014/main" id="{AF04D0B7-5BEE-32CD-45F5-EAFDE11AC7FC}"/>
              </a:ext>
            </a:extLst>
          </p:cNvPr>
          <p:cNvSpPr txBox="1"/>
          <p:nvPr/>
        </p:nvSpPr>
        <p:spPr>
          <a:xfrm>
            <a:off x="3433230" y="1714780"/>
            <a:ext cx="8395174" cy="1697068"/>
          </a:xfrm>
          <a:prstGeom prst="rect">
            <a:avLst/>
          </a:prstGeom>
          <a:noFill/>
        </p:spPr>
        <p:txBody>
          <a:bodyPr wrap="square">
            <a:spAutoFit/>
          </a:bodyPr>
          <a:lstStyle/>
          <a:p>
            <a:pPr algn="just">
              <a:lnSpc>
                <a:spcPct val="150000"/>
              </a:lnSpc>
            </a:pPr>
            <a:r>
              <a:rPr lang="hr-HR" sz="2400" dirty="0"/>
              <a:t>U ovaj izvor proračunski korisnici uključuju prihode koje ostvaruju </a:t>
            </a:r>
            <a:r>
              <a:rPr lang="hr-HR" sz="2400" b="1" dirty="0"/>
              <a:t>obavljanjem poslova na tržištu i u tržišnim uvjetima</a:t>
            </a:r>
            <a:r>
              <a:rPr lang="hr-HR" sz="2400" dirty="0"/>
              <a:t>, a koje poslove mogu obavljati i drugi subjekti izvan općeg proračuna. </a:t>
            </a:r>
          </a:p>
        </p:txBody>
      </p:sp>
      <p:sp>
        <p:nvSpPr>
          <p:cNvPr id="3" name="TekstniOkvir 2">
            <a:extLst>
              <a:ext uri="{FF2B5EF4-FFF2-40B4-BE49-F238E27FC236}">
                <a16:creationId xmlns:a16="http://schemas.microsoft.com/office/drawing/2014/main" id="{9022A71B-4482-949E-D694-63873684C52B}"/>
              </a:ext>
            </a:extLst>
          </p:cNvPr>
          <p:cNvSpPr txBox="1"/>
          <p:nvPr/>
        </p:nvSpPr>
        <p:spPr>
          <a:xfrm>
            <a:off x="357344" y="957471"/>
            <a:ext cx="11533134" cy="461665"/>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r>
              <a:rPr lang="hr-HR" sz="2400" dirty="0"/>
              <a:t>Izvor financiranja 3 Vlastiti prihodi obuhvaća izvor financiranja 31 Vlastiti prihodi</a:t>
            </a:r>
          </a:p>
        </p:txBody>
      </p:sp>
      <p:sp>
        <p:nvSpPr>
          <p:cNvPr id="4" name="Elipsa 3">
            <a:extLst>
              <a:ext uri="{FF2B5EF4-FFF2-40B4-BE49-F238E27FC236}">
                <a16:creationId xmlns:a16="http://schemas.microsoft.com/office/drawing/2014/main" id="{F995D053-BE31-18F7-0996-0799A5A72DCD}"/>
              </a:ext>
            </a:extLst>
          </p:cNvPr>
          <p:cNvSpPr/>
          <p:nvPr/>
        </p:nvSpPr>
        <p:spPr>
          <a:xfrm>
            <a:off x="457200" y="1705005"/>
            <a:ext cx="2294625" cy="2199736"/>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hr-HR"/>
          </a:p>
        </p:txBody>
      </p:sp>
      <p:pic>
        <p:nvPicPr>
          <p:cNvPr id="6" name="Grafika 5" descr="City with solid fill">
            <a:extLst>
              <a:ext uri="{FF2B5EF4-FFF2-40B4-BE49-F238E27FC236}">
                <a16:creationId xmlns:a16="http://schemas.microsoft.com/office/drawing/2014/main" id="{CCA3661C-2D8A-BCFA-326A-97A6147AD30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90112" y="2004631"/>
            <a:ext cx="914400" cy="914400"/>
          </a:xfrm>
          <a:prstGeom prst="rect">
            <a:avLst/>
          </a:prstGeom>
          <a:effectLst>
            <a:outerShdw blurRad="50800" dist="38100" dir="2700000" algn="tl" rotWithShape="0">
              <a:prstClr val="black">
                <a:alpha val="40000"/>
              </a:prstClr>
            </a:outerShdw>
          </a:effectLst>
        </p:spPr>
      </p:pic>
      <p:pic>
        <p:nvPicPr>
          <p:cNvPr id="9" name="Grafika 8" descr="Home with solid fill">
            <a:extLst>
              <a:ext uri="{FF2B5EF4-FFF2-40B4-BE49-F238E27FC236}">
                <a16:creationId xmlns:a16="http://schemas.microsoft.com/office/drawing/2014/main" id="{24E3F78A-880F-DB29-D04C-34B5C16267E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547571" y="1972391"/>
            <a:ext cx="914400" cy="914400"/>
          </a:xfrm>
          <a:prstGeom prst="rect">
            <a:avLst/>
          </a:prstGeom>
          <a:effectLst>
            <a:outerShdw blurRad="50800" dist="38100" dir="2700000" algn="tl" rotWithShape="0">
              <a:prstClr val="black">
                <a:alpha val="40000"/>
              </a:prstClr>
            </a:outerShdw>
          </a:effectLst>
        </p:spPr>
      </p:pic>
      <p:sp>
        <p:nvSpPr>
          <p:cNvPr id="13" name="TekstniOkvir 12">
            <a:extLst>
              <a:ext uri="{FF2B5EF4-FFF2-40B4-BE49-F238E27FC236}">
                <a16:creationId xmlns:a16="http://schemas.microsoft.com/office/drawing/2014/main" id="{72289B28-EE9B-1D33-9943-2898051B5854}"/>
              </a:ext>
            </a:extLst>
          </p:cNvPr>
          <p:cNvSpPr txBox="1"/>
          <p:nvPr/>
        </p:nvSpPr>
        <p:spPr>
          <a:xfrm>
            <a:off x="3495304" y="3961357"/>
            <a:ext cx="8395174" cy="1143070"/>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hr-HR" sz="2400" i="1" dirty="0">
                <a:effectLst/>
                <a:ea typeface="Calibri" panose="020F0502020204030204" pitchFamily="34" charset="0"/>
              </a:rPr>
              <a:t>Npr. iznajmljivanje prostora, obavljanje ugostiteljskih usluga, prihodi od fotokopiranja dokumentacije i sl.</a:t>
            </a:r>
            <a:endParaRPr lang="hr-HR" sz="2400" i="1" dirty="0"/>
          </a:p>
        </p:txBody>
      </p:sp>
      <p:pic>
        <p:nvPicPr>
          <p:cNvPr id="17" name="Grafika 16" descr="Coffee with solid fill">
            <a:extLst>
              <a:ext uri="{FF2B5EF4-FFF2-40B4-BE49-F238E27FC236}">
                <a16:creationId xmlns:a16="http://schemas.microsoft.com/office/drawing/2014/main" id="{C8F75702-8642-9AC3-E083-E69C425B43FB}"/>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817850" y="2806846"/>
            <a:ext cx="831532" cy="831532"/>
          </a:xfrm>
          <a:prstGeom prst="rect">
            <a:avLst/>
          </a:prstGeom>
          <a:effectLst>
            <a:outerShdw blurRad="50800" dist="38100" dir="2700000" algn="tl" rotWithShape="0">
              <a:prstClr val="black">
                <a:alpha val="40000"/>
              </a:prstClr>
            </a:outerShdw>
          </a:effectLst>
        </p:spPr>
      </p:pic>
      <p:pic>
        <p:nvPicPr>
          <p:cNvPr id="22" name="Grafika 21" descr="Fork and knife with solid fill">
            <a:extLst>
              <a:ext uri="{FF2B5EF4-FFF2-40B4-BE49-F238E27FC236}">
                <a16:creationId xmlns:a16="http://schemas.microsoft.com/office/drawing/2014/main" id="{A9FEC780-065D-737E-C519-E77FF3345124}"/>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1640304" y="2872864"/>
            <a:ext cx="728934" cy="728934"/>
          </a:xfrm>
          <a:prstGeom prst="rect">
            <a:avLst/>
          </a:prstGeom>
          <a:effectLst>
            <a:outerShdw blurRad="50800" dist="38100" dir="2700000" algn="tl" rotWithShape="0">
              <a:prstClr val="black">
                <a:alpha val="40000"/>
              </a:prstClr>
            </a:outerShdw>
          </a:effectLst>
        </p:spPr>
      </p:pic>
      <p:sp>
        <p:nvSpPr>
          <p:cNvPr id="24" name="Elipsa 23">
            <a:extLst>
              <a:ext uri="{FF2B5EF4-FFF2-40B4-BE49-F238E27FC236}">
                <a16:creationId xmlns:a16="http://schemas.microsoft.com/office/drawing/2014/main" id="{9CC02F8B-FA49-7C6E-D83C-9545CF8AE8F2}"/>
              </a:ext>
            </a:extLst>
          </p:cNvPr>
          <p:cNvSpPr/>
          <p:nvPr/>
        </p:nvSpPr>
        <p:spPr>
          <a:xfrm>
            <a:off x="2369238" y="3642180"/>
            <a:ext cx="819509" cy="638354"/>
          </a:xfrm>
          <a:prstGeom prst="ellipse">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b="1" dirty="0">
                <a:solidFill>
                  <a:schemeClr val="tx1"/>
                </a:solidFill>
              </a:rPr>
              <a:t>661</a:t>
            </a:r>
          </a:p>
        </p:txBody>
      </p:sp>
    </p:spTree>
    <p:extLst>
      <p:ext uri="{BB962C8B-B14F-4D97-AF65-F5344CB8AC3E}">
        <p14:creationId xmlns:p14="http://schemas.microsoft.com/office/powerpoint/2010/main" val="287019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4 Prihodi za posebne namjene</a:t>
            </a:r>
          </a:p>
        </p:txBody>
      </p:sp>
      <p:sp>
        <p:nvSpPr>
          <p:cNvPr id="3" name="TekstniOkvir 2">
            <a:extLst>
              <a:ext uri="{FF2B5EF4-FFF2-40B4-BE49-F238E27FC236}">
                <a16:creationId xmlns:a16="http://schemas.microsoft.com/office/drawing/2014/main" id="{8F8B2845-7047-12D8-9567-BB9F3B997504}"/>
              </a:ext>
            </a:extLst>
          </p:cNvPr>
          <p:cNvSpPr txBox="1"/>
          <p:nvPr/>
        </p:nvSpPr>
        <p:spPr>
          <a:xfrm>
            <a:off x="357344" y="957471"/>
            <a:ext cx="11533134" cy="707886"/>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r>
              <a:rPr lang="hr-HR" sz="2000" dirty="0"/>
              <a:t>U izvor financiranja 4 Prihodi za posebne namjene uključuju se prihodi čije su korištenje i namjena utvrđeni posebnim zakonima</a:t>
            </a:r>
          </a:p>
        </p:txBody>
      </p:sp>
      <p:pic>
        <p:nvPicPr>
          <p:cNvPr id="11" name="Grafika 10" descr="Bank with solid fill">
            <a:extLst>
              <a:ext uri="{FF2B5EF4-FFF2-40B4-BE49-F238E27FC236}">
                <a16:creationId xmlns:a16="http://schemas.microsoft.com/office/drawing/2014/main" id="{547FD321-22F3-5574-E1BE-04BC501A11D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01522" y="3078062"/>
            <a:ext cx="914400" cy="914400"/>
          </a:xfrm>
          <a:prstGeom prst="rect">
            <a:avLst/>
          </a:prstGeom>
          <a:effectLst>
            <a:outerShdw blurRad="50800" dist="38100" dir="2700000" algn="tl" rotWithShape="0">
              <a:prstClr val="black">
                <a:alpha val="40000"/>
              </a:prstClr>
            </a:outerShdw>
          </a:effectLst>
        </p:spPr>
      </p:pic>
      <p:pic>
        <p:nvPicPr>
          <p:cNvPr id="13" name="Grafika 12" descr="Exclamation mark with solid fill">
            <a:extLst>
              <a:ext uri="{FF2B5EF4-FFF2-40B4-BE49-F238E27FC236}">
                <a16:creationId xmlns:a16="http://schemas.microsoft.com/office/drawing/2014/main" id="{5118C3A6-51FB-973E-A3A6-F0AA598CB0A7}"/>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299545" y="4385221"/>
            <a:ext cx="914400" cy="914400"/>
          </a:xfrm>
          <a:prstGeom prst="rect">
            <a:avLst/>
          </a:prstGeom>
          <a:effectLst>
            <a:outerShdw blurRad="50800" dist="38100" dir="2700000" algn="tl" rotWithShape="0">
              <a:prstClr val="black">
                <a:alpha val="40000"/>
              </a:prstClr>
            </a:outerShdw>
          </a:effectLst>
        </p:spPr>
      </p:pic>
      <p:pic>
        <p:nvPicPr>
          <p:cNvPr id="15" name="Grafika 14" descr="Truck with solid fill">
            <a:extLst>
              <a:ext uri="{FF2B5EF4-FFF2-40B4-BE49-F238E27FC236}">
                <a16:creationId xmlns:a16="http://schemas.microsoft.com/office/drawing/2014/main" id="{5DAA8272-7819-9C0B-6E73-ECE012B0464F}"/>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357344" y="1765132"/>
            <a:ext cx="914400" cy="914400"/>
          </a:xfrm>
          <a:prstGeom prst="rect">
            <a:avLst/>
          </a:prstGeom>
          <a:effectLst>
            <a:outerShdw blurRad="50800" dist="38100" dir="2700000" algn="tl" rotWithShape="0">
              <a:prstClr val="black">
                <a:alpha val="40000"/>
              </a:prstClr>
            </a:outerShdw>
          </a:effectLst>
        </p:spPr>
      </p:pic>
      <p:sp>
        <p:nvSpPr>
          <p:cNvPr id="16" name="Elipsa 15">
            <a:extLst>
              <a:ext uri="{FF2B5EF4-FFF2-40B4-BE49-F238E27FC236}">
                <a16:creationId xmlns:a16="http://schemas.microsoft.com/office/drawing/2014/main" id="{C5C62F8D-6B0D-F9FB-EB52-A270098C4DB3}"/>
              </a:ext>
            </a:extLst>
          </p:cNvPr>
          <p:cNvSpPr/>
          <p:nvPr/>
        </p:nvSpPr>
        <p:spPr>
          <a:xfrm>
            <a:off x="1466193" y="1868389"/>
            <a:ext cx="914400" cy="707886"/>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40</a:t>
            </a:r>
          </a:p>
        </p:txBody>
      </p:sp>
      <p:sp>
        <p:nvSpPr>
          <p:cNvPr id="18" name="TekstniOkvir 17">
            <a:extLst>
              <a:ext uri="{FF2B5EF4-FFF2-40B4-BE49-F238E27FC236}">
                <a16:creationId xmlns:a16="http://schemas.microsoft.com/office/drawing/2014/main" id="{D1102091-BD5C-B595-A8FF-FFDB39665483}"/>
              </a:ext>
            </a:extLst>
          </p:cNvPr>
          <p:cNvSpPr txBox="1"/>
          <p:nvPr/>
        </p:nvSpPr>
        <p:spPr>
          <a:xfrm>
            <a:off x="2575042" y="1868389"/>
            <a:ext cx="6093372" cy="400110"/>
          </a:xfrm>
          <a:prstGeom prst="rect">
            <a:avLst/>
          </a:prstGeom>
          <a:noFill/>
        </p:spPr>
        <p:txBody>
          <a:bodyPr wrap="square">
            <a:spAutoFit/>
          </a:bodyPr>
          <a:lstStyle/>
          <a:p>
            <a:r>
              <a:rPr lang="hr-HR" sz="2000" b="1" dirty="0">
                <a:effectLst/>
                <a:ea typeface="Calibri" panose="020F0502020204030204" pitchFamily="34" charset="0"/>
              </a:rPr>
              <a:t>Prihod od komunalne naknade i komunalnog doprinosa</a:t>
            </a:r>
            <a:endParaRPr lang="hr-HR" sz="2000" dirty="0"/>
          </a:p>
        </p:txBody>
      </p:sp>
      <p:sp>
        <p:nvSpPr>
          <p:cNvPr id="20" name="TekstniOkvir 19">
            <a:extLst>
              <a:ext uri="{FF2B5EF4-FFF2-40B4-BE49-F238E27FC236}">
                <a16:creationId xmlns:a16="http://schemas.microsoft.com/office/drawing/2014/main" id="{61CA2E1E-D51A-C2AE-A050-0C43221D73D3}"/>
              </a:ext>
            </a:extLst>
          </p:cNvPr>
          <p:cNvSpPr txBox="1"/>
          <p:nvPr/>
        </p:nvSpPr>
        <p:spPr>
          <a:xfrm>
            <a:off x="3079538" y="2136090"/>
            <a:ext cx="9315436" cy="880369"/>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hr-HR" dirty="0"/>
              <a:t>Planiraju ih JLP(R)S sukladno Zakonu o komunalnom gospodarstvu</a:t>
            </a:r>
          </a:p>
          <a:p>
            <a:pPr marL="285750" indent="-285750" algn="just">
              <a:lnSpc>
                <a:spcPct val="150000"/>
              </a:lnSpc>
              <a:buFont typeface="Arial" panose="020B0604020202020204" pitchFamily="34" charset="0"/>
              <a:buChar char="•"/>
            </a:pPr>
            <a:r>
              <a:rPr lang="hr-HR" dirty="0"/>
              <a:t>Koristi se za </a:t>
            </a:r>
            <a:r>
              <a:rPr lang="hr-HR" b="1" dirty="0"/>
              <a:t>financiranje održavanja i građenja komunalne infrastrukture</a:t>
            </a:r>
            <a:endParaRPr lang="hr-HR" dirty="0"/>
          </a:p>
        </p:txBody>
      </p:sp>
      <p:sp>
        <p:nvSpPr>
          <p:cNvPr id="21" name="Elipsa 20">
            <a:extLst>
              <a:ext uri="{FF2B5EF4-FFF2-40B4-BE49-F238E27FC236}">
                <a16:creationId xmlns:a16="http://schemas.microsoft.com/office/drawing/2014/main" id="{79B943E8-EF3C-0164-7611-A5EBC52A44F0}"/>
              </a:ext>
            </a:extLst>
          </p:cNvPr>
          <p:cNvSpPr/>
          <p:nvPr/>
        </p:nvSpPr>
        <p:spPr>
          <a:xfrm>
            <a:off x="1466193" y="3181319"/>
            <a:ext cx="914400" cy="707886"/>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42</a:t>
            </a:r>
          </a:p>
        </p:txBody>
      </p:sp>
      <p:sp>
        <p:nvSpPr>
          <p:cNvPr id="22" name="TekstniOkvir 21">
            <a:extLst>
              <a:ext uri="{FF2B5EF4-FFF2-40B4-BE49-F238E27FC236}">
                <a16:creationId xmlns:a16="http://schemas.microsoft.com/office/drawing/2014/main" id="{B3EE5E28-1065-D53C-AACC-5E5AC4DED5EA}"/>
              </a:ext>
            </a:extLst>
          </p:cNvPr>
          <p:cNvSpPr txBox="1"/>
          <p:nvPr/>
        </p:nvSpPr>
        <p:spPr>
          <a:xfrm>
            <a:off x="2575042" y="3206841"/>
            <a:ext cx="6093372" cy="400110"/>
          </a:xfrm>
          <a:prstGeom prst="rect">
            <a:avLst/>
          </a:prstGeom>
          <a:noFill/>
        </p:spPr>
        <p:txBody>
          <a:bodyPr wrap="square">
            <a:spAutoFit/>
          </a:bodyPr>
          <a:lstStyle/>
          <a:p>
            <a:r>
              <a:rPr lang="hr-HR" sz="2000" b="1" dirty="0">
                <a:effectLst/>
                <a:ea typeface="Calibri" panose="020F0502020204030204" pitchFamily="34" charset="0"/>
              </a:rPr>
              <a:t>Prihodi od spomeničke rente</a:t>
            </a:r>
            <a:endParaRPr lang="hr-HR" sz="2000" dirty="0"/>
          </a:p>
        </p:txBody>
      </p:sp>
      <p:sp>
        <p:nvSpPr>
          <p:cNvPr id="23" name="TekstniOkvir 22">
            <a:extLst>
              <a:ext uri="{FF2B5EF4-FFF2-40B4-BE49-F238E27FC236}">
                <a16:creationId xmlns:a16="http://schemas.microsoft.com/office/drawing/2014/main" id="{7EC2FAC5-3796-9656-ED52-03D564273A4B}"/>
              </a:ext>
            </a:extLst>
          </p:cNvPr>
          <p:cNvSpPr txBox="1"/>
          <p:nvPr/>
        </p:nvSpPr>
        <p:spPr>
          <a:xfrm>
            <a:off x="3079538" y="3487192"/>
            <a:ext cx="9315436" cy="880369"/>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hr-HR" dirty="0"/>
              <a:t>Planiraju ih JLP(R)S sukladno Zakonu o zaštiti i očuvanju kulturnih dobara</a:t>
            </a:r>
          </a:p>
          <a:p>
            <a:pPr marL="285750" indent="-285750" algn="just">
              <a:lnSpc>
                <a:spcPct val="150000"/>
              </a:lnSpc>
              <a:buFont typeface="Arial" panose="020B0604020202020204" pitchFamily="34" charset="0"/>
              <a:buChar char="•"/>
            </a:pPr>
            <a:r>
              <a:rPr lang="hr-HR" dirty="0"/>
              <a:t>Koristi se za </a:t>
            </a:r>
            <a:r>
              <a:rPr lang="hr-HR" b="1" dirty="0"/>
              <a:t>isključivo za zaštitu i očuvanje kulturnih dobara.</a:t>
            </a:r>
            <a:endParaRPr lang="hr-HR" dirty="0"/>
          </a:p>
        </p:txBody>
      </p:sp>
      <p:sp>
        <p:nvSpPr>
          <p:cNvPr id="24" name="Elipsa 23">
            <a:extLst>
              <a:ext uri="{FF2B5EF4-FFF2-40B4-BE49-F238E27FC236}">
                <a16:creationId xmlns:a16="http://schemas.microsoft.com/office/drawing/2014/main" id="{39235976-FF48-9568-286F-1EF128E95913}"/>
              </a:ext>
            </a:extLst>
          </p:cNvPr>
          <p:cNvSpPr/>
          <p:nvPr/>
        </p:nvSpPr>
        <p:spPr>
          <a:xfrm>
            <a:off x="1466193" y="4494249"/>
            <a:ext cx="914400" cy="707886"/>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43</a:t>
            </a:r>
          </a:p>
        </p:txBody>
      </p:sp>
      <p:sp>
        <p:nvSpPr>
          <p:cNvPr id="25" name="TekstniOkvir 24">
            <a:extLst>
              <a:ext uri="{FF2B5EF4-FFF2-40B4-BE49-F238E27FC236}">
                <a16:creationId xmlns:a16="http://schemas.microsoft.com/office/drawing/2014/main" id="{E0BB68E0-BFC9-4239-25A7-F31FEB79E652}"/>
              </a:ext>
            </a:extLst>
          </p:cNvPr>
          <p:cNvSpPr txBox="1"/>
          <p:nvPr/>
        </p:nvSpPr>
        <p:spPr>
          <a:xfrm>
            <a:off x="2575042" y="4545293"/>
            <a:ext cx="6093372" cy="400110"/>
          </a:xfrm>
          <a:prstGeom prst="rect">
            <a:avLst/>
          </a:prstGeom>
          <a:noFill/>
        </p:spPr>
        <p:txBody>
          <a:bodyPr wrap="square">
            <a:spAutoFit/>
          </a:bodyPr>
          <a:lstStyle/>
          <a:p>
            <a:r>
              <a:rPr lang="pl-PL" sz="2000" b="1" dirty="0">
                <a:effectLst/>
                <a:ea typeface="Calibri" panose="020F0502020204030204" pitchFamily="34" charset="0"/>
              </a:rPr>
              <a:t>Ostali prihodi za posebne namjene</a:t>
            </a:r>
            <a:endParaRPr lang="hr-HR" sz="2000" dirty="0"/>
          </a:p>
        </p:txBody>
      </p:sp>
      <p:sp>
        <p:nvSpPr>
          <p:cNvPr id="26" name="TekstniOkvir 25">
            <a:extLst>
              <a:ext uri="{FF2B5EF4-FFF2-40B4-BE49-F238E27FC236}">
                <a16:creationId xmlns:a16="http://schemas.microsoft.com/office/drawing/2014/main" id="{3D110120-34E0-3648-0C59-BB76927B8451}"/>
              </a:ext>
            </a:extLst>
          </p:cNvPr>
          <p:cNvSpPr txBox="1"/>
          <p:nvPr/>
        </p:nvSpPr>
        <p:spPr>
          <a:xfrm>
            <a:off x="3079538" y="4805467"/>
            <a:ext cx="8810940" cy="880369"/>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hr-HR" dirty="0"/>
              <a:t>Korištenje i namjena utvrđeni posebnim zakonima, a nisu prihodi od komunalne naknade i komunalnog doprinosa ili prihodi od spomeničke rente</a:t>
            </a:r>
          </a:p>
        </p:txBody>
      </p:sp>
      <p:sp>
        <p:nvSpPr>
          <p:cNvPr id="28" name="TekstniOkvir 27">
            <a:extLst>
              <a:ext uri="{FF2B5EF4-FFF2-40B4-BE49-F238E27FC236}">
                <a16:creationId xmlns:a16="http://schemas.microsoft.com/office/drawing/2014/main" id="{86E93D49-E4E0-E174-CA71-6853699E7AB2}"/>
              </a:ext>
            </a:extLst>
          </p:cNvPr>
          <p:cNvSpPr txBox="1"/>
          <p:nvPr/>
        </p:nvSpPr>
        <p:spPr>
          <a:xfrm>
            <a:off x="3754648" y="5685836"/>
            <a:ext cx="8135830" cy="923330"/>
          </a:xfrm>
          <a:prstGeom prst="rect">
            <a:avLst/>
          </a:prstGeom>
          <a:noFill/>
        </p:spPr>
        <p:txBody>
          <a:bodyPr wrap="square">
            <a:spAutoFit/>
          </a:bodyPr>
          <a:lstStyle/>
          <a:p>
            <a:pPr algn="just"/>
            <a:r>
              <a:rPr lang="hr-HR" sz="1600" b="1" i="1" dirty="0"/>
              <a:t>*</a:t>
            </a:r>
            <a:r>
              <a:rPr lang="hr-HR" b="1" i="1" dirty="0"/>
              <a:t>prihodi od pojedinih koncesijskih naknada, naknade za upotrebu pomorskog dobra, naknade za korištenje općekorisnih funkcija šuma, prihodi od sufinanciranja cijene usluge, </a:t>
            </a:r>
            <a:r>
              <a:rPr lang="hr-HR" b="1" i="1" dirty="0" err="1"/>
              <a:t>lovozakupnine</a:t>
            </a:r>
            <a:r>
              <a:rPr lang="hr-HR" b="1" i="1" dirty="0"/>
              <a:t> i slično</a:t>
            </a:r>
          </a:p>
        </p:txBody>
      </p:sp>
    </p:spTree>
    <p:extLst>
      <p:ext uri="{BB962C8B-B14F-4D97-AF65-F5344CB8AC3E}">
        <p14:creationId xmlns:p14="http://schemas.microsoft.com/office/powerpoint/2010/main" val="2843200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Pravokutnik 54"/>
          <p:cNvSpPr/>
          <p:nvPr/>
        </p:nvSpPr>
        <p:spPr>
          <a:xfrm>
            <a:off x="0" y="-16590"/>
            <a:ext cx="12192000" cy="653298"/>
          </a:xfrm>
          <a:prstGeom prst="rect">
            <a:avLst/>
          </a:prstGeom>
          <a:solidFill>
            <a:srgbClr val="002060"/>
          </a:solidFill>
          <a:ln w="25400" cap="flat" cmpd="sng" algn="ctr">
            <a:noFill/>
            <a:prstDash val="solid"/>
          </a:ln>
          <a:effectLst/>
        </p:spPr>
        <p:txBody>
          <a:bodyPr lIns="360000" rtlCol="0" anchor="ctr"/>
          <a:lstStyle/>
          <a:p>
            <a:pPr marL="266700"/>
            <a:r>
              <a:rPr lang="pl-PL" altLang="sr-Latn-RS" sz="2800" b="1" dirty="0">
                <a:solidFill>
                  <a:schemeClr val="bg1"/>
                </a:solidFill>
                <a:latin typeface="Calibri" panose="020F0502020204030204" pitchFamily="34" charset="0"/>
                <a:ea typeface="Calibri" panose="020F0502020204030204" pitchFamily="34" charset="0"/>
                <a:cs typeface="Calibri" panose="020F0502020204030204" pitchFamily="34" charset="0"/>
              </a:rPr>
              <a:t>Pregled nove regulative</a:t>
            </a:r>
          </a:p>
        </p:txBody>
      </p:sp>
      <p:grpSp>
        <p:nvGrpSpPr>
          <p:cNvPr id="91" name="Grupa 90"/>
          <p:cNvGrpSpPr/>
          <p:nvPr/>
        </p:nvGrpSpPr>
        <p:grpSpPr>
          <a:xfrm>
            <a:off x="387884" y="1684220"/>
            <a:ext cx="3354652" cy="4279855"/>
            <a:chOff x="3442438" y="811217"/>
            <a:chExt cx="3951504" cy="5800778"/>
          </a:xfrm>
        </p:grpSpPr>
        <p:grpSp>
          <p:nvGrpSpPr>
            <p:cNvPr id="44" name="Grupa 43"/>
            <p:cNvGrpSpPr/>
            <p:nvPr/>
          </p:nvGrpSpPr>
          <p:grpSpPr>
            <a:xfrm>
              <a:off x="3442438" y="3956619"/>
              <a:ext cx="3948112" cy="2655376"/>
              <a:chOff x="4114045" y="1453994"/>
              <a:chExt cx="3948112" cy="2655376"/>
            </a:xfrm>
          </p:grpSpPr>
          <p:grpSp>
            <p:nvGrpSpPr>
              <p:cNvPr id="45" name="Grupa 44"/>
              <p:cNvGrpSpPr/>
              <p:nvPr/>
            </p:nvGrpSpPr>
            <p:grpSpPr>
              <a:xfrm>
                <a:off x="4114045" y="1453994"/>
                <a:ext cx="3948112" cy="2655376"/>
                <a:chOff x="7209670" y="2086870"/>
                <a:chExt cx="3948112" cy="2655376"/>
              </a:xfrm>
            </p:grpSpPr>
            <p:sp>
              <p:nvSpPr>
                <p:cNvPr id="47" name="Prostoručno 46"/>
                <p:cNvSpPr/>
                <p:nvPr/>
              </p:nvSpPr>
              <p:spPr>
                <a:xfrm>
                  <a:off x="7209670" y="2086870"/>
                  <a:ext cx="3948112" cy="2581275"/>
                </a:xfrm>
                <a:custGeom>
                  <a:avLst/>
                  <a:gdLst>
                    <a:gd name="connsiteX0" fmla="*/ 0 w 3948112"/>
                    <a:gd name="connsiteY0" fmla="*/ 1571625 h 2581275"/>
                    <a:gd name="connsiteX1" fmla="*/ 1547812 w 3948112"/>
                    <a:gd name="connsiteY1" fmla="*/ 2581275 h 2581275"/>
                    <a:gd name="connsiteX2" fmla="*/ 3948112 w 3948112"/>
                    <a:gd name="connsiteY2" fmla="*/ 1004888 h 2581275"/>
                    <a:gd name="connsiteX3" fmla="*/ 2405062 w 3948112"/>
                    <a:gd name="connsiteY3" fmla="*/ 0 h 2581275"/>
                    <a:gd name="connsiteX4" fmla="*/ 0 w 3948112"/>
                    <a:gd name="connsiteY4" fmla="*/ 1571625 h 258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112" h="2581275">
                      <a:moveTo>
                        <a:pt x="0" y="1571625"/>
                      </a:moveTo>
                      <a:lnTo>
                        <a:pt x="1547812" y="2581275"/>
                      </a:lnTo>
                      <a:lnTo>
                        <a:pt x="3948112" y="1004888"/>
                      </a:lnTo>
                      <a:lnTo>
                        <a:pt x="2405062" y="0"/>
                      </a:lnTo>
                      <a:lnTo>
                        <a:pt x="0" y="1571625"/>
                      </a:lnTo>
                      <a:close/>
                    </a:path>
                  </a:pathLst>
                </a:cu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8" name="Prostoručno 47"/>
                <p:cNvSpPr/>
                <p:nvPr/>
              </p:nvSpPr>
              <p:spPr>
                <a:xfrm>
                  <a:off x="7211257" y="3659571"/>
                  <a:ext cx="1546225" cy="1082675"/>
                </a:xfrm>
                <a:custGeom>
                  <a:avLst/>
                  <a:gdLst>
                    <a:gd name="connsiteX0" fmla="*/ 0 w 1546225"/>
                    <a:gd name="connsiteY0" fmla="*/ 0 h 1082675"/>
                    <a:gd name="connsiteX1" fmla="*/ 3175 w 1546225"/>
                    <a:gd name="connsiteY1" fmla="*/ 73025 h 1082675"/>
                    <a:gd name="connsiteX2" fmla="*/ 1546225 w 1546225"/>
                    <a:gd name="connsiteY2" fmla="*/ 1082675 h 1082675"/>
                    <a:gd name="connsiteX3" fmla="*/ 1543050 w 1546225"/>
                    <a:gd name="connsiteY3" fmla="*/ 1009650 h 1082675"/>
                    <a:gd name="connsiteX4" fmla="*/ 0 w 1546225"/>
                    <a:gd name="connsiteY4" fmla="*/ 0 h 1082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225" h="1082675">
                      <a:moveTo>
                        <a:pt x="0" y="0"/>
                      </a:moveTo>
                      <a:lnTo>
                        <a:pt x="3175" y="73025"/>
                      </a:lnTo>
                      <a:lnTo>
                        <a:pt x="1546225" y="1082675"/>
                      </a:lnTo>
                      <a:lnTo>
                        <a:pt x="1543050" y="1009650"/>
                      </a:lnTo>
                      <a:lnTo>
                        <a:pt x="0" y="0"/>
                      </a:lnTo>
                      <a:close/>
                    </a:path>
                  </a:pathLst>
                </a:cu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9" name="Prostoručno 48"/>
                <p:cNvSpPr/>
                <p:nvPr/>
              </p:nvSpPr>
              <p:spPr>
                <a:xfrm>
                  <a:off x="8757482" y="3100771"/>
                  <a:ext cx="2400300" cy="1641475"/>
                </a:xfrm>
                <a:custGeom>
                  <a:avLst/>
                  <a:gdLst>
                    <a:gd name="connsiteX0" fmla="*/ 0 w 2400300"/>
                    <a:gd name="connsiteY0" fmla="*/ 1568450 h 1641475"/>
                    <a:gd name="connsiteX1" fmla="*/ 2400300 w 2400300"/>
                    <a:gd name="connsiteY1" fmla="*/ 0 h 1641475"/>
                    <a:gd name="connsiteX2" fmla="*/ 2400300 w 2400300"/>
                    <a:gd name="connsiteY2" fmla="*/ 66675 h 1641475"/>
                    <a:gd name="connsiteX3" fmla="*/ 0 w 2400300"/>
                    <a:gd name="connsiteY3" fmla="*/ 1641475 h 1641475"/>
                    <a:gd name="connsiteX4" fmla="*/ 0 w 2400300"/>
                    <a:gd name="connsiteY4" fmla="*/ 1568450 h 164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300" h="1641475">
                      <a:moveTo>
                        <a:pt x="0" y="1568450"/>
                      </a:moveTo>
                      <a:lnTo>
                        <a:pt x="2400300" y="0"/>
                      </a:lnTo>
                      <a:lnTo>
                        <a:pt x="2400300" y="66675"/>
                      </a:lnTo>
                      <a:lnTo>
                        <a:pt x="0" y="1641475"/>
                      </a:lnTo>
                      <a:lnTo>
                        <a:pt x="0" y="1568450"/>
                      </a:lnTo>
                      <a:close/>
                    </a:path>
                  </a:pathLst>
                </a:cu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sp>
            <p:nvSpPr>
              <p:cNvPr id="46" name="Prostoručno 45"/>
              <p:cNvSpPr/>
              <p:nvPr/>
            </p:nvSpPr>
            <p:spPr>
              <a:xfrm>
                <a:off x="4456884" y="1462786"/>
                <a:ext cx="3333750" cy="2165350"/>
              </a:xfrm>
              <a:custGeom>
                <a:avLst/>
                <a:gdLst>
                  <a:gd name="connsiteX0" fmla="*/ 0 w 3333750"/>
                  <a:gd name="connsiteY0" fmla="*/ 1352550 h 2165350"/>
                  <a:gd name="connsiteX1" fmla="*/ 1257300 w 3333750"/>
                  <a:gd name="connsiteY1" fmla="*/ 2165350 h 2165350"/>
                  <a:gd name="connsiteX2" fmla="*/ 3333750 w 3333750"/>
                  <a:gd name="connsiteY2" fmla="*/ 819150 h 2165350"/>
                  <a:gd name="connsiteX3" fmla="*/ 2082800 w 3333750"/>
                  <a:gd name="connsiteY3" fmla="*/ 0 h 2165350"/>
                  <a:gd name="connsiteX4" fmla="*/ 0 w 3333750"/>
                  <a:gd name="connsiteY4" fmla="*/ 1352550 h 2165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750" h="2165350">
                    <a:moveTo>
                      <a:pt x="0" y="1352550"/>
                    </a:moveTo>
                    <a:lnTo>
                      <a:pt x="1257300" y="2165350"/>
                    </a:lnTo>
                    <a:lnTo>
                      <a:pt x="3333750" y="819150"/>
                    </a:lnTo>
                    <a:lnTo>
                      <a:pt x="2082800" y="0"/>
                    </a:lnTo>
                    <a:lnTo>
                      <a:pt x="0" y="1352550"/>
                    </a:lnTo>
                    <a:close/>
                  </a:path>
                </a:pathLst>
              </a:cu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grpSp>
          <p:nvGrpSpPr>
            <p:cNvPr id="38" name="Grupa 37"/>
            <p:cNvGrpSpPr/>
            <p:nvPr/>
          </p:nvGrpSpPr>
          <p:grpSpPr>
            <a:xfrm>
              <a:off x="3445830" y="3170268"/>
              <a:ext cx="3948112" cy="2655376"/>
              <a:chOff x="4114045" y="1453994"/>
              <a:chExt cx="3948112" cy="2655376"/>
            </a:xfrm>
          </p:grpSpPr>
          <p:grpSp>
            <p:nvGrpSpPr>
              <p:cNvPr id="39" name="Grupa 38"/>
              <p:cNvGrpSpPr/>
              <p:nvPr/>
            </p:nvGrpSpPr>
            <p:grpSpPr>
              <a:xfrm>
                <a:off x="4114045" y="1453994"/>
                <a:ext cx="3948112" cy="2655376"/>
                <a:chOff x="7209670" y="2086870"/>
                <a:chExt cx="3948112" cy="2655376"/>
              </a:xfrm>
            </p:grpSpPr>
            <p:sp>
              <p:nvSpPr>
                <p:cNvPr id="41" name="Prostoručno 40"/>
                <p:cNvSpPr/>
                <p:nvPr/>
              </p:nvSpPr>
              <p:spPr>
                <a:xfrm>
                  <a:off x="7209670" y="2086870"/>
                  <a:ext cx="3948112" cy="2581275"/>
                </a:xfrm>
                <a:custGeom>
                  <a:avLst/>
                  <a:gdLst>
                    <a:gd name="connsiteX0" fmla="*/ 0 w 3948112"/>
                    <a:gd name="connsiteY0" fmla="*/ 1571625 h 2581275"/>
                    <a:gd name="connsiteX1" fmla="*/ 1547812 w 3948112"/>
                    <a:gd name="connsiteY1" fmla="*/ 2581275 h 2581275"/>
                    <a:gd name="connsiteX2" fmla="*/ 3948112 w 3948112"/>
                    <a:gd name="connsiteY2" fmla="*/ 1004888 h 2581275"/>
                    <a:gd name="connsiteX3" fmla="*/ 2405062 w 3948112"/>
                    <a:gd name="connsiteY3" fmla="*/ 0 h 2581275"/>
                    <a:gd name="connsiteX4" fmla="*/ 0 w 3948112"/>
                    <a:gd name="connsiteY4" fmla="*/ 1571625 h 258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112" h="2581275">
                      <a:moveTo>
                        <a:pt x="0" y="1571625"/>
                      </a:moveTo>
                      <a:lnTo>
                        <a:pt x="1547812" y="2581275"/>
                      </a:lnTo>
                      <a:lnTo>
                        <a:pt x="3948112" y="1004888"/>
                      </a:lnTo>
                      <a:lnTo>
                        <a:pt x="2405062" y="0"/>
                      </a:lnTo>
                      <a:lnTo>
                        <a:pt x="0" y="1571625"/>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2" name="Prostoručno 41"/>
                <p:cNvSpPr/>
                <p:nvPr/>
              </p:nvSpPr>
              <p:spPr>
                <a:xfrm>
                  <a:off x="7211257" y="3659571"/>
                  <a:ext cx="1546225" cy="1082675"/>
                </a:xfrm>
                <a:custGeom>
                  <a:avLst/>
                  <a:gdLst>
                    <a:gd name="connsiteX0" fmla="*/ 0 w 1546225"/>
                    <a:gd name="connsiteY0" fmla="*/ 0 h 1082675"/>
                    <a:gd name="connsiteX1" fmla="*/ 3175 w 1546225"/>
                    <a:gd name="connsiteY1" fmla="*/ 73025 h 1082675"/>
                    <a:gd name="connsiteX2" fmla="*/ 1546225 w 1546225"/>
                    <a:gd name="connsiteY2" fmla="*/ 1082675 h 1082675"/>
                    <a:gd name="connsiteX3" fmla="*/ 1543050 w 1546225"/>
                    <a:gd name="connsiteY3" fmla="*/ 1009650 h 1082675"/>
                    <a:gd name="connsiteX4" fmla="*/ 0 w 1546225"/>
                    <a:gd name="connsiteY4" fmla="*/ 0 h 1082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225" h="1082675">
                      <a:moveTo>
                        <a:pt x="0" y="0"/>
                      </a:moveTo>
                      <a:lnTo>
                        <a:pt x="3175" y="73025"/>
                      </a:lnTo>
                      <a:lnTo>
                        <a:pt x="1546225" y="1082675"/>
                      </a:lnTo>
                      <a:lnTo>
                        <a:pt x="1543050" y="1009650"/>
                      </a:lnTo>
                      <a:lnTo>
                        <a:pt x="0" y="0"/>
                      </a:lnTo>
                      <a:close/>
                    </a:path>
                  </a:pathLst>
                </a:cu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3" name="Prostoručno 42"/>
                <p:cNvSpPr/>
                <p:nvPr/>
              </p:nvSpPr>
              <p:spPr>
                <a:xfrm>
                  <a:off x="8757482" y="3100771"/>
                  <a:ext cx="2400300" cy="1641475"/>
                </a:xfrm>
                <a:custGeom>
                  <a:avLst/>
                  <a:gdLst>
                    <a:gd name="connsiteX0" fmla="*/ 0 w 2400300"/>
                    <a:gd name="connsiteY0" fmla="*/ 1568450 h 1641475"/>
                    <a:gd name="connsiteX1" fmla="*/ 2400300 w 2400300"/>
                    <a:gd name="connsiteY1" fmla="*/ 0 h 1641475"/>
                    <a:gd name="connsiteX2" fmla="*/ 2400300 w 2400300"/>
                    <a:gd name="connsiteY2" fmla="*/ 66675 h 1641475"/>
                    <a:gd name="connsiteX3" fmla="*/ 0 w 2400300"/>
                    <a:gd name="connsiteY3" fmla="*/ 1641475 h 1641475"/>
                    <a:gd name="connsiteX4" fmla="*/ 0 w 2400300"/>
                    <a:gd name="connsiteY4" fmla="*/ 1568450 h 164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300" h="1641475">
                      <a:moveTo>
                        <a:pt x="0" y="1568450"/>
                      </a:moveTo>
                      <a:lnTo>
                        <a:pt x="2400300" y="0"/>
                      </a:lnTo>
                      <a:lnTo>
                        <a:pt x="2400300" y="66675"/>
                      </a:lnTo>
                      <a:lnTo>
                        <a:pt x="0" y="1641475"/>
                      </a:lnTo>
                      <a:lnTo>
                        <a:pt x="0" y="1568450"/>
                      </a:lnTo>
                      <a:close/>
                    </a:path>
                  </a:pathLst>
                </a:cu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sp>
            <p:nvSpPr>
              <p:cNvPr id="40" name="Prostoručno 39"/>
              <p:cNvSpPr/>
              <p:nvPr/>
            </p:nvSpPr>
            <p:spPr>
              <a:xfrm>
                <a:off x="4465676" y="1453994"/>
                <a:ext cx="3333750" cy="2165350"/>
              </a:xfrm>
              <a:custGeom>
                <a:avLst/>
                <a:gdLst>
                  <a:gd name="connsiteX0" fmla="*/ 0 w 3333750"/>
                  <a:gd name="connsiteY0" fmla="*/ 1352550 h 2165350"/>
                  <a:gd name="connsiteX1" fmla="*/ 1257300 w 3333750"/>
                  <a:gd name="connsiteY1" fmla="*/ 2165350 h 2165350"/>
                  <a:gd name="connsiteX2" fmla="*/ 3333750 w 3333750"/>
                  <a:gd name="connsiteY2" fmla="*/ 819150 h 2165350"/>
                  <a:gd name="connsiteX3" fmla="*/ 2082800 w 3333750"/>
                  <a:gd name="connsiteY3" fmla="*/ 0 h 2165350"/>
                  <a:gd name="connsiteX4" fmla="*/ 0 w 3333750"/>
                  <a:gd name="connsiteY4" fmla="*/ 1352550 h 2165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750" h="2165350">
                    <a:moveTo>
                      <a:pt x="0" y="1352550"/>
                    </a:moveTo>
                    <a:lnTo>
                      <a:pt x="1257300" y="2165350"/>
                    </a:lnTo>
                    <a:lnTo>
                      <a:pt x="3333750" y="819150"/>
                    </a:lnTo>
                    <a:lnTo>
                      <a:pt x="2082800" y="0"/>
                    </a:lnTo>
                    <a:lnTo>
                      <a:pt x="0" y="1352550"/>
                    </a:lnTo>
                    <a:close/>
                  </a:path>
                </a:pathLst>
              </a:cu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grpSp>
          <p:nvGrpSpPr>
            <p:cNvPr id="32" name="Grupa 31"/>
            <p:cNvGrpSpPr/>
            <p:nvPr/>
          </p:nvGrpSpPr>
          <p:grpSpPr>
            <a:xfrm>
              <a:off x="3445830" y="2383918"/>
              <a:ext cx="3948112" cy="2655376"/>
              <a:chOff x="4114045" y="1453994"/>
              <a:chExt cx="3948112" cy="2655376"/>
            </a:xfrm>
          </p:grpSpPr>
          <p:grpSp>
            <p:nvGrpSpPr>
              <p:cNvPr id="33" name="Grupa 32"/>
              <p:cNvGrpSpPr/>
              <p:nvPr/>
            </p:nvGrpSpPr>
            <p:grpSpPr>
              <a:xfrm>
                <a:off x="4114045" y="1453994"/>
                <a:ext cx="3948112" cy="2655376"/>
                <a:chOff x="7209670" y="2086870"/>
                <a:chExt cx="3948112" cy="2655376"/>
              </a:xfrm>
            </p:grpSpPr>
            <p:sp>
              <p:nvSpPr>
                <p:cNvPr id="35" name="Prostoručno 34"/>
                <p:cNvSpPr/>
                <p:nvPr/>
              </p:nvSpPr>
              <p:spPr>
                <a:xfrm>
                  <a:off x="7209670" y="2086870"/>
                  <a:ext cx="3948112" cy="2581275"/>
                </a:xfrm>
                <a:custGeom>
                  <a:avLst/>
                  <a:gdLst>
                    <a:gd name="connsiteX0" fmla="*/ 0 w 3948112"/>
                    <a:gd name="connsiteY0" fmla="*/ 1571625 h 2581275"/>
                    <a:gd name="connsiteX1" fmla="*/ 1547812 w 3948112"/>
                    <a:gd name="connsiteY1" fmla="*/ 2581275 h 2581275"/>
                    <a:gd name="connsiteX2" fmla="*/ 3948112 w 3948112"/>
                    <a:gd name="connsiteY2" fmla="*/ 1004888 h 2581275"/>
                    <a:gd name="connsiteX3" fmla="*/ 2405062 w 3948112"/>
                    <a:gd name="connsiteY3" fmla="*/ 0 h 2581275"/>
                    <a:gd name="connsiteX4" fmla="*/ 0 w 3948112"/>
                    <a:gd name="connsiteY4" fmla="*/ 1571625 h 258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112" h="2581275">
                      <a:moveTo>
                        <a:pt x="0" y="1571625"/>
                      </a:moveTo>
                      <a:lnTo>
                        <a:pt x="1547812" y="2581275"/>
                      </a:lnTo>
                      <a:lnTo>
                        <a:pt x="3948112" y="1004888"/>
                      </a:lnTo>
                      <a:lnTo>
                        <a:pt x="2405062" y="0"/>
                      </a:lnTo>
                      <a:lnTo>
                        <a:pt x="0" y="1571625"/>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6" name="Prostoručno 35"/>
                <p:cNvSpPr/>
                <p:nvPr/>
              </p:nvSpPr>
              <p:spPr>
                <a:xfrm>
                  <a:off x="7211257" y="3659571"/>
                  <a:ext cx="1546225" cy="1082675"/>
                </a:xfrm>
                <a:custGeom>
                  <a:avLst/>
                  <a:gdLst>
                    <a:gd name="connsiteX0" fmla="*/ 0 w 1546225"/>
                    <a:gd name="connsiteY0" fmla="*/ 0 h 1082675"/>
                    <a:gd name="connsiteX1" fmla="*/ 3175 w 1546225"/>
                    <a:gd name="connsiteY1" fmla="*/ 73025 h 1082675"/>
                    <a:gd name="connsiteX2" fmla="*/ 1546225 w 1546225"/>
                    <a:gd name="connsiteY2" fmla="*/ 1082675 h 1082675"/>
                    <a:gd name="connsiteX3" fmla="*/ 1543050 w 1546225"/>
                    <a:gd name="connsiteY3" fmla="*/ 1009650 h 1082675"/>
                    <a:gd name="connsiteX4" fmla="*/ 0 w 1546225"/>
                    <a:gd name="connsiteY4" fmla="*/ 0 h 1082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225" h="1082675">
                      <a:moveTo>
                        <a:pt x="0" y="0"/>
                      </a:moveTo>
                      <a:lnTo>
                        <a:pt x="3175" y="73025"/>
                      </a:lnTo>
                      <a:lnTo>
                        <a:pt x="1546225" y="1082675"/>
                      </a:lnTo>
                      <a:lnTo>
                        <a:pt x="1543050" y="1009650"/>
                      </a:lnTo>
                      <a:lnTo>
                        <a:pt x="0" y="0"/>
                      </a:lnTo>
                      <a:close/>
                    </a:path>
                  </a:pathLst>
                </a:cu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7" name="Prostoručno 36"/>
                <p:cNvSpPr/>
                <p:nvPr/>
              </p:nvSpPr>
              <p:spPr>
                <a:xfrm>
                  <a:off x="8757482" y="3100771"/>
                  <a:ext cx="2400300" cy="1641475"/>
                </a:xfrm>
                <a:custGeom>
                  <a:avLst/>
                  <a:gdLst>
                    <a:gd name="connsiteX0" fmla="*/ 0 w 2400300"/>
                    <a:gd name="connsiteY0" fmla="*/ 1568450 h 1641475"/>
                    <a:gd name="connsiteX1" fmla="*/ 2400300 w 2400300"/>
                    <a:gd name="connsiteY1" fmla="*/ 0 h 1641475"/>
                    <a:gd name="connsiteX2" fmla="*/ 2400300 w 2400300"/>
                    <a:gd name="connsiteY2" fmla="*/ 66675 h 1641475"/>
                    <a:gd name="connsiteX3" fmla="*/ 0 w 2400300"/>
                    <a:gd name="connsiteY3" fmla="*/ 1641475 h 1641475"/>
                    <a:gd name="connsiteX4" fmla="*/ 0 w 2400300"/>
                    <a:gd name="connsiteY4" fmla="*/ 1568450 h 164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300" h="1641475">
                      <a:moveTo>
                        <a:pt x="0" y="1568450"/>
                      </a:moveTo>
                      <a:lnTo>
                        <a:pt x="2400300" y="0"/>
                      </a:lnTo>
                      <a:lnTo>
                        <a:pt x="2400300" y="66675"/>
                      </a:lnTo>
                      <a:lnTo>
                        <a:pt x="0" y="1641475"/>
                      </a:lnTo>
                      <a:lnTo>
                        <a:pt x="0" y="1568450"/>
                      </a:lnTo>
                      <a:close/>
                    </a:path>
                  </a:pathLst>
                </a:cu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sp>
            <p:nvSpPr>
              <p:cNvPr id="34" name="Prostoručno 33"/>
              <p:cNvSpPr/>
              <p:nvPr/>
            </p:nvSpPr>
            <p:spPr>
              <a:xfrm>
                <a:off x="4465676" y="1453994"/>
                <a:ext cx="3333750" cy="2165350"/>
              </a:xfrm>
              <a:custGeom>
                <a:avLst/>
                <a:gdLst>
                  <a:gd name="connsiteX0" fmla="*/ 0 w 3333750"/>
                  <a:gd name="connsiteY0" fmla="*/ 1352550 h 2165350"/>
                  <a:gd name="connsiteX1" fmla="*/ 1257300 w 3333750"/>
                  <a:gd name="connsiteY1" fmla="*/ 2165350 h 2165350"/>
                  <a:gd name="connsiteX2" fmla="*/ 3333750 w 3333750"/>
                  <a:gd name="connsiteY2" fmla="*/ 819150 h 2165350"/>
                  <a:gd name="connsiteX3" fmla="*/ 2082800 w 3333750"/>
                  <a:gd name="connsiteY3" fmla="*/ 0 h 2165350"/>
                  <a:gd name="connsiteX4" fmla="*/ 0 w 3333750"/>
                  <a:gd name="connsiteY4" fmla="*/ 1352550 h 2165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750" h="2165350">
                    <a:moveTo>
                      <a:pt x="0" y="1352550"/>
                    </a:moveTo>
                    <a:lnTo>
                      <a:pt x="1257300" y="2165350"/>
                    </a:lnTo>
                    <a:lnTo>
                      <a:pt x="3333750" y="819150"/>
                    </a:lnTo>
                    <a:lnTo>
                      <a:pt x="2082800" y="0"/>
                    </a:lnTo>
                    <a:lnTo>
                      <a:pt x="0" y="1352550"/>
                    </a:lnTo>
                    <a:close/>
                  </a:path>
                </a:pathLst>
              </a:cu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grpSp>
          <p:nvGrpSpPr>
            <p:cNvPr id="31" name="Grupa 30"/>
            <p:cNvGrpSpPr/>
            <p:nvPr/>
          </p:nvGrpSpPr>
          <p:grpSpPr>
            <a:xfrm>
              <a:off x="3445830" y="1597566"/>
              <a:ext cx="3948112" cy="2655376"/>
              <a:chOff x="4114045" y="1453994"/>
              <a:chExt cx="3948112" cy="2655376"/>
            </a:xfrm>
          </p:grpSpPr>
          <p:grpSp>
            <p:nvGrpSpPr>
              <p:cNvPr id="19" name="Grupa 18"/>
              <p:cNvGrpSpPr/>
              <p:nvPr/>
            </p:nvGrpSpPr>
            <p:grpSpPr>
              <a:xfrm>
                <a:off x="4114045" y="1453994"/>
                <a:ext cx="3948112" cy="2655376"/>
                <a:chOff x="7209670" y="2086870"/>
                <a:chExt cx="3948112" cy="2655376"/>
              </a:xfrm>
            </p:grpSpPr>
            <p:sp>
              <p:nvSpPr>
                <p:cNvPr id="20" name="Prostoručno 19"/>
                <p:cNvSpPr/>
                <p:nvPr/>
              </p:nvSpPr>
              <p:spPr>
                <a:xfrm>
                  <a:off x="7209670" y="2086870"/>
                  <a:ext cx="3948112" cy="2581275"/>
                </a:xfrm>
                <a:custGeom>
                  <a:avLst/>
                  <a:gdLst>
                    <a:gd name="connsiteX0" fmla="*/ 0 w 3948112"/>
                    <a:gd name="connsiteY0" fmla="*/ 1571625 h 2581275"/>
                    <a:gd name="connsiteX1" fmla="*/ 1547812 w 3948112"/>
                    <a:gd name="connsiteY1" fmla="*/ 2581275 h 2581275"/>
                    <a:gd name="connsiteX2" fmla="*/ 3948112 w 3948112"/>
                    <a:gd name="connsiteY2" fmla="*/ 1004888 h 2581275"/>
                    <a:gd name="connsiteX3" fmla="*/ 2405062 w 3948112"/>
                    <a:gd name="connsiteY3" fmla="*/ 0 h 2581275"/>
                    <a:gd name="connsiteX4" fmla="*/ 0 w 3948112"/>
                    <a:gd name="connsiteY4" fmla="*/ 1571625 h 258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112" h="2581275">
                      <a:moveTo>
                        <a:pt x="0" y="1571625"/>
                      </a:moveTo>
                      <a:lnTo>
                        <a:pt x="1547812" y="2581275"/>
                      </a:lnTo>
                      <a:lnTo>
                        <a:pt x="3948112" y="1004888"/>
                      </a:lnTo>
                      <a:lnTo>
                        <a:pt x="2405062" y="0"/>
                      </a:lnTo>
                      <a:lnTo>
                        <a:pt x="0" y="1571625"/>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1" name="Prostoručno 20"/>
                <p:cNvSpPr/>
                <p:nvPr/>
              </p:nvSpPr>
              <p:spPr>
                <a:xfrm>
                  <a:off x="7211257" y="3659571"/>
                  <a:ext cx="1546225" cy="1082675"/>
                </a:xfrm>
                <a:custGeom>
                  <a:avLst/>
                  <a:gdLst>
                    <a:gd name="connsiteX0" fmla="*/ 0 w 1546225"/>
                    <a:gd name="connsiteY0" fmla="*/ 0 h 1082675"/>
                    <a:gd name="connsiteX1" fmla="*/ 3175 w 1546225"/>
                    <a:gd name="connsiteY1" fmla="*/ 73025 h 1082675"/>
                    <a:gd name="connsiteX2" fmla="*/ 1546225 w 1546225"/>
                    <a:gd name="connsiteY2" fmla="*/ 1082675 h 1082675"/>
                    <a:gd name="connsiteX3" fmla="*/ 1543050 w 1546225"/>
                    <a:gd name="connsiteY3" fmla="*/ 1009650 h 1082675"/>
                    <a:gd name="connsiteX4" fmla="*/ 0 w 1546225"/>
                    <a:gd name="connsiteY4" fmla="*/ 0 h 1082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225" h="1082675">
                      <a:moveTo>
                        <a:pt x="0" y="0"/>
                      </a:moveTo>
                      <a:lnTo>
                        <a:pt x="3175" y="73025"/>
                      </a:lnTo>
                      <a:lnTo>
                        <a:pt x="1546225" y="1082675"/>
                      </a:lnTo>
                      <a:lnTo>
                        <a:pt x="1543050" y="1009650"/>
                      </a:lnTo>
                      <a:lnTo>
                        <a:pt x="0" y="0"/>
                      </a:lnTo>
                      <a:close/>
                    </a:path>
                  </a:pathLst>
                </a:cu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2" name="Prostoručno 21"/>
                <p:cNvSpPr/>
                <p:nvPr/>
              </p:nvSpPr>
              <p:spPr>
                <a:xfrm>
                  <a:off x="8757482" y="3100771"/>
                  <a:ext cx="2400300" cy="1641475"/>
                </a:xfrm>
                <a:custGeom>
                  <a:avLst/>
                  <a:gdLst>
                    <a:gd name="connsiteX0" fmla="*/ 0 w 2400300"/>
                    <a:gd name="connsiteY0" fmla="*/ 1568450 h 1641475"/>
                    <a:gd name="connsiteX1" fmla="*/ 2400300 w 2400300"/>
                    <a:gd name="connsiteY1" fmla="*/ 0 h 1641475"/>
                    <a:gd name="connsiteX2" fmla="*/ 2400300 w 2400300"/>
                    <a:gd name="connsiteY2" fmla="*/ 66675 h 1641475"/>
                    <a:gd name="connsiteX3" fmla="*/ 0 w 2400300"/>
                    <a:gd name="connsiteY3" fmla="*/ 1641475 h 1641475"/>
                    <a:gd name="connsiteX4" fmla="*/ 0 w 2400300"/>
                    <a:gd name="connsiteY4" fmla="*/ 1568450 h 164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300" h="1641475">
                      <a:moveTo>
                        <a:pt x="0" y="1568450"/>
                      </a:moveTo>
                      <a:lnTo>
                        <a:pt x="2400300" y="0"/>
                      </a:lnTo>
                      <a:lnTo>
                        <a:pt x="2400300" y="66675"/>
                      </a:lnTo>
                      <a:lnTo>
                        <a:pt x="0" y="1641475"/>
                      </a:lnTo>
                      <a:lnTo>
                        <a:pt x="0" y="1568450"/>
                      </a:lnTo>
                      <a:close/>
                    </a:path>
                  </a:pathLst>
                </a:cu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sp>
            <p:nvSpPr>
              <p:cNvPr id="30" name="Prostoručno 29"/>
              <p:cNvSpPr/>
              <p:nvPr/>
            </p:nvSpPr>
            <p:spPr>
              <a:xfrm>
                <a:off x="4465676" y="1453994"/>
                <a:ext cx="3333750" cy="2165350"/>
              </a:xfrm>
              <a:custGeom>
                <a:avLst/>
                <a:gdLst>
                  <a:gd name="connsiteX0" fmla="*/ 0 w 3333750"/>
                  <a:gd name="connsiteY0" fmla="*/ 1352550 h 2165350"/>
                  <a:gd name="connsiteX1" fmla="*/ 1257300 w 3333750"/>
                  <a:gd name="connsiteY1" fmla="*/ 2165350 h 2165350"/>
                  <a:gd name="connsiteX2" fmla="*/ 3333750 w 3333750"/>
                  <a:gd name="connsiteY2" fmla="*/ 819150 h 2165350"/>
                  <a:gd name="connsiteX3" fmla="*/ 2082800 w 3333750"/>
                  <a:gd name="connsiteY3" fmla="*/ 0 h 2165350"/>
                  <a:gd name="connsiteX4" fmla="*/ 0 w 3333750"/>
                  <a:gd name="connsiteY4" fmla="*/ 1352550 h 2165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750" h="2165350">
                    <a:moveTo>
                      <a:pt x="0" y="1352550"/>
                    </a:moveTo>
                    <a:lnTo>
                      <a:pt x="1257300" y="2165350"/>
                    </a:lnTo>
                    <a:lnTo>
                      <a:pt x="3333750" y="819150"/>
                    </a:lnTo>
                    <a:lnTo>
                      <a:pt x="2082800" y="0"/>
                    </a:lnTo>
                    <a:lnTo>
                      <a:pt x="0" y="1352550"/>
                    </a:lnTo>
                    <a:close/>
                  </a:path>
                </a:pathLst>
              </a:cu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grpSp>
          <p:nvGrpSpPr>
            <p:cNvPr id="8" name="Grupa 7"/>
            <p:cNvGrpSpPr/>
            <p:nvPr/>
          </p:nvGrpSpPr>
          <p:grpSpPr>
            <a:xfrm>
              <a:off x="3445830" y="811217"/>
              <a:ext cx="3948112" cy="2655376"/>
              <a:chOff x="7209670" y="2086870"/>
              <a:chExt cx="3948112" cy="2655376"/>
            </a:xfrm>
          </p:grpSpPr>
          <p:sp>
            <p:nvSpPr>
              <p:cNvPr id="9" name="Prostoručno 8"/>
              <p:cNvSpPr/>
              <p:nvPr/>
            </p:nvSpPr>
            <p:spPr>
              <a:xfrm>
                <a:off x="7209670" y="2086870"/>
                <a:ext cx="3948112" cy="2581275"/>
              </a:xfrm>
              <a:custGeom>
                <a:avLst/>
                <a:gdLst>
                  <a:gd name="connsiteX0" fmla="*/ 0 w 3948112"/>
                  <a:gd name="connsiteY0" fmla="*/ 1571625 h 2581275"/>
                  <a:gd name="connsiteX1" fmla="*/ 1547812 w 3948112"/>
                  <a:gd name="connsiteY1" fmla="*/ 2581275 h 2581275"/>
                  <a:gd name="connsiteX2" fmla="*/ 3948112 w 3948112"/>
                  <a:gd name="connsiteY2" fmla="*/ 1004888 h 2581275"/>
                  <a:gd name="connsiteX3" fmla="*/ 2405062 w 3948112"/>
                  <a:gd name="connsiteY3" fmla="*/ 0 h 2581275"/>
                  <a:gd name="connsiteX4" fmla="*/ 0 w 3948112"/>
                  <a:gd name="connsiteY4" fmla="*/ 1571625 h 258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112" h="2581275">
                    <a:moveTo>
                      <a:pt x="0" y="1571625"/>
                    </a:moveTo>
                    <a:lnTo>
                      <a:pt x="1547812" y="2581275"/>
                    </a:lnTo>
                    <a:lnTo>
                      <a:pt x="3948112" y="1004888"/>
                    </a:lnTo>
                    <a:lnTo>
                      <a:pt x="2405062" y="0"/>
                    </a:lnTo>
                    <a:lnTo>
                      <a:pt x="0" y="1571625"/>
                    </a:lnTo>
                    <a:close/>
                  </a:path>
                </a:pathLst>
              </a:cu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0" name="Prostoručno 9"/>
              <p:cNvSpPr/>
              <p:nvPr/>
            </p:nvSpPr>
            <p:spPr>
              <a:xfrm>
                <a:off x="7211257" y="3659571"/>
                <a:ext cx="1546225" cy="1082675"/>
              </a:xfrm>
              <a:custGeom>
                <a:avLst/>
                <a:gdLst>
                  <a:gd name="connsiteX0" fmla="*/ 0 w 1546225"/>
                  <a:gd name="connsiteY0" fmla="*/ 0 h 1082675"/>
                  <a:gd name="connsiteX1" fmla="*/ 3175 w 1546225"/>
                  <a:gd name="connsiteY1" fmla="*/ 73025 h 1082675"/>
                  <a:gd name="connsiteX2" fmla="*/ 1546225 w 1546225"/>
                  <a:gd name="connsiteY2" fmla="*/ 1082675 h 1082675"/>
                  <a:gd name="connsiteX3" fmla="*/ 1543050 w 1546225"/>
                  <a:gd name="connsiteY3" fmla="*/ 1009650 h 1082675"/>
                  <a:gd name="connsiteX4" fmla="*/ 0 w 1546225"/>
                  <a:gd name="connsiteY4" fmla="*/ 0 h 1082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225" h="1082675">
                    <a:moveTo>
                      <a:pt x="0" y="0"/>
                    </a:moveTo>
                    <a:lnTo>
                      <a:pt x="3175" y="73025"/>
                    </a:lnTo>
                    <a:lnTo>
                      <a:pt x="1546225" y="1082675"/>
                    </a:lnTo>
                    <a:lnTo>
                      <a:pt x="1543050" y="1009650"/>
                    </a:lnTo>
                    <a:lnTo>
                      <a:pt x="0" y="0"/>
                    </a:lnTo>
                    <a:close/>
                  </a:path>
                </a:pathLst>
              </a:custGeom>
              <a:solidFill>
                <a:srgbClr val="7F7F7F"/>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1" name="Prostoručno 10"/>
              <p:cNvSpPr/>
              <p:nvPr/>
            </p:nvSpPr>
            <p:spPr>
              <a:xfrm>
                <a:off x="8757482" y="3100771"/>
                <a:ext cx="2400300" cy="1641475"/>
              </a:xfrm>
              <a:custGeom>
                <a:avLst/>
                <a:gdLst>
                  <a:gd name="connsiteX0" fmla="*/ 0 w 2400300"/>
                  <a:gd name="connsiteY0" fmla="*/ 1568450 h 1641475"/>
                  <a:gd name="connsiteX1" fmla="*/ 2400300 w 2400300"/>
                  <a:gd name="connsiteY1" fmla="*/ 0 h 1641475"/>
                  <a:gd name="connsiteX2" fmla="*/ 2400300 w 2400300"/>
                  <a:gd name="connsiteY2" fmla="*/ 66675 h 1641475"/>
                  <a:gd name="connsiteX3" fmla="*/ 0 w 2400300"/>
                  <a:gd name="connsiteY3" fmla="*/ 1641475 h 1641475"/>
                  <a:gd name="connsiteX4" fmla="*/ 0 w 2400300"/>
                  <a:gd name="connsiteY4" fmla="*/ 1568450 h 164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300" h="1641475">
                    <a:moveTo>
                      <a:pt x="0" y="1568450"/>
                    </a:moveTo>
                    <a:lnTo>
                      <a:pt x="2400300" y="0"/>
                    </a:lnTo>
                    <a:lnTo>
                      <a:pt x="2400300" y="66675"/>
                    </a:lnTo>
                    <a:lnTo>
                      <a:pt x="0" y="1641475"/>
                    </a:lnTo>
                    <a:lnTo>
                      <a:pt x="0" y="1568450"/>
                    </a:lnTo>
                    <a:close/>
                  </a:path>
                </a:pathLst>
              </a:cu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pSp>
        <p:sp>
          <p:nvSpPr>
            <p:cNvPr id="50" name="TekstniOkvir 49"/>
            <p:cNvSpPr txBox="1"/>
            <p:nvPr/>
          </p:nvSpPr>
          <p:spPr>
            <a:xfrm>
              <a:off x="4456590" y="1886957"/>
              <a:ext cx="1793631" cy="400110"/>
            </a:xfrm>
            <a:prstGeom prst="rect">
              <a:avLst/>
            </a:prstGeom>
            <a:noFill/>
          </p:spPr>
          <p:txBody>
            <a:bodyPr wrap="square" rtlCol="0">
              <a:spAutoFit/>
              <a:scene3d>
                <a:camera prst="isometricBottomDown"/>
                <a:lightRig rig="threePt" dir="t"/>
              </a:scene3d>
            </a:bodyPr>
            <a:lstStyle/>
            <a:p>
              <a:pPr lvl="0" algn="ctr">
                <a:defRPr/>
              </a:pPr>
              <a:r>
                <a:rPr lang="pl-PL" sz="2000" b="1" dirty="0">
                  <a:solidFill>
                    <a:schemeClr val="bg1"/>
                  </a:solidFill>
                  <a:latin typeface="Arial" panose="020B0604020202020204" pitchFamily="34" charset="0"/>
                  <a:cs typeface="Arial" panose="020B0604020202020204" pitchFamily="34" charset="0"/>
                </a:rPr>
                <a:t>Regulativa</a:t>
              </a:r>
            </a:p>
          </p:txBody>
        </p:sp>
        <p:pic>
          <p:nvPicPr>
            <p:cNvPr id="51" name="Slika 50"/>
            <p:cNvPicPr>
              <a:picLocks noChangeAspect="1"/>
            </p:cNvPicPr>
            <p:nvPr/>
          </p:nvPicPr>
          <p:blipFill>
            <a:blip r:embed="rId3"/>
            <a:stretch>
              <a:fillRect/>
            </a:stretch>
          </p:blipFill>
          <p:spPr>
            <a:xfrm>
              <a:off x="5663420" y="1223753"/>
              <a:ext cx="1173603" cy="598701"/>
            </a:xfrm>
            <a:prstGeom prst="rect">
              <a:avLst/>
            </a:prstGeom>
            <a:scene3d>
              <a:camera prst="isometricBottomDown"/>
              <a:lightRig rig="threePt" dir="t"/>
            </a:scene3d>
          </p:spPr>
        </p:pic>
      </p:grpSp>
      <p:sp>
        <p:nvSpPr>
          <p:cNvPr id="100" name="Inhaltsplatzhalter 4">
            <a:extLst>
              <a:ext uri="{FF2B5EF4-FFF2-40B4-BE49-F238E27FC236}">
                <a16:creationId xmlns:a16="http://schemas.microsoft.com/office/drawing/2014/main" id="{DA36C876-18CB-481B-9E8F-C8462230A4EF}"/>
              </a:ext>
            </a:extLst>
          </p:cNvPr>
          <p:cNvSpPr txBox="1">
            <a:spLocks/>
          </p:cNvSpPr>
          <p:nvPr/>
        </p:nvSpPr>
        <p:spPr>
          <a:xfrm>
            <a:off x="5088878" y="2673921"/>
            <a:ext cx="3302852" cy="44319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hr-HR" sz="1600" b="1" dirty="0">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Pravilnik o korištenju sredstava Europske unije (NN 44/2024)</a:t>
            </a:r>
          </a:p>
        </p:txBody>
      </p:sp>
      <p:sp>
        <p:nvSpPr>
          <p:cNvPr id="101" name="Inhaltsplatzhalter 4">
            <a:extLst>
              <a:ext uri="{FF2B5EF4-FFF2-40B4-BE49-F238E27FC236}">
                <a16:creationId xmlns:a16="http://schemas.microsoft.com/office/drawing/2014/main" id="{F4BB333A-6871-400C-B23B-EE4EC9BF2529}"/>
              </a:ext>
            </a:extLst>
          </p:cNvPr>
          <p:cNvSpPr txBox="1">
            <a:spLocks/>
          </p:cNvSpPr>
          <p:nvPr/>
        </p:nvSpPr>
        <p:spPr>
          <a:xfrm>
            <a:off x="5088878" y="3429862"/>
            <a:ext cx="3467577" cy="492443"/>
          </a:xfrm>
          <a:prstGeom prst="rect">
            <a:avLst/>
          </a:prstGeom>
          <a:noFill/>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0"/>
              </a:spcAft>
              <a:buNone/>
            </a:pPr>
            <a:r>
              <a:rPr lang="pt-BR"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Uputa </a:t>
            </a:r>
            <a:r>
              <a:rPr lang="hr-HR"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 oznake </a:t>
            </a:r>
            <a:r>
              <a:rPr lang="pt-BR"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izvor</a:t>
            </a:r>
            <a:r>
              <a:rPr lang="hr-HR"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pt-BR"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financiranja sredstava Europske unije</a:t>
            </a:r>
          </a:p>
        </p:txBody>
      </p:sp>
      <p:sp>
        <p:nvSpPr>
          <p:cNvPr id="102" name="Pravokutnik 101"/>
          <p:cNvSpPr/>
          <p:nvPr/>
        </p:nvSpPr>
        <p:spPr>
          <a:xfrm>
            <a:off x="4960711" y="4386834"/>
            <a:ext cx="6049843" cy="584775"/>
          </a:xfrm>
          <a:prstGeom prst="rect">
            <a:avLst/>
          </a:prstGeom>
        </p:spPr>
        <p:txBody>
          <a:bodyPr wrap="square">
            <a:spAutoFit/>
          </a:bodyPr>
          <a:lstStyle/>
          <a:p>
            <a:r>
              <a:rPr lang="hr-HR"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Uputa za računovodstveno evidentiranje sredstava Europske unije s primjenom na primjerima EU projekata</a:t>
            </a:r>
          </a:p>
        </p:txBody>
      </p:sp>
      <p:sp>
        <p:nvSpPr>
          <p:cNvPr id="53" name="Pravokutnik 2">
            <a:extLst>
              <a:ext uri="{FF2B5EF4-FFF2-40B4-BE49-F238E27FC236}">
                <a16:creationId xmlns:a16="http://schemas.microsoft.com/office/drawing/2014/main" id="{AD7ADC7E-792D-2065-F1C4-679600E6EE56}"/>
              </a:ext>
            </a:extLst>
          </p:cNvPr>
          <p:cNvSpPr/>
          <p:nvPr/>
        </p:nvSpPr>
        <p:spPr>
          <a:xfrm>
            <a:off x="4260500" y="2232064"/>
            <a:ext cx="2670965" cy="307777"/>
          </a:xfrm>
          <a:prstGeom prst="rect">
            <a:avLst/>
          </a:prstGeom>
        </p:spPr>
        <p:txBody>
          <a:bodyPr wrap="square" lIns="360000">
            <a:spAutoFit/>
          </a:bodyPr>
          <a:lstStyle/>
          <a:p>
            <a:pPr lvl="1"/>
            <a:r>
              <a:rPr lang="hr-HR" sz="1400" b="1" dirty="0">
                <a:solidFill>
                  <a:srgbClr val="C00000"/>
                </a:solidFill>
                <a:latin typeface="Arial" panose="020B0604020202020204" pitchFamily="34" charset="0"/>
                <a:ea typeface="Calibri" panose="020F0502020204030204" pitchFamily="34" charset="0"/>
                <a:cs typeface="Arial" panose="020B0604020202020204" pitchFamily="34" charset="0"/>
              </a:rPr>
              <a:t>siječanj 2024.</a:t>
            </a:r>
          </a:p>
        </p:txBody>
      </p:sp>
      <p:sp>
        <p:nvSpPr>
          <p:cNvPr id="57" name="Pravokutnik 2">
            <a:extLst>
              <a:ext uri="{FF2B5EF4-FFF2-40B4-BE49-F238E27FC236}">
                <a16:creationId xmlns:a16="http://schemas.microsoft.com/office/drawing/2014/main" id="{AD7ADC7E-792D-2065-F1C4-679600E6EE56}"/>
              </a:ext>
            </a:extLst>
          </p:cNvPr>
          <p:cNvSpPr/>
          <p:nvPr/>
        </p:nvSpPr>
        <p:spPr>
          <a:xfrm>
            <a:off x="4260499" y="3877872"/>
            <a:ext cx="2352954" cy="307777"/>
          </a:xfrm>
          <a:prstGeom prst="rect">
            <a:avLst/>
          </a:prstGeom>
        </p:spPr>
        <p:txBody>
          <a:bodyPr wrap="square" lIns="360000">
            <a:spAutoFit/>
          </a:bodyPr>
          <a:lstStyle/>
          <a:p>
            <a:pPr lvl="1"/>
            <a:r>
              <a:rPr lang="hr-HR" sz="1400" b="1" dirty="0">
                <a:solidFill>
                  <a:srgbClr val="C00000"/>
                </a:solidFill>
                <a:latin typeface="Arial" panose="020B0604020202020204" pitchFamily="34" charset="0"/>
                <a:ea typeface="Calibri" panose="020F0502020204030204" pitchFamily="34" charset="0"/>
                <a:cs typeface="Arial" panose="020B0604020202020204" pitchFamily="34" charset="0"/>
              </a:rPr>
              <a:t>svibanj 2025.</a:t>
            </a:r>
          </a:p>
        </p:txBody>
      </p:sp>
      <p:sp>
        <p:nvSpPr>
          <p:cNvPr id="59" name="Pravokutnik 2">
            <a:extLst>
              <a:ext uri="{FF2B5EF4-FFF2-40B4-BE49-F238E27FC236}">
                <a16:creationId xmlns:a16="http://schemas.microsoft.com/office/drawing/2014/main" id="{AD7ADC7E-792D-2065-F1C4-679600E6EE56}"/>
              </a:ext>
            </a:extLst>
          </p:cNvPr>
          <p:cNvSpPr/>
          <p:nvPr/>
        </p:nvSpPr>
        <p:spPr>
          <a:xfrm>
            <a:off x="4219701" y="4968304"/>
            <a:ext cx="2229330" cy="307777"/>
          </a:xfrm>
          <a:prstGeom prst="rect">
            <a:avLst/>
          </a:prstGeom>
        </p:spPr>
        <p:txBody>
          <a:bodyPr wrap="square" lIns="360000">
            <a:spAutoFit/>
          </a:bodyPr>
          <a:lstStyle/>
          <a:p>
            <a:pPr lvl="1"/>
            <a:r>
              <a:rPr lang="hr-HR" sz="1400" b="1" dirty="0">
                <a:solidFill>
                  <a:srgbClr val="C00000"/>
                </a:solidFill>
                <a:latin typeface="Arial" panose="020B0604020202020204" pitchFamily="34" charset="0"/>
                <a:ea typeface="Calibri" panose="020F0502020204030204" pitchFamily="34" charset="0"/>
                <a:cs typeface="Arial" panose="020B0604020202020204" pitchFamily="34" charset="0"/>
              </a:rPr>
              <a:t>svibanj 2025.</a:t>
            </a:r>
          </a:p>
        </p:txBody>
      </p:sp>
      <p:sp>
        <p:nvSpPr>
          <p:cNvPr id="56" name="Inhaltsplatzhalter 4">
            <a:extLst>
              <a:ext uri="{FF2B5EF4-FFF2-40B4-BE49-F238E27FC236}">
                <a16:creationId xmlns:a16="http://schemas.microsoft.com/office/drawing/2014/main" id="{DA36C876-18CB-481B-9E8F-C8462230A4EF}"/>
              </a:ext>
            </a:extLst>
          </p:cNvPr>
          <p:cNvSpPr txBox="1">
            <a:spLocks/>
          </p:cNvSpPr>
          <p:nvPr/>
        </p:nvSpPr>
        <p:spPr>
          <a:xfrm>
            <a:off x="5088878" y="1781846"/>
            <a:ext cx="3302852" cy="44319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hr-HR" sz="1600" b="1" dirty="0">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Pravilnik o planiranju u sustavu proračuna (NN 1/2024)</a:t>
            </a:r>
          </a:p>
        </p:txBody>
      </p:sp>
      <p:sp>
        <p:nvSpPr>
          <p:cNvPr id="60" name="Pravokutnik 2">
            <a:extLst>
              <a:ext uri="{FF2B5EF4-FFF2-40B4-BE49-F238E27FC236}">
                <a16:creationId xmlns:a16="http://schemas.microsoft.com/office/drawing/2014/main" id="{AD7ADC7E-792D-2065-F1C4-679600E6EE56}"/>
              </a:ext>
            </a:extLst>
          </p:cNvPr>
          <p:cNvSpPr/>
          <p:nvPr/>
        </p:nvSpPr>
        <p:spPr>
          <a:xfrm>
            <a:off x="4260500" y="3103092"/>
            <a:ext cx="2670965" cy="307777"/>
          </a:xfrm>
          <a:prstGeom prst="rect">
            <a:avLst/>
          </a:prstGeom>
        </p:spPr>
        <p:txBody>
          <a:bodyPr wrap="square" lIns="360000">
            <a:spAutoFit/>
          </a:bodyPr>
          <a:lstStyle/>
          <a:p>
            <a:pPr lvl="1"/>
            <a:r>
              <a:rPr lang="hr-HR" sz="1400" b="1" dirty="0">
                <a:solidFill>
                  <a:srgbClr val="C00000"/>
                </a:solidFill>
                <a:latin typeface="Arial" panose="020B0604020202020204" pitchFamily="34" charset="0"/>
                <a:ea typeface="Calibri" panose="020F0502020204030204" pitchFamily="34" charset="0"/>
                <a:cs typeface="Arial" panose="020B0604020202020204" pitchFamily="34" charset="0"/>
              </a:rPr>
              <a:t>travanj 2024.</a:t>
            </a:r>
          </a:p>
        </p:txBody>
      </p:sp>
      <p:sp>
        <p:nvSpPr>
          <p:cNvPr id="61" name="Inhaltsplatzhalter 4">
            <a:extLst>
              <a:ext uri="{FF2B5EF4-FFF2-40B4-BE49-F238E27FC236}">
                <a16:creationId xmlns:a16="http://schemas.microsoft.com/office/drawing/2014/main" id="{DA36C876-18CB-481B-9E8F-C8462230A4EF}"/>
              </a:ext>
            </a:extLst>
          </p:cNvPr>
          <p:cNvSpPr txBox="1">
            <a:spLocks/>
          </p:cNvSpPr>
          <p:nvPr/>
        </p:nvSpPr>
        <p:spPr>
          <a:xfrm>
            <a:off x="5088878" y="927435"/>
            <a:ext cx="4804177" cy="44319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hr-HR" sz="1600" b="1" dirty="0">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Pravilnik o proračunskom računovodstvu i Računskom planu (NN 158/2023, 154/2024) </a:t>
            </a:r>
          </a:p>
        </p:txBody>
      </p:sp>
      <p:sp>
        <p:nvSpPr>
          <p:cNvPr id="62" name="Pravokutnik 2">
            <a:extLst>
              <a:ext uri="{FF2B5EF4-FFF2-40B4-BE49-F238E27FC236}">
                <a16:creationId xmlns:a16="http://schemas.microsoft.com/office/drawing/2014/main" id="{AD7ADC7E-792D-2065-F1C4-679600E6EE56}"/>
              </a:ext>
            </a:extLst>
          </p:cNvPr>
          <p:cNvSpPr/>
          <p:nvPr/>
        </p:nvSpPr>
        <p:spPr>
          <a:xfrm>
            <a:off x="4260500" y="1353583"/>
            <a:ext cx="2670965" cy="307777"/>
          </a:xfrm>
          <a:prstGeom prst="rect">
            <a:avLst/>
          </a:prstGeom>
        </p:spPr>
        <p:txBody>
          <a:bodyPr wrap="square" lIns="360000">
            <a:spAutoFit/>
          </a:bodyPr>
          <a:lstStyle/>
          <a:p>
            <a:pPr lvl="1"/>
            <a:r>
              <a:rPr lang="hr-HR" sz="1400" b="1" dirty="0">
                <a:solidFill>
                  <a:srgbClr val="C00000"/>
                </a:solidFill>
                <a:latin typeface="Arial" panose="020B0604020202020204" pitchFamily="34" charset="0"/>
                <a:ea typeface="Calibri" panose="020F0502020204030204" pitchFamily="34" charset="0"/>
                <a:cs typeface="Arial" panose="020B0604020202020204" pitchFamily="34" charset="0"/>
              </a:rPr>
              <a:t>2023. i 2024.</a:t>
            </a:r>
          </a:p>
        </p:txBody>
      </p:sp>
      <p:cxnSp>
        <p:nvCxnSpPr>
          <p:cNvPr id="69" name="Straight Connector 837">
            <a:extLst>
              <a:ext uri="{FF2B5EF4-FFF2-40B4-BE49-F238E27FC236}">
                <a16:creationId xmlns:a16="http://schemas.microsoft.com/office/drawing/2014/main" id="{B40FBB38-30FB-4691-AC30-C0E13B0FB1D7}"/>
              </a:ext>
            </a:extLst>
          </p:cNvPr>
          <p:cNvCxnSpPr>
            <a:cxnSpLocks/>
          </p:cNvCxnSpPr>
          <p:nvPr/>
        </p:nvCxnSpPr>
        <p:spPr>
          <a:xfrm flipV="1">
            <a:off x="3889515" y="1102753"/>
            <a:ext cx="859245" cy="2314"/>
          </a:xfrm>
          <a:prstGeom prst="line">
            <a:avLst/>
          </a:prstGeom>
          <a:ln w="12700">
            <a:solidFill>
              <a:schemeClr val="tx1">
                <a:lumMod val="75000"/>
                <a:lumOff val="25000"/>
              </a:schemeClr>
            </a:solidFill>
            <a:prstDash val="sysDash"/>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TekstniOkvir 1"/>
          <p:cNvSpPr txBox="1"/>
          <p:nvPr/>
        </p:nvSpPr>
        <p:spPr>
          <a:xfrm>
            <a:off x="4970067" y="5378495"/>
            <a:ext cx="5514584" cy="83099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hr-HR" sz="1600" b="1" dirty="0">
                <a:solidFill>
                  <a:srgbClr val="002060"/>
                </a:solidFill>
                <a:latin typeface="Arial" panose="020B0604020202020204" pitchFamily="34" charset="0"/>
                <a:cs typeface="Arial" panose="020B0604020202020204" pitchFamily="34" charset="0"/>
              </a:rPr>
              <a:t>Pravilnik o proračunskim</a:t>
            </a:r>
            <a:r>
              <a:rPr lang="hr-HR" dirty="0"/>
              <a:t> </a:t>
            </a:r>
            <a:r>
              <a:rPr lang="hr-HR" sz="1600" b="1" dirty="0">
                <a:solidFill>
                  <a:srgbClr val="002060"/>
                </a:solidFill>
                <a:latin typeface="Arial" panose="020B0604020202020204" pitchFamily="34" charset="0"/>
                <a:cs typeface="Arial" panose="020B0604020202020204" pitchFamily="34" charset="0"/>
              </a:rPr>
              <a:t>klasifikacijama (NN 4/2024, NN122/2025)</a:t>
            </a:r>
          </a:p>
          <a:p>
            <a:r>
              <a:rPr lang="hr-HR" sz="1400" b="1" dirty="0">
                <a:solidFill>
                  <a:srgbClr val="C00000"/>
                </a:solidFill>
                <a:latin typeface="Arial" panose="020B0604020202020204" pitchFamily="34" charset="0"/>
                <a:ea typeface="Calibri" panose="020F0502020204030204" pitchFamily="34" charset="0"/>
                <a:cs typeface="Arial" panose="020B0604020202020204" pitchFamily="34" charset="0"/>
              </a:rPr>
              <a:t>rujan 2025 </a:t>
            </a:r>
          </a:p>
        </p:txBody>
      </p:sp>
      <p:cxnSp>
        <p:nvCxnSpPr>
          <p:cNvPr id="4" name="Straight Connector 837">
            <a:extLst>
              <a:ext uri="{FF2B5EF4-FFF2-40B4-BE49-F238E27FC236}">
                <a16:creationId xmlns:a16="http://schemas.microsoft.com/office/drawing/2014/main" id="{64CA99AB-89B9-299B-EB23-3BE55D7E869E}"/>
              </a:ext>
            </a:extLst>
          </p:cNvPr>
          <p:cNvCxnSpPr>
            <a:cxnSpLocks/>
          </p:cNvCxnSpPr>
          <p:nvPr/>
        </p:nvCxnSpPr>
        <p:spPr>
          <a:xfrm flipV="1">
            <a:off x="3889515" y="1906122"/>
            <a:ext cx="859245" cy="2314"/>
          </a:xfrm>
          <a:prstGeom prst="line">
            <a:avLst/>
          </a:prstGeom>
          <a:ln w="12700">
            <a:solidFill>
              <a:schemeClr val="tx1">
                <a:lumMod val="75000"/>
                <a:lumOff val="25000"/>
              </a:schemeClr>
            </a:solidFill>
            <a:prstDash val="sysDash"/>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 name="Straight Connector 837">
            <a:extLst>
              <a:ext uri="{FF2B5EF4-FFF2-40B4-BE49-F238E27FC236}">
                <a16:creationId xmlns:a16="http://schemas.microsoft.com/office/drawing/2014/main" id="{C6B4487E-19AB-3F79-D97E-E1B6D1DE0CBC}"/>
              </a:ext>
            </a:extLst>
          </p:cNvPr>
          <p:cNvCxnSpPr>
            <a:cxnSpLocks/>
          </p:cNvCxnSpPr>
          <p:nvPr/>
        </p:nvCxnSpPr>
        <p:spPr>
          <a:xfrm flipV="1">
            <a:off x="3889514" y="2743634"/>
            <a:ext cx="859245" cy="2314"/>
          </a:xfrm>
          <a:prstGeom prst="line">
            <a:avLst/>
          </a:prstGeom>
          <a:ln w="12700">
            <a:solidFill>
              <a:schemeClr val="tx1">
                <a:lumMod val="75000"/>
                <a:lumOff val="25000"/>
              </a:schemeClr>
            </a:solidFill>
            <a:prstDash val="sysDash"/>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 name="Straight Connector 837">
            <a:extLst>
              <a:ext uri="{FF2B5EF4-FFF2-40B4-BE49-F238E27FC236}">
                <a16:creationId xmlns:a16="http://schemas.microsoft.com/office/drawing/2014/main" id="{14AE9C46-B542-72E7-EC32-F1E70985558A}"/>
              </a:ext>
            </a:extLst>
          </p:cNvPr>
          <p:cNvCxnSpPr>
            <a:cxnSpLocks/>
          </p:cNvCxnSpPr>
          <p:nvPr/>
        </p:nvCxnSpPr>
        <p:spPr>
          <a:xfrm flipV="1">
            <a:off x="3889513" y="3615689"/>
            <a:ext cx="859245" cy="2314"/>
          </a:xfrm>
          <a:prstGeom prst="line">
            <a:avLst/>
          </a:prstGeom>
          <a:ln w="12700">
            <a:solidFill>
              <a:schemeClr val="tx1">
                <a:lumMod val="75000"/>
                <a:lumOff val="25000"/>
              </a:schemeClr>
            </a:solidFill>
            <a:prstDash val="sysDash"/>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 name="Straight Connector 837">
            <a:extLst>
              <a:ext uri="{FF2B5EF4-FFF2-40B4-BE49-F238E27FC236}">
                <a16:creationId xmlns:a16="http://schemas.microsoft.com/office/drawing/2014/main" id="{C7123E7A-A987-A4D5-4B8D-235464CF756C}"/>
              </a:ext>
            </a:extLst>
          </p:cNvPr>
          <p:cNvCxnSpPr>
            <a:cxnSpLocks/>
          </p:cNvCxnSpPr>
          <p:nvPr/>
        </p:nvCxnSpPr>
        <p:spPr>
          <a:xfrm flipV="1">
            <a:off x="3928207" y="4758856"/>
            <a:ext cx="859245" cy="2314"/>
          </a:xfrm>
          <a:prstGeom prst="line">
            <a:avLst/>
          </a:prstGeom>
          <a:ln w="12700">
            <a:solidFill>
              <a:schemeClr val="tx1">
                <a:lumMod val="75000"/>
                <a:lumOff val="25000"/>
              </a:schemeClr>
            </a:solidFill>
            <a:prstDash val="sysDash"/>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 name="Straight Connector 837">
            <a:extLst>
              <a:ext uri="{FF2B5EF4-FFF2-40B4-BE49-F238E27FC236}">
                <a16:creationId xmlns:a16="http://schemas.microsoft.com/office/drawing/2014/main" id="{31C54EDB-5BA6-7FBC-4552-51D118C1CE55}"/>
              </a:ext>
            </a:extLst>
          </p:cNvPr>
          <p:cNvCxnSpPr>
            <a:cxnSpLocks/>
          </p:cNvCxnSpPr>
          <p:nvPr/>
        </p:nvCxnSpPr>
        <p:spPr>
          <a:xfrm flipV="1">
            <a:off x="3900608" y="5609017"/>
            <a:ext cx="859245" cy="2314"/>
          </a:xfrm>
          <a:prstGeom prst="line">
            <a:avLst/>
          </a:prstGeom>
          <a:ln w="12700">
            <a:solidFill>
              <a:schemeClr val="tx1">
                <a:lumMod val="75000"/>
                <a:lumOff val="25000"/>
              </a:schemeClr>
            </a:solidFill>
            <a:prstDash val="sysDash"/>
            <a:headEnd type="none"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39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Elipsa 21">
            <a:extLst>
              <a:ext uri="{FF2B5EF4-FFF2-40B4-BE49-F238E27FC236}">
                <a16:creationId xmlns:a16="http://schemas.microsoft.com/office/drawing/2014/main" id="{91D3EC78-6C5C-C538-9C25-522B3DABC4BF}"/>
              </a:ext>
            </a:extLst>
          </p:cNvPr>
          <p:cNvSpPr/>
          <p:nvPr/>
        </p:nvSpPr>
        <p:spPr>
          <a:xfrm>
            <a:off x="432273" y="2525382"/>
            <a:ext cx="2294625" cy="2199736"/>
          </a:xfrm>
          <a:prstGeom prst="ellipse">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hr-HR"/>
          </a:p>
        </p:txBody>
      </p:sp>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6 Donacije</a:t>
            </a:r>
          </a:p>
        </p:txBody>
      </p:sp>
      <p:sp>
        <p:nvSpPr>
          <p:cNvPr id="6" name="TekstniOkvir 5">
            <a:extLst>
              <a:ext uri="{FF2B5EF4-FFF2-40B4-BE49-F238E27FC236}">
                <a16:creationId xmlns:a16="http://schemas.microsoft.com/office/drawing/2014/main" id="{805C86FA-CFE7-E692-8543-6BE38A127772}"/>
              </a:ext>
            </a:extLst>
          </p:cNvPr>
          <p:cNvSpPr txBox="1"/>
          <p:nvPr/>
        </p:nvSpPr>
        <p:spPr>
          <a:xfrm>
            <a:off x="357344" y="957471"/>
            <a:ext cx="11533134" cy="400110"/>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hr-HR" sz="2000" dirty="0"/>
              <a:t>Izvor financiranja 6 Donacije obuhvaća izvor financiranja 61 Donacije. </a:t>
            </a:r>
          </a:p>
        </p:txBody>
      </p:sp>
      <p:pic>
        <p:nvPicPr>
          <p:cNvPr id="11" name="Grafika 10" descr="Bank with solid fill">
            <a:extLst>
              <a:ext uri="{FF2B5EF4-FFF2-40B4-BE49-F238E27FC236}">
                <a16:creationId xmlns:a16="http://schemas.microsoft.com/office/drawing/2014/main" id="{80D83C05-5CA5-54E6-BCB4-FD5B6B6C2D2D}"/>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579586" y="2798731"/>
            <a:ext cx="914400" cy="914400"/>
          </a:xfrm>
          <a:prstGeom prst="rect">
            <a:avLst/>
          </a:prstGeom>
          <a:effectLst>
            <a:outerShdw blurRad="50800" dist="38100" dir="2700000" algn="tl" rotWithShape="0">
              <a:prstClr val="black">
                <a:alpha val="40000"/>
              </a:prstClr>
            </a:outerShdw>
          </a:effectLst>
        </p:spPr>
      </p:pic>
      <p:pic>
        <p:nvPicPr>
          <p:cNvPr id="15" name="Grafika 14" descr="Handshake with solid fill">
            <a:extLst>
              <a:ext uri="{FF2B5EF4-FFF2-40B4-BE49-F238E27FC236}">
                <a16:creationId xmlns:a16="http://schemas.microsoft.com/office/drawing/2014/main" id="{82DA9688-A67C-6649-5DCA-2FAD0E830F1E}"/>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615044" y="3650346"/>
            <a:ext cx="914400" cy="914400"/>
          </a:xfrm>
          <a:prstGeom prst="rect">
            <a:avLst/>
          </a:prstGeom>
          <a:effectLst>
            <a:outerShdw blurRad="50800" dist="38100" dir="2700000" algn="tl" rotWithShape="0">
              <a:prstClr val="black">
                <a:alpha val="40000"/>
              </a:prstClr>
            </a:outerShdw>
          </a:effectLst>
        </p:spPr>
      </p:pic>
      <p:pic>
        <p:nvPicPr>
          <p:cNvPr id="24" name="Grafika 23" descr="Cheers with solid fill">
            <a:extLst>
              <a:ext uri="{FF2B5EF4-FFF2-40B4-BE49-F238E27FC236}">
                <a16:creationId xmlns:a16="http://schemas.microsoft.com/office/drawing/2014/main" id="{5655A708-226E-EC86-C44D-FEEF9B4BD4A1}"/>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747623" y="2839949"/>
            <a:ext cx="831963" cy="831963"/>
          </a:xfrm>
          <a:prstGeom prst="rect">
            <a:avLst/>
          </a:prstGeom>
          <a:effectLst>
            <a:outerShdw blurRad="50800" dist="38100" dir="2700000" algn="tl" rotWithShape="0">
              <a:prstClr val="black">
                <a:alpha val="40000"/>
              </a:prstClr>
            </a:outerShdw>
          </a:effectLst>
        </p:spPr>
      </p:pic>
      <p:pic>
        <p:nvPicPr>
          <p:cNvPr id="26" name="Grafika 25" descr="Group of women with solid fill">
            <a:extLst>
              <a:ext uri="{FF2B5EF4-FFF2-40B4-BE49-F238E27FC236}">
                <a16:creationId xmlns:a16="http://schemas.microsoft.com/office/drawing/2014/main" id="{9647C175-89F2-650C-DD3E-DBB0100FDC78}"/>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808987" y="3726071"/>
            <a:ext cx="709233" cy="709233"/>
          </a:xfrm>
          <a:prstGeom prst="rect">
            <a:avLst/>
          </a:prstGeom>
          <a:effectLst>
            <a:outerShdw blurRad="50800" dist="38100" dir="2700000" algn="tl" rotWithShape="0">
              <a:prstClr val="black">
                <a:alpha val="40000"/>
              </a:prstClr>
            </a:outerShdw>
          </a:effectLst>
        </p:spPr>
      </p:pic>
      <p:sp>
        <p:nvSpPr>
          <p:cNvPr id="28" name="TekstniOkvir 27">
            <a:extLst>
              <a:ext uri="{FF2B5EF4-FFF2-40B4-BE49-F238E27FC236}">
                <a16:creationId xmlns:a16="http://schemas.microsoft.com/office/drawing/2014/main" id="{C6DF9B66-0237-5788-1B5B-B4CBC17A4425}"/>
              </a:ext>
            </a:extLst>
          </p:cNvPr>
          <p:cNvSpPr txBox="1"/>
          <p:nvPr/>
        </p:nvSpPr>
        <p:spPr>
          <a:xfrm>
            <a:off x="2900632" y="2968030"/>
            <a:ext cx="8989846" cy="1615827"/>
          </a:xfrm>
          <a:prstGeom prst="rect">
            <a:avLst/>
          </a:prstGeom>
          <a:noFill/>
        </p:spPr>
        <p:txBody>
          <a:bodyPr wrap="square">
            <a:spAutoFit/>
          </a:bodyPr>
          <a:lstStyle/>
          <a:p>
            <a:pPr algn="just">
              <a:lnSpc>
                <a:spcPct val="150000"/>
              </a:lnSpc>
            </a:pPr>
            <a:r>
              <a:rPr lang="hr-HR" dirty="0"/>
              <a:t>Ovaj izvor proračunski i izvanproračunski korisnici koriste kod planiranja prihoda ostvarenih od fizičkih osoba, neprofitnih organizacija, trgovačkih društava i ostalih subjekata izvan općeg proračuna, uključujući i prihode ostvarene od pravnih i fizičkih osoba iz inozemstva.</a:t>
            </a:r>
          </a:p>
          <a:p>
            <a:endParaRPr lang="hr-HR" dirty="0"/>
          </a:p>
        </p:txBody>
      </p:sp>
    </p:spTree>
    <p:extLst>
      <p:ext uri="{BB962C8B-B14F-4D97-AF65-F5344CB8AC3E}">
        <p14:creationId xmlns:p14="http://schemas.microsoft.com/office/powerpoint/2010/main" val="2919612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Elipsa 21">
            <a:extLst>
              <a:ext uri="{FF2B5EF4-FFF2-40B4-BE49-F238E27FC236}">
                <a16:creationId xmlns:a16="http://schemas.microsoft.com/office/drawing/2014/main" id="{91D3EC78-6C5C-C538-9C25-522B3DABC4BF}"/>
              </a:ext>
            </a:extLst>
          </p:cNvPr>
          <p:cNvSpPr/>
          <p:nvPr/>
        </p:nvSpPr>
        <p:spPr>
          <a:xfrm>
            <a:off x="366897" y="1669211"/>
            <a:ext cx="2294625" cy="2199736"/>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hr-HR"/>
          </a:p>
        </p:txBody>
      </p:sp>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4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7 Prihodi od prodaje ili zamjene nefinancijske imovine i naknade s naslova osiguranja</a:t>
            </a:r>
          </a:p>
        </p:txBody>
      </p:sp>
      <p:sp>
        <p:nvSpPr>
          <p:cNvPr id="28" name="TekstniOkvir 27">
            <a:extLst>
              <a:ext uri="{FF2B5EF4-FFF2-40B4-BE49-F238E27FC236}">
                <a16:creationId xmlns:a16="http://schemas.microsoft.com/office/drawing/2014/main" id="{C6DF9B66-0237-5788-1B5B-B4CBC17A4425}"/>
              </a:ext>
            </a:extLst>
          </p:cNvPr>
          <p:cNvSpPr txBox="1"/>
          <p:nvPr/>
        </p:nvSpPr>
        <p:spPr>
          <a:xfrm>
            <a:off x="2835256" y="1669211"/>
            <a:ext cx="8989846" cy="2126864"/>
          </a:xfrm>
          <a:prstGeom prst="rect">
            <a:avLst/>
          </a:prstGeom>
          <a:noFill/>
        </p:spPr>
        <p:txBody>
          <a:bodyPr wrap="square">
            <a:spAutoFit/>
          </a:bodyPr>
          <a:lstStyle/>
          <a:p>
            <a:pPr algn="just">
              <a:lnSpc>
                <a:spcPct val="150000"/>
              </a:lnSpc>
            </a:pPr>
            <a:r>
              <a:rPr lang="hr-HR" dirty="0"/>
              <a:t>U ovaj izvor financiranja uključuju se prihodi koji se ostvaruju </a:t>
            </a:r>
            <a:r>
              <a:rPr lang="hr-HR" b="1" dirty="0"/>
              <a:t>prodajom ili zamjenom nefinancijske imovine u vlasništvu jedinice odnosno proračunskog korisnika</a:t>
            </a:r>
            <a:r>
              <a:rPr lang="hr-HR" dirty="0"/>
              <a:t>, a koja nije stečena iz Općih prihoda i primitaka ili izvor financiranja iz kojeg je nefinancijska imovina stečena nije poznat te od naknade štete s naslova osiguranja ako premija nije plaćena iz Općih prihoda i primitaka</a:t>
            </a:r>
          </a:p>
        </p:txBody>
      </p:sp>
      <p:pic>
        <p:nvPicPr>
          <p:cNvPr id="4" name="Grafika 3" descr="Money with solid fill">
            <a:extLst>
              <a:ext uri="{FF2B5EF4-FFF2-40B4-BE49-F238E27FC236}">
                <a16:creationId xmlns:a16="http://schemas.microsoft.com/office/drawing/2014/main" id="{6BC0C000-6688-B9B8-8231-55D3AA8B835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57009" y="2275443"/>
            <a:ext cx="914400" cy="914400"/>
          </a:xfrm>
          <a:prstGeom prst="rect">
            <a:avLst/>
          </a:prstGeom>
        </p:spPr>
      </p:pic>
      <p:sp>
        <p:nvSpPr>
          <p:cNvPr id="7" name="TekstniOkvir 6">
            <a:extLst>
              <a:ext uri="{FF2B5EF4-FFF2-40B4-BE49-F238E27FC236}">
                <a16:creationId xmlns:a16="http://schemas.microsoft.com/office/drawing/2014/main" id="{F15794F9-0923-3A12-0BEB-23011BE89DE1}"/>
              </a:ext>
            </a:extLst>
          </p:cNvPr>
          <p:cNvSpPr txBox="1"/>
          <p:nvPr/>
        </p:nvSpPr>
        <p:spPr>
          <a:xfrm>
            <a:off x="366897" y="4313701"/>
            <a:ext cx="11458205" cy="1295868"/>
          </a:xfrm>
          <a:prstGeom prst="rect">
            <a:avLst/>
          </a:prstGeom>
          <a:ln w="38100"/>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50000"/>
              </a:lnSpc>
            </a:pPr>
            <a:r>
              <a:rPr lang="hr-HR" dirty="0"/>
              <a:t>Napominjemo kako se sredstva od prodaje i zamjene nefinancijske dugotrajne imovine i od nadoknade štete s osnove osiguranja sukladno članku 101. Zakona o proračunu koriste za </a:t>
            </a:r>
            <a:r>
              <a:rPr lang="hr-HR" b="1" dirty="0"/>
              <a:t>kapitalne rashode, za ulaganja u dionice i udjele trgovačkih društava te za otplate glavnice na temelju dugoročnog zaduživanja</a:t>
            </a:r>
            <a:r>
              <a:rPr lang="hr-HR" dirty="0"/>
              <a:t>. </a:t>
            </a:r>
          </a:p>
        </p:txBody>
      </p:sp>
    </p:spTree>
    <p:extLst>
      <p:ext uri="{BB962C8B-B14F-4D97-AF65-F5344CB8AC3E}">
        <p14:creationId xmlns:p14="http://schemas.microsoft.com/office/powerpoint/2010/main" val="3938063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8 Namjenski primici</a:t>
            </a:r>
          </a:p>
        </p:txBody>
      </p:sp>
      <p:sp>
        <p:nvSpPr>
          <p:cNvPr id="3" name="TekstniOkvir 2">
            <a:extLst>
              <a:ext uri="{FF2B5EF4-FFF2-40B4-BE49-F238E27FC236}">
                <a16:creationId xmlns:a16="http://schemas.microsoft.com/office/drawing/2014/main" id="{9EAB5CBB-44EE-291B-D16B-1C92523B9043}"/>
              </a:ext>
            </a:extLst>
          </p:cNvPr>
          <p:cNvSpPr txBox="1"/>
          <p:nvPr/>
        </p:nvSpPr>
        <p:spPr>
          <a:xfrm>
            <a:off x="357344" y="957471"/>
            <a:ext cx="11533134" cy="707886"/>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hr-HR" sz="2000" dirty="0"/>
              <a:t>Ovaj izvor čine primici od financijske imovine i zaduživanja, čija je namjena utvrđena posebnim ugovorima i/ili propisima.</a:t>
            </a:r>
          </a:p>
        </p:txBody>
      </p:sp>
      <p:sp>
        <p:nvSpPr>
          <p:cNvPr id="5" name="Elipsa 4">
            <a:extLst>
              <a:ext uri="{FF2B5EF4-FFF2-40B4-BE49-F238E27FC236}">
                <a16:creationId xmlns:a16="http://schemas.microsoft.com/office/drawing/2014/main" id="{A81D8BAB-2D26-6A01-C920-164279ECD8B3}"/>
              </a:ext>
            </a:extLst>
          </p:cNvPr>
          <p:cNvSpPr/>
          <p:nvPr/>
        </p:nvSpPr>
        <p:spPr>
          <a:xfrm>
            <a:off x="1806581" y="2044613"/>
            <a:ext cx="772716" cy="633271"/>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81</a:t>
            </a:r>
          </a:p>
        </p:txBody>
      </p:sp>
      <p:sp>
        <p:nvSpPr>
          <p:cNvPr id="6" name="Elipsa 5">
            <a:extLst>
              <a:ext uri="{FF2B5EF4-FFF2-40B4-BE49-F238E27FC236}">
                <a16:creationId xmlns:a16="http://schemas.microsoft.com/office/drawing/2014/main" id="{827B8E7E-7353-CB20-E6A5-8697BA120B3D}"/>
              </a:ext>
            </a:extLst>
          </p:cNvPr>
          <p:cNvSpPr/>
          <p:nvPr/>
        </p:nvSpPr>
        <p:spPr>
          <a:xfrm>
            <a:off x="2373050" y="2924199"/>
            <a:ext cx="974000" cy="633271"/>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810</a:t>
            </a:r>
          </a:p>
        </p:txBody>
      </p:sp>
      <p:sp>
        <p:nvSpPr>
          <p:cNvPr id="8" name="TekstniOkvir 7">
            <a:extLst>
              <a:ext uri="{FF2B5EF4-FFF2-40B4-BE49-F238E27FC236}">
                <a16:creationId xmlns:a16="http://schemas.microsoft.com/office/drawing/2014/main" id="{8F9A2BA3-6CEB-4A46-54AD-4309C1E5CA3D}"/>
              </a:ext>
            </a:extLst>
          </p:cNvPr>
          <p:cNvSpPr txBox="1"/>
          <p:nvPr/>
        </p:nvSpPr>
        <p:spPr>
          <a:xfrm>
            <a:off x="2579297" y="2128812"/>
            <a:ext cx="8989846" cy="464871"/>
          </a:xfrm>
          <a:prstGeom prst="rect">
            <a:avLst/>
          </a:prstGeom>
          <a:noFill/>
        </p:spPr>
        <p:txBody>
          <a:bodyPr wrap="square">
            <a:spAutoFit/>
          </a:bodyPr>
          <a:lstStyle/>
          <a:p>
            <a:pPr algn="just">
              <a:lnSpc>
                <a:spcPct val="150000"/>
              </a:lnSpc>
            </a:pPr>
            <a:r>
              <a:rPr lang="hr-HR" b="1" dirty="0"/>
              <a:t>Namjenski primici od zaduživanja</a:t>
            </a:r>
          </a:p>
        </p:txBody>
      </p:sp>
      <p:sp>
        <p:nvSpPr>
          <p:cNvPr id="9" name="TekstniOkvir 8">
            <a:extLst>
              <a:ext uri="{FF2B5EF4-FFF2-40B4-BE49-F238E27FC236}">
                <a16:creationId xmlns:a16="http://schemas.microsoft.com/office/drawing/2014/main" id="{9CD392DC-1FA4-D847-CBBB-F361E53EEE0F}"/>
              </a:ext>
            </a:extLst>
          </p:cNvPr>
          <p:cNvSpPr txBox="1"/>
          <p:nvPr/>
        </p:nvSpPr>
        <p:spPr>
          <a:xfrm>
            <a:off x="3421810" y="2924199"/>
            <a:ext cx="8989846" cy="464871"/>
          </a:xfrm>
          <a:prstGeom prst="rect">
            <a:avLst/>
          </a:prstGeom>
          <a:noFill/>
        </p:spPr>
        <p:txBody>
          <a:bodyPr wrap="square">
            <a:spAutoFit/>
          </a:bodyPr>
          <a:lstStyle/>
          <a:p>
            <a:pPr algn="just">
              <a:lnSpc>
                <a:spcPct val="150000"/>
              </a:lnSpc>
            </a:pPr>
            <a:r>
              <a:rPr lang="hr-HR" b="1" dirty="0"/>
              <a:t>Namjenski primici - ostali</a:t>
            </a:r>
          </a:p>
        </p:txBody>
      </p:sp>
      <p:sp>
        <p:nvSpPr>
          <p:cNvPr id="11" name="TekstniOkvir 10">
            <a:extLst>
              <a:ext uri="{FF2B5EF4-FFF2-40B4-BE49-F238E27FC236}">
                <a16:creationId xmlns:a16="http://schemas.microsoft.com/office/drawing/2014/main" id="{D04562BE-8E57-522C-A6FD-2E06F13F5993}"/>
              </a:ext>
            </a:extLst>
          </p:cNvPr>
          <p:cNvSpPr txBox="1"/>
          <p:nvPr/>
        </p:nvSpPr>
        <p:spPr>
          <a:xfrm>
            <a:off x="1528505" y="3936726"/>
            <a:ext cx="10306151" cy="880369"/>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hr-HR" dirty="0"/>
              <a:t>U okviru ovog izvora planiraju se primici iz zaduženja od </a:t>
            </a:r>
            <a:r>
              <a:rPr lang="hr-HR" b="1" dirty="0"/>
              <a:t>domaćih i inozemnih kreditnih institucija i međunarodnih organizacija</a:t>
            </a:r>
            <a:r>
              <a:rPr lang="hr-HR" dirty="0"/>
              <a:t> te rashodi koji će se iz istih financirati. </a:t>
            </a:r>
          </a:p>
        </p:txBody>
      </p:sp>
      <p:pic>
        <p:nvPicPr>
          <p:cNvPr id="12" name="Grafika 11" descr="Bank with solid fill">
            <a:extLst>
              <a:ext uri="{FF2B5EF4-FFF2-40B4-BE49-F238E27FC236}">
                <a16:creationId xmlns:a16="http://schemas.microsoft.com/office/drawing/2014/main" id="{6B2B51B4-EC3F-3443-C7C4-7F7F9A2995F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57344" y="3919710"/>
            <a:ext cx="914400" cy="914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734182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5 Pomoći</a:t>
            </a:r>
          </a:p>
        </p:txBody>
      </p:sp>
      <p:sp>
        <p:nvSpPr>
          <p:cNvPr id="3" name="TekstniOkvir 2">
            <a:extLst>
              <a:ext uri="{FF2B5EF4-FFF2-40B4-BE49-F238E27FC236}">
                <a16:creationId xmlns:a16="http://schemas.microsoft.com/office/drawing/2014/main" id="{8F8B2845-7047-12D8-9567-BB9F3B997504}"/>
              </a:ext>
            </a:extLst>
          </p:cNvPr>
          <p:cNvSpPr txBox="1"/>
          <p:nvPr/>
        </p:nvSpPr>
        <p:spPr>
          <a:xfrm>
            <a:off x="357344" y="957471"/>
            <a:ext cx="11533134" cy="1015663"/>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hr-HR" sz="2000" dirty="0"/>
              <a:t>U ovaj izvor financiranja  uključuju se </a:t>
            </a:r>
            <a:r>
              <a:rPr lang="hr-HR" sz="2000" b="1" dirty="0"/>
              <a:t>prihodi od pomoći koje se ostvaruju od državnog proračuna, institucija i tijela EU, inozemnih vlada, međunarodnih organizacija, pomoći od drugih proračuna i od ostalih subjekata unutar općeg proračuna kao i prijenosi između proračunskih korisnika istog proračuna</a:t>
            </a:r>
            <a:r>
              <a:rPr lang="hr-HR" sz="2000" dirty="0"/>
              <a:t>. </a:t>
            </a:r>
          </a:p>
        </p:txBody>
      </p:sp>
      <p:sp>
        <p:nvSpPr>
          <p:cNvPr id="4" name="Elipsa 3">
            <a:extLst>
              <a:ext uri="{FF2B5EF4-FFF2-40B4-BE49-F238E27FC236}">
                <a16:creationId xmlns:a16="http://schemas.microsoft.com/office/drawing/2014/main" id="{1020F646-D047-760E-65BC-194A32F82440}"/>
              </a:ext>
            </a:extLst>
          </p:cNvPr>
          <p:cNvSpPr/>
          <p:nvPr/>
        </p:nvSpPr>
        <p:spPr>
          <a:xfrm>
            <a:off x="357344" y="2429106"/>
            <a:ext cx="772716" cy="633271"/>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50</a:t>
            </a:r>
          </a:p>
        </p:txBody>
      </p:sp>
      <p:sp>
        <p:nvSpPr>
          <p:cNvPr id="8" name="Elipsa 7">
            <a:extLst>
              <a:ext uri="{FF2B5EF4-FFF2-40B4-BE49-F238E27FC236}">
                <a16:creationId xmlns:a16="http://schemas.microsoft.com/office/drawing/2014/main" id="{C3BF305D-E135-17B5-503D-ED81AC9AD191}"/>
              </a:ext>
            </a:extLst>
          </p:cNvPr>
          <p:cNvSpPr/>
          <p:nvPr/>
        </p:nvSpPr>
        <p:spPr>
          <a:xfrm>
            <a:off x="357344" y="3444481"/>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51</a:t>
            </a:r>
          </a:p>
        </p:txBody>
      </p:sp>
      <p:sp>
        <p:nvSpPr>
          <p:cNvPr id="9" name="Elipsa 8">
            <a:extLst>
              <a:ext uri="{FF2B5EF4-FFF2-40B4-BE49-F238E27FC236}">
                <a16:creationId xmlns:a16="http://schemas.microsoft.com/office/drawing/2014/main" id="{37CF8224-2FF9-F410-3E6C-E15CFC7E3724}"/>
              </a:ext>
            </a:extLst>
          </p:cNvPr>
          <p:cNvSpPr/>
          <p:nvPr/>
        </p:nvSpPr>
        <p:spPr>
          <a:xfrm>
            <a:off x="357344" y="4459856"/>
            <a:ext cx="772716" cy="633271"/>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52</a:t>
            </a:r>
          </a:p>
        </p:txBody>
      </p:sp>
      <p:sp>
        <p:nvSpPr>
          <p:cNvPr id="10" name="Elipsa 9">
            <a:extLst>
              <a:ext uri="{FF2B5EF4-FFF2-40B4-BE49-F238E27FC236}">
                <a16:creationId xmlns:a16="http://schemas.microsoft.com/office/drawing/2014/main" id="{B9F5D59E-561A-F313-7616-6E66D922A367}"/>
              </a:ext>
            </a:extLst>
          </p:cNvPr>
          <p:cNvSpPr/>
          <p:nvPr/>
        </p:nvSpPr>
        <p:spPr>
          <a:xfrm>
            <a:off x="357344" y="5475231"/>
            <a:ext cx="772716" cy="633271"/>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53</a:t>
            </a:r>
          </a:p>
        </p:txBody>
      </p:sp>
      <p:sp>
        <p:nvSpPr>
          <p:cNvPr id="27" name="Elipsa 26">
            <a:extLst>
              <a:ext uri="{FF2B5EF4-FFF2-40B4-BE49-F238E27FC236}">
                <a16:creationId xmlns:a16="http://schemas.microsoft.com/office/drawing/2014/main" id="{07133DFF-BE78-939D-5E72-561900D3A9FC}"/>
              </a:ext>
            </a:extLst>
          </p:cNvPr>
          <p:cNvSpPr/>
          <p:nvPr/>
        </p:nvSpPr>
        <p:spPr>
          <a:xfrm>
            <a:off x="6784420" y="2429106"/>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54</a:t>
            </a:r>
          </a:p>
        </p:txBody>
      </p:sp>
      <p:sp>
        <p:nvSpPr>
          <p:cNvPr id="30" name="Elipsa 29">
            <a:extLst>
              <a:ext uri="{FF2B5EF4-FFF2-40B4-BE49-F238E27FC236}">
                <a16:creationId xmlns:a16="http://schemas.microsoft.com/office/drawing/2014/main" id="{630FA182-5EDD-3ECB-DBAA-D03D364A2525}"/>
              </a:ext>
            </a:extLst>
          </p:cNvPr>
          <p:cNvSpPr/>
          <p:nvPr/>
        </p:nvSpPr>
        <p:spPr>
          <a:xfrm>
            <a:off x="6784420" y="3444481"/>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56</a:t>
            </a:r>
          </a:p>
        </p:txBody>
      </p:sp>
      <p:sp>
        <p:nvSpPr>
          <p:cNvPr id="31" name="Elipsa 30">
            <a:extLst>
              <a:ext uri="{FF2B5EF4-FFF2-40B4-BE49-F238E27FC236}">
                <a16:creationId xmlns:a16="http://schemas.microsoft.com/office/drawing/2014/main" id="{F0003FB7-C947-A492-1290-2E9EABB057E2}"/>
              </a:ext>
            </a:extLst>
          </p:cNvPr>
          <p:cNvSpPr/>
          <p:nvPr/>
        </p:nvSpPr>
        <p:spPr>
          <a:xfrm>
            <a:off x="6793443" y="4459855"/>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57</a:t>
            </a:r>
          </a:p>
        </p:txBody>
      </p:sp>
      <p:sp>
        <p:nvSpPr>
          <p:cNvPr id="32" name="Elipsa 31">
            <a:extLst>
              <a:ext uri="{FF2B5EF4-FFF2-40B4-BE49-F238E27FC236}">
                <a16:creationId xmlns:a16="http://schemas.microsoft.com/office/drawing/2014/main" id="{555389D0-53E6-2B8D-1FD5-A599C330A645}"/>
              </a:ext>
            </a:extLst>
          </p:cNvPr>
          <p:cNvSpPr/>
          <p:nvPr/>
        </p:nvSpPr>
        <p:spPr>
          <a:xfrm>
            <a:off x="6784420" y="5475229"/>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58</a:t>
            </a:r>
          </a:p>
        </p:txBody>
      </p:sp>
      <p:sp>
        <p:nvSpPr>
          <p:cNvPr id="34" name="TekstniOkvir 33">
            <a:extLst>
              <a:ext uri="{FF2B5EF4-FFF2-40B4-BE49-F238E27FC236}">
                <a16:creationId xmlns:a16="http://schemas.microsoft.com/office/drawing/2014/main" id="{E2AD21C9-5BAD-DA06-6E74-9D990B780087}"/>
              </a:ext>
            </a:extLst>
          </p:cNvPr>
          <p:cNvSpPr txBox="1"/>
          <p:nvPr/>
        </p:nvSpPr>
        <p:spPr>
          <a:xfrm>
            <a:off x="1227107" y="2578618"/>
            <a:ext cx="6094562" cy="369332"/>
          </a:xfrm>
          <a:prstGeom prst="rect">
            <a:avLst/>
          </a:prstGeom>
          <a:noFill/>
        </p:spPr>
        <p:txBody>
          <a:bodyPr wrap="square">
            <a:spAutoFit/>
          </a:bodyPr>
          <a:lstStyle/>
          <a:p>
            <a:r>
              <a:rPr lang="hr-HR" sz="1800" b="1" dirty="0">
                <a:effectLst/>
                <a:ea typeface="Calibri" panose="020F0502020204030204" pitchFamily="34" charset="0"/>
              </a:rPr>
              <a:t>Pomoći iz državnog proračuna</a:t>
            </a:r>
            <a:endParaRPr lang="hr-HR" dirty="0"/>
          </a:p>
        </p:txBody>
      </p:sp>
      <p:sp>
        <p:nvSpPr>
          <p:cNvPr id="35" name="TekstniOkvir 34">
            <a:extLst>
              <a:ext uri="{FF2B5EF4-FFF2-40B4-BE49-F238E27FC236}">
                <a16:creationId xmlns:a16="http://schemas.microsoft.com/office/drawing/2014/main" id="{767A0541-74A4-0809-688A-2BFECBD309D1}"/>
              </a:ext>
            </a:extLst>
          </p:cNvPr>
          <p:cNvSpPr txBox="1"/>
          <p:nvPr/>
        </p:nvSpPr>
        <p:spPr>
          <a:xfrm>
            <a:off x="1227107" y="3576534"/>
            <a:ext cx="6094562" cy="369332"/>
          </a:xfrm>
          <a:prstGeom prst="rect">
            <a:avLst/>
          </a:prstGeom>
          <a:noFill/>
        </p:spPr>
        <p:txBody>
          <a:bodyPr wrap="square">
            <a:spAutoFit/>
          </a:bodyPr>
          <a:lstStyle/>
          <a:p>
            <a:r>
              <a:rPr lang="hr-HR" sz="1800" b="1" dirty="0">
                <a:effectLst/>
                <a:ea typeface="Calibri" panose="020F0502020204030204" pitchFamily="34" charset="0"/>
              </a:rPr>
              <a:t>Programi unije</a:t>
            </a:r>
            <a:endParaRPr lang="hr-HR" dirty="0"/>
          </a:p>
        </p:txBody>
      </p:sp>
      <p:sp>
        <p:nvSpPr>
          <p:cNvPr id="36" name="TekstniOkvir 35">
            <a:extLst>
              <a:ext uri="{FF2B5EF4-FFF2-40B4-BE49-F238E27FC236}">
                <a16:creationId xmlns:a16="http://schemas.microsoft.com/office/drawing/2014/main" id="{779AC02E-C1A7-2AED-7062-D44FA6AFF323}"/>
              </a:ext>
            </a:extLst>
          </p:cNvPr>
          <p:cNvSpPr txBox="1"/>
          <p:nvPr/>
        </p:nvSpPr>
        <p:spPr>
          <a:xfrm>
            <a:off x="1227107" y="4593628"/>
            <a:ext cx="6094562" cy="369332"/>
          </a:xfrm>
          <a:prstGeom prst="rect">
            <a:avLst/>
          </a:prstGeom>
          <a:noFill/>
        </p:spPr>
        <p:txBody>
          <a:bodyPr wrap="square">
            <a:spAutoFit/>
          </a:bodyPr>
          <a:lstStyle/>
          <a:p>
            <a:r>
              <a:rPr lang="hr-HR" sz="1800" b="1" dirty="0">
                <a:effectLst/>
                <a:ea typeface="Calibri" panose="020F0502020204030204" pitchFamily="34" charset="0"/>
              </a:rPr>
              <a:t>Ostale pomoći</a:t>
            </a:r>
            <a:endParaRPr lang="hr-HR" dirty="0"/>
          </a:p>
        </p:txBody>
      </p:sp>
      <p:sp>
        <p:nvSpPr>
          <p:cNvPr id="38" name="TekstniOkvir 37">
            <a:extLst>
              <a:ext uri="{FF2B5EF4-FFF2-40B4-BE49-F238E27FC236}">
                <a16:creationId xmlns:a16="http://schemas.microsoft.com/office/drawing/2014/main" id="{7335CB62-7546-A54C-CEE0-C025FAA25604}"/>
              </a:ext>
            </a:extLst>
          </p:cNvPr>
          <p:cNvSpPr txBox="1"/>
          <p:nvPr/>
        </p:nvSpPr>
        <p:spPr>
          <a:xfrm>
            <a:off x="1227107" y="5632985"/>
            <a:ext cx="6094562" cy="369332"/>
          </a:xfrm>
          <a:prstGeom prst="rect">
            <a:avLst/>
          </a:prstGeom>
          <a:noFill/>
        </p:spPr>
        <p:txBody>
          <a:bodyPr wrap="square">
            <a:spAutoFit/>
          </a:bodyPr>
          <a:lstStyle/>
          <a:p>
            <a:r>
              <a:rPr lang="hr-HR" sz="1800" b="1" dirty="0">
                <a:effectLst/>
                <a:ea typeface="Calibri" panose="020F0502020204030204" pitchFamily="34" charset="0"/>
              </a:rPr>
              <a:t>Darovnice</a:t>
            </a:r>
            <a:endParaRPr lang="hr-HR" dirty="0"/>
          </a:p>
        </p:txBody>
      </p:sp>
      <p:sp>
        <p:nvSpPr>
          <p:cNvPr id="39" name="TekstniOkvir 38">
            <a:extLst>
              <a:ext uri="{FF2B5EF4-FFF2-40B4-BE49-F238E27FC236}">
                <a16:creationId xmlns:a16="http://schemas.microsoft.com/office/drawing/2014/main" id="{32AB9130-7957-EE1B-7A4C-A59A83B2AE20}"/>
              </a:ext>
            </a:extLst>
          </p:cNvPr>
          <p:cNvSpPr txBox="1"/>
          <p:nvPr/>
        </p:nvSpPr>
        <p:spPr>
          <a:xfrm>
            <a:off x="7650911" y="2559390"/>
            <a:ext cx="6094562" cy="369332"/>
          </a:xfrm>
          <a:prstGeom prst="rect">
            <a:avLst/>
          </a:prstGeom>
          <a:noFill/>
        </p:spPr>
        <p:txBody>
          <a:bodyPr wrap="square">
            <a:spAutoFit/>
          </a:bodyPr>
          <a:lstStyle/>
          <a:p>
            <a:r>
              <a:rPr lang="hr-HR" sz="1800" b="1" dirty="0">
                <a:effectLst/>
                <a:ea typeface="Calibri" panose="020F0502020204030204" pitchFamily="34" charset="0"/>
              </a:rPr>
              <a:t>Europski poljoprivredni jamstveni fond</a:t>
            </a:r>
            <a:endParaRPr lang="hr-HR" dirty="0"/>
          </a:p>
        </p:txBody>
      </p:sp>
      <p:sp>
        <p:nvSpPr>
          <p:cNvPr id="40" name="TekstniOkvir 39">
            <a:extLst>
              <a:ext uri="{FF2B5EF4-FFF2-40B4-BE49-F238E27FC236}">
                <a16:creationId xmlns:a16="http://schemas.microsoft.com/office/drawing/2014/main" id="{29F8DC9B-34DB-5117-4305-CD18DFA6FFDB}"/>
              </a:ext>
            </a:extLst>
          </p:cNvPr>
          <p:cNvSpPr txBox="1"/>
          <p:nvPr/>
        </p:nvSpPr>
        <p:spPr>
          <a:xfrm>
            <a:off x="7650911" y="3576450"/>
            <a:ext cx="6094562" cy="369332"/>
          </a:xfrm>
          <a:prstGeom prst="rect">
            <a:avLst/>
          </a:prstGeom>
          <a:noFill/>
        </p:spPr>
        <p:txBody>
          <a:bodyPr wrap="square">
            <a:spAutoFit/>
          </a:bodyPr>
          <a:lstStyle/>
          <a:p>
            <a:r>
              <a:rPr lang="hr-HR" b="1" dirty="0">
                <a:ea typeface="Calibri" panose="020F0502020204030204" pitchFamily="34" charset="0"/>
              </a:rPr>
              <a:t>Fondovi EU</a:t>
            </a:r>
            <a:endParaRPr lang="hr-HR" dirty="0"/>
          </a:p>
        </p:txBody>
      </p:sp>
      <p:sp>
        <p:nvSpPr>
          <p:cNvPr id="41" name="TekstniOkvir 40">
            <a:extLst>
              <a:ext uri="{FF2B5EF4-FFF2-40B4-BE49-F238E27FC236}">
                <a16:creationId xmlns:a16="http://schemas.microsoft.com/office/drawing/2014/main" id="{7B808542-488B-2295-14B6-43A29B78064E}"/>
              </a:ext>
            </a:extLst>
          </p:cNvPr>
          <p:cNvSpPr txBox="1"/>
          <p:nvPr/>
        </p:nvSpPr>
        <p:spPr>
          <a:xfrm>
            <a:off x="7650911" y="4577556"/>
            <a:ext cx="6094562" cy="369332"/>
          </a:xfrm>
          <a:prstGeom prst="rect">
            <a:avLst/>
          </a:prstGeom>
          <a:noFill/>
        </p:spPr>
        <p:txBody>
          <a:bodyPr wrap="square">
            <a:spAutoFit/>
          </a:bodyPr>
          <a:lstStyle/>
          <a:p>
            <a:r>
              <a:rPr lang="hr-HR" b="1" dirty="0">
                <a:ea typeface="Calibri" panose="020F0502020204030204" pitchFamily="34" charset="0"/>
              </a:rPr>
              <a:t>Ostali programi EU</a:t>
            </a:r>
            <a:endParaRPr lang="hr-HR" dirty="0"/>
          </a:p>
        </p:txBody>
      </p:sp>
      <p:sp>
        <p:nvSpPr>
          <p:cNvPr id="42" name="TekstniOkvir 41">
            <a:extLst>
              <a:ext uri="{FF2B5EF4-FFF2-40B4-BE49-F238E27FC236}">
                <a16:creationId xmlns:a16="http://schemas.microsoft.com/office/drawing/2014/main" id="{14537421-9850-B14D-88AF-A9F178EC75C6}"/>
              </a:ext>
            </a:extLst>
          </p:cNvPr>
          <p:cNvSpPr txBox="1"/>
          <p:nvPr/>
        </p:nvSpPr>
        <p:spPr>
          <a:xfrm>
            <a:off x="7650911" y="5632985"/>
            <a:ext cx="6094562" cy="369332"/>
          </a:xfrm>
          <a:prstGeom prst="rect">
            <a:avLst/>
          </a:prstGeom>
          <a:noFill/>
        </p:spPr>
        <p:txBody>
          <a:bodyPr wrap="square">
            <a:spAutoFit/>
          </a:bodyPr>
          <a:lstStyle/>
          <a:p>
            <a:r>
              <a:rPr lang="hr-HR" b="1" dirty="0">
                <a:ea typeface="Calibri" panose="020F0502020204030204" pitchFamily="34" charset="0"/>
              </a:rPr>
              <a:t>Instrumenti EU nove generacije</a:t>
            </a:r>
            <a:endParaRPr lang="hr-HR" dirty="0"/>
          </a:p>
        </p:txBody>
      </p:sp>
    </p:spTree>
    <p:extLst>
      <p:ext uri="{BB962C8B-B14F-4D97-AF65-F5344CB8AC3E}">
        <p14:creationId xmlns:p14="http://schemas.microsoft.com/office/powerpoint/2010/main" val="2866442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5 Pomoći</a:t>
            </a:r>
          </a:p>
        </p:txBody>
      </p:sp>
      <p:sp>
        <p:nvSpPr>
          <p:cNvPr id="4" name="Elipsa 3">
            <a:extLst>
              <a:ext uri="{FF2B5EF4-FFF2-40B4-BE49-F238E27FC236}">
                <a16:creationId xmlns:a16="http://schemas.microsoft.com/office/drawing/2014/main" id="{1020F646-D047-760E-65BC-194A32F82440}"/>
              </a:ext>
            </a:extLst>
          </p:cNvPr>
          <p:cNvSpPr/>
          <p:nvPr/>
        </p:nvSpPr>
        <p:spPr>
          <a:xfrm>
            <a:off x="357344" y="1025222"/>
            <a:ext cx="772716" cy="633271"/>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52</a:t>
            </a:r>
          </a:p>
        </p:txBody>
      </p:sp>
      <p:sp>
        <p:nvSpPr>
          <p:cNvPr id="34" name="TekstniOkvir 33">
            <a:extLst>
              <a:ext uri="{FF2B5EF4-FFF2-40B4-BE49-F238E27FC236}">
                <a16:creationId xmlns:a16="http://schemas.microsoft.com/office/drawing/2014/main" id="{E2AD21C9-5BAD-DA06-6E74-9D990B780087}"/>
              </a:ext>
            </a:extLst>
          </p:cNvPr>
          <p:cNvSpPr txBox="1"/>
          <p:nvPr/>
        </p:nvSpPr>
        <p:spPr>
          <a:xfrm>
            <a:off x="1227107" y="1174734"/>
            <a:ext cx="3502548" cy="369332"/>
          </a:xfrm>
          <a:prstGeom prst="rect">
            <a:avLst/>
          </a:prstGeom>
          <a:noFill/>
        </p:spPr>
        <p:txBody>
          <a:bodyPr wrap="square">
            <a:spAutoFit/>
          </a:bodyPr>
          <a:lstStyle/>
          <a:p>
            <a:r>
              <a:rPr lang="hr-HR" sz="1800" b="1" dirty="0">
                <a:effectLst/>
                <a:ea typeface="Calibri" panose="020F0502020204030204" pitchFamily="34" charset="0"/>
              </a:rPr>
              <a:t>Ostale pomoći</a:t>
            </a:r>
            <a:endParaRPr lang="hr-HR" dirty="0"/>
          </a:p>
        </p:txBody>
      </p:sp>
      <p:sp>
        <p:nvSpPr>
          <p:cNvPr id="6" name="TekstniOkvir 5">
            <a:extLst>
              <a:ext uri="{FF2B5EF4-FFF2-40B4-BE49-F238E27FC236}">
                <a16:creationId xmlns:a16="http://schemas.microsoft.com/office/drawing/2014/main" id="{523E8C40-E480-C770-66B9-51AC6DF6DE2D}"/>
              </a:ext>
            </a:extLst>
          </p:cNvPr>
          <p:cNvSpPr txBox="1"/>
          <p:nvPr/>
        </p:nvSpPr>
        <p:spPr>
          <a:xfrm>
            <a:off x="1291115" y="1694326"/>
            <a:ext cx="10591705" cy="1295868"/>
          </a:xfrm>
          <a:prstGeom prst="rect">
            <a:avLst/>
          </a:prstGeom>
          <a:ln w="38100"/>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50000"/>
              </a:lnSpc>
            </a:pPr>
            <a:r>
              <a:rPr lang="hr-HR" dirty="0"/>
              <a:t>Izvor se koristi za planiranje prihoda koji se ostvaruju temeljem prijenosa sredstava od drugih proračuna ili proračunskih i izvanproračunskih korisnika drugih proračuna, a koji se </a:t>
            </a:r>
            <a:r>
              <a:rPr lang="hr-HR" b="1" dirty="0"/>
              <a:t>ne odnose </a:t>
            </a:r>
            <a:r>
              <a:rPr lang="hr-HR" dirty="0"/>
              <a:t>na EU sredstva te rashoda koji se planiraju financirati iz ovih prihoda. </a:t>
            </a:r>
          </a:p>
        </p:txBody>
      </p:sp>
      <p:sp>
        <p:nvSpPr>
          <p:cNvPr id="8" name="Elipsa 7">
            <a:extLst>
              <a:ext uri="{FF2B5EF4-FFF2-40B4-BE49-F238E27FC236}">
                <a16:creationId xmlns:a16="http://schemas.microsoft.com/office/drawing/2014/main" id="{8C65EEC1-FB32-E88A-171B-3AD8F6DF6F8E}"/>
              </a:ext>
            </a:extLst>
          </p:cNvPr>
          <p:cNvSpPr/>
          <p:nvPr/>
        </p:nvSpPr>
        <p:spPr>
          <a:xfrm>
            <a:off x="291776" y="4218448"/>
            <a:ext cx="772716" cy="633271"/>
          </a:xfrm>
          <a:prstGeom prst="ellipse">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53</a:t>
            </a:r>
          </a:p>
        </p:txBody>
      </p:sp>
      <p:sp>
        <p:nvSpPr>
          <p:cNvPr id="10" name="TekstniOkvir 9">
            <a:extLst>
              <a:ext uri="{FF2B5EF4-FFF2-40B4-BE49-F238E27FC236}">
                <a16:creationId xmlns:a16="http://schemas.microsoft.com/office/drawing/2014/main" id="{FF481E76-43BD-E2CD-10F0-656ED4EBBFEB}"/>
              </a:ext>
            </a:extLst>
          </p:cNvPr>
          <p:cNvSpPr txBox="1"/>
          <p:nvPr/>
        </p:nvSpPr>
        <p:spPr>
          <a:xfrm>
            <a:off x="1227106" y="4350418"/>
            <a:ext cx="3502548" cy="369332"/>
          </a:xfrm>
          <a:prstGeom prst="rect">
            <a:avLst/>
          </a:prstGeom>
          <a:noFill/>
        </p:spPr>
        <p:txBody>
          <a:bodyPr wrap="square">
            <a:spAutoFit/>
          </a:bodyPr>
          <a:lstStyle/>
          <a:p>
            <a:r>
              <a:rPr lang="hr-HR" sz="1800" b="1" dirty="0">
                <a:effectLst/>
                <a:ea typeface="Calibri" panose="020F0502020204030204" pitchFamily="34" charset="0"/>
              </a:rPr>
              <a:t>Darovnice</a:t>
            </a:r>
            <a:endParaRPr lang="hr-HR" dirty="0"/>
          </a:p>
        </p:txBody>
      </p:sp>
      <p:sp>
        <p:nvSpPr>
          <p:cNvPr id="11" name="TekstniOkvir 10">
            <a:extLst>
              <a:ext uri="{FF2B5EF4-FFF2-40B4-BE49-F238E27FC236}">
                <a16:creationId xmlns:a16="http://schemas.microsoft.com/office/drawing/2014/main" id="{0EE610DE-5D17-B937-76D1-D4BA18A8A5ED}"/>
              </a:ext>
            </a:extLst>
          </p:cNvPr>
          <p:cNvSpPr txBox="1"/>
          <p:nvPr/>
        </p:nvSpPr>
        <p:spPr>
          <a:xfrm>
            <a:off x="1227106" y="4977130"/>
            <a:ext cx="10591705" cy="880369"/>
          </a:xfrm>
          <a:prstGeom prst="rect">
            <a:avLst/>
          </a:prstGeom>
          <a:ln w="38100"/>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50000"/>
              </a:lnSpc>
            </a:pPr>
            <a:r>
              <a:rPr lang="hr-HR" dirty="0"/>
              <a:t>Izvor se koristi kod planiranja pomoći iz inozemstva (darovnica) koje jedinice i njihovi proračunski i izvanproračunski korisnici </a:t>
            </a:r>
            <a:r>
              <a:rPr lang="hr-HR" b="1" dirty="0"/>
              <a:t>dobivaju od inozemnih vlada i međunarodnih organizacija, a koje nisu tijela EU</a:t>
            </a:r>
            <a:r>
              <a:rPr lang="hr-HR" dirty="0"/>
              <a:t>. </a:t>
            </a:r>
          </a:p>
        </p:txBody>
      </p:sp>
      <p:pic>
        <p:nvPicPr>
          <p:cNvPr id="13" name="Grafika 12" descr="Transfer with solid fill">
            <a:extLst>
              <a:ext uri="{FF2B5EF4-FFF2-40B4-BE49-F238E27FC236}">
                <a16:creationId xmlns:a16="http://schemas.microsoft.com/office/drawing/2014/main" id="{96E91C41-E0FF-79E2-6E4C-B593CA89FE3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883490" y="1015477"/>
            <a:ext cx="687845" cy="687845"/>
          </a:xfrm>
          <a:prstGeom prst="rect">
            <a:avLst/>
          </a:prstGeom>
          <a:effectLst>
            <a:outerShdw blurRad="50800" dist="38100" dir="2700000" algn="tl" rotWithShape="0">
              <a:prstClr val="black">
                <a:alpha val="40000"/>
              </a:prstClr>
            </a:outerShdw>
          </a:effectLst>
        </p:spPr>
      </p:pic>
      <p:pic>
        <p:nvPicPr>
          <p:cNvPr id="15" name="Grafika 14" descr="Earth globe: Americas with solid fill">
            <a:extLst>
              <a:ext uri="{FF2B5EF4-FFF2-40B4-BE49-F238E27FC236}">
                <a16:creationId xmlns:a16="http://schemas.microsoft.com/office/drawing/2014/main" id="{B992E559-CD6B-BD47-7E0F-DA21F0B4B358}"/>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2317536" y="4148726"/>
            <a:ext cx="772716" cy="7727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58888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5 Pomoći</a:t>
            </a:r>
          </a:p>
        </p:txBody>
      </p:sp>
      <p:sp>
        <p:nvSpPr>
          <p:cNvPr id="4" name="Elipsa 3">
            <a:extLst>
              <a:ext uri="{FF2B5EF4-FFF2-40B4-BE49-F238E27FC236}">
                <a16:creationId xmlns:a16="http://schemas.microsoft.com/office/drawing/2014/main" id="{1020F646-D047-760E-65BC-194A32F82440}"/>
              </a:ext>
            </a:extLst>
          </p:cNvPr>
          <p:cNvSpPr/>
          <p:nvPr/>
        </p:nvSpPr>
        <p:spPr>
          <a:xfrm>
            <a:off x="199082" y="2441024"/>
            <a:ext cx="772716" cy="633271"/>
          </a:xfrm>
          <a:prstGeom prst="ellipse">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56</a:t>
            </a:r>
          </a:p>
        </p:txBody>
      </p:sp>
      <p:sp>
        <p:nvSpPr>
          <p:cNvPr id="34" name="TekstniOkvir 33">
            <a:extLst>
              <a:ext uri="{FF2B5EF4-FFF2-40B4-BE49-F238E27FC236}">
                <a16:creationId xmlns:a16="http://schemas.microsoft.com/office/drawing/2014/main" id="{E2AD21C9-5BAD-DA06-6E74-9D990B780087}"/>
              </a:ext>
            </a:extLst>
          </p:cNvPr>
          <p:cNvSpPr txBox="1"/>
          <p:nvPr/>
        </p:nvSpPr>
        <p:spPr>
          <a:xfrm>
            <a:off x="971798" y="2580963"/>
            <a:ext cx="3502548" cy="369332"/>
          </a:xfrm>
          <a:prstGeom prst="rect">
            <a:avLst/>
          </a:prstGeom>
          <a:noFill/>
        </p:spPr>
        <p:txBody>
          <a:bodyPr wrap="square">
            <a:spAutoFit/>
          </a:bodyPr>
          <a:lstStyle/>
          <a:p>
            <a:r>
              <a:rPr lang="hr-HR" sz="1800" b="1" dirty="0">
                <a:effectLst/>
                <a:ea typeface="Calibri" panose="020F0502020204030204" pitchFamily="34" charset="0"/>
              </a:rPr>
              <a:t>Fondovi EU</a:t>
            </a:r>
            <a:endParaRPr lang="hr-HR" dirty="0"/>
          </a:p>
        </p:txBody>
      </p:sp>
      <p:sp>
        <p:nvSpPr>
          <p:cNvPr id="8" name="Elipsa 7">
            <a:extLst>
              <a:ext uri="{FF2B5EF4-FFF2-40B4-BE49-F238E27FC236}">
                <a16:creationId xmlns:a16="http://schemas.microsoft.com/office/drawing/2014/main" id="{8C65EEC1-FB32-E88A-171B-3AD8F6DF6F8E}"/>
              </a:ext>
            </a:extLst>
          </p:cNvPr>
          <p:cNvSpPr/>
          <p:nvPr/>
        </p:nvSpPr>
        <p:spPr>
          <a:xfrm>
            <a:off x="199082" y="4645061"/>
            <a:ext cx="772716" cy="633271"/>
          </a:xfrm>
          <a:prstGeom prst="ellipse">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57</a:t>
            </a:r>
          </a:p>
        </p:txBody>
      </p:sp>
      <p:sp>
        <p:nvSpPr>
          <p:cNvPr id="3" name="Elipsa 2">
            <a:extLst>
              <a:ext uri="{FF2B5EF4-FFF2-40B4-BE49-F238E27FC236}">
                <a16:creationId xmlns:a16="http://schemas.microsoft.com/office/drawing/2014/main" id="{DA70978C-A306-C9AF-47EA-E6BC4C93D8C3}"/>
              </a:ext>
            </a:extLst>
          </p:cNvPr>
          <p:cNvSpPr/>
          <p:nvPr/>
        </p:nvSpPr>
        <p:spPr>
          <a:xfrm>
            <a:off x="167663" y="6010953"/>
            <a:ext cx="772716" cy="633271"/>
          </a:xfrm>
          <a:prstGeom prst="ellipse">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58</a:t>
            </a:r>
          </a:p>
        </p:txBody>
      </p:sp>
      <p:sp>
        <p:nvSpPr>
          <p:cNvPr id="5" name="TekstniOkvir 4">
            <a:extLst>
              <a:ext uri="{FF2B5EF4-FFF2-40B4-BE49-F238E27FC236}">
                <a16:creationId xmlns:a16="http://schemas.microsoft.com/office/drawing/2014/main" id="{A8D32F40-812D-6798-95A6-4C4FDB5EABF0}"/>
              </a:ext>
            </a:extLst>
          </p:cNvPr>
          <p:cNvSpPr txBox="1"/>
          <p:nvPr/>
        </p:nvSpPr>
        <p:spPr>
          <a:xfrm>
            <a:off x="1130060" y="4648096"/>
            <a:ext cx="3502548" cy="369332"/>
          </a:xfrm>
          <a:prstGeom prst="rect">
            <a:avLst/>
          </a:prstGeom>
          <a:noFill/>
        </p:spPr>
        <p:txBody>
          <a:bodyPr wrap="square">
            <a:spAutoFit/>
          </a:bodyPr>
          <a:lstStyle/>
          <a:p>
            <a:r>
              <a:rPr lang="hr-HR" b="1" dirty="0">
                <a:ea typeface="Calibri" panose="020F0502020204030204" pitchFamily="34" charset="0"/>
              </a:rPr>
              <a:t>Ostali programi EU</a:t>
            </a:r>
            <a:endParaRPr lang="hr-HR" dirty="0"/>
          </a:p>
        </p:txBody>
      </p:sp>
      <p:sp>
        <p:nvSpPr>
          <p:cNvPr id="7" name="TekstniOkvir 6">
            <a:extLst>
              <a:ext uri="{FF2B5EF4-FFF2-40B4-BE49-F238E27FC236}">
                <a16:creationId xmlns:a16="http://schemas.microsoft.com/office/drawing/2014/main" id="{030CBA34-5F64-8B53-3664-3F217279470B}"/>
              </a:ext>
            </a:extLst>
          </p:cNvPr>
          <p:cNvSpPr txBox="1"/>
          <p:nvPr/>
        </p:nvSpPr>
        <p:spPr>
          <a:xfrm>
            <a:off x="1130060" y="6196970"/>
            <a:ext cx="3502548" cy="369332"/>
          </a:xfrm>
          <a:prstGeom prst="rect">
            <a:avLst/>
          </a:prstGeom>
          <a:noFill/>
        </p:spPr>
        <p:txBody>
          <a:bodyPr wrap="square">
            <a:spAutoFit/>
          </a:bodyPr>
          <a:lstStyle/>
          <a:p>
            <a:r>
              <a:rPr lang="hr-HR" b="1" dirty="0">
                <a:ea typeface="Calibri" panose="020F0502020204030204" pitchFamily="34" charset="0"/>
              </a:rPr>
              <a:t>Instrumenti EU nove generacije</a:t>
            </a:r>
            <a:endParaRPr lang="hr-HR" dirty="0"/>
          </a:p>
        </p:txBody>
      </p:sp>
      <p:sp>
        <p:nvSpPr>
          <p:cNvPr id="12" name="TekstniOkvir 11">
            <a:extLst>
              <a:ext uri="{FF2B5EF4-FFF2-40B4-BE49-F238E27FC236}">
                <a16:creationId xmlns:a16="http://schemas.microsoft.com/office/drawing/2014/main" id="{4970171E-0926-CB44-F476-003B6C407B53}"/>
              </a:ext>
            </a:extLst>
          </p:cNvPr>
          <p:cNvSpPr txBox="1"/>
          <p:nvPr/>
        </p:nvSpPr>
        <p:spPr>
          <a:xfrm>
            <a:off x="3853354" y="1979307"/>
            <a:ext cx="4806241" cy="2031325"/>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r>
              <a:rPr lang="hr-HR" dirty="0"/>
              <a:t>561 Europski socijalni fond plus</a:t>
            </a:r>
          </a:p>
          <a:p>
            <a:r>
              <a:rPr lang="hr-HR" dirty="0"/>
              <a:t>562 Kohezijski fond</a:t>
            </a:r>
          </a:p>
          <a:p>
            <a:r>
              <a:rPr lang="hr-HR" dirty="0"/>
              <a:t>563 Europski fond za regionalni razvoj</a:t>
            </a:r>
          </a:p>
          <a:p>
            <a:r>
              <a:rPr lang="hr-HR" dirty="0"/>
              <a:t>564 Fond za pomorstvo, ribarstvo i akvakulturu</a:t>
            </a:r>
          </a:p>
          <a:p>
            <a:r>
              <a:rPr lang="hr-HR" dirty="0"/>
              <a:t>565 Europski poljoprivredni fond za ruralni razvoj</a:t>
            </a:r>
          </a:p>
          <a:p>
            <a:r>
              <a:rPr lang="hr-HR" dirty="0"/>
              <a:t>566 Modernizacijski fond</a:t>
            </a:r>
          </a:p>
          <a:p>
            <a:r>
              <a:rPr lang="hr-HR" dirty="0"/>
              <a:t>567 Socijalni fond za klimatsku politiku</a:t>
            </a:r>
          </a:p>
        </p:txBody>
      </p:sp>
      <p:sp>
        <p:nvSpPr>
          <p:cNvPr id="14" name="Strelica: desno 13">
            <a:extLst>
              <a:ext uri="{FF2B5EF4-FFF2-40B4-BE49-F238E27FC236}">
                <a16:creationId xmlns:a16="http://schemas.microsoft.com/office/drawing/2014/main" id="{7D73F8A1-6717-0F6A-09C7-7F213CB07118}"/>
              </a:ext>
            </a:extLst>
          </p:cNvPr>
          <p:cNvSpPr/>
          <p:nvPr/>
        </p:nvSpPr>
        <p:spPr>
          <a:xfrm>
            <a:off x="2466332" y="2622698"/>
            <a:ext cx="1000664" cy="289530"/>
          </a:xfrm>
          <a:prstGeom prst="rightArrow">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hr-HR"/>
          </a:p>
        </p:txBody>
      </p:sp>
      <p:sp>
        <p:nvSpPr>
          <p:cNvPr id="16" name="Strelica: desno 15">
            <a:extLst>
              <a:ext uri="{FF2B5EF4-FFF2-40B4-BE49-F238E27FC236}">
                <a16:creationId xmlns:a16="http://schemas.microsoft.com/office/drawing/2014/main" id="{92903164-CC45-8365-55C8-47B23E388156}"/>
              </a:ext>
            </a:extLst>
          </p:cNvPr>
          <p:cNvSpPr/>
          <p:nvPr/>
        </p:nvSpPr>
        <p:spPr>
          <a:xfrm>
            <a:off x="3111979" y="4687997"/>
            <a:ext cx="1000664" cy="289530"/>
          </a:xfrm>
          <a:prstGeom prst="rightArrow">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hr-HR"/>
          </a:p>
        </p:txBody>
      </p:sp>
      <p:sp>
        <p:nvSpPr>
          <p:cNvPr id="17" name="TekstniOkvir 16">
            <a:extLst>
              <a:ext uri="{FF2B5EF4-FFF2-40B4-BE49-F238E27FC236}">
                <a16:creationId xmlns:a16="http://schemas.microsoft.com/office/drawing/2014/main" id="{F33F638A-28D1-ADD3-7641-67181E2E7B54}"/>
              </a:ext>
            </a:extLst>
          </p:cNvPr>
          <p:cNvSpPr txBox="1"/>
          <p:nvPr/>
        </p:nvSpPr>
        <p:spPr>
          <a:xfrm>
            <a:off x="4432705" y="4452771"/>
            <a:ext cx="4806241" cy="1200329"/>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r>
              <a:rPr lang="hr-HR" dirty="0"/>
              <a:t>575 Fond za azil, migracije i integraciju</a:t>
            </a:r>
          </a:p>
          <a:p>
            <a:r>
              <a:rPr lang="hr-HR" dirty="0"/>
              <a:t>577 Fond za pravednu tranziciju</a:t>
            </a:r>
          </a:p>
          <a:p>
            <a:r>
              <a:rPr lang="hr-HR" dirty="0"/>
              <a:t>578 Fond za unutarnju sigurnost</a:t>
            </a:r>
          </a:p>
          <a:p>
            <a:r>
              <a:rPr lang="hr-HR" dirty="0"/>
              <a:t>579 Fond za integrirano upravljanje granicama	</a:t>
            </a:r>
          </a:p>
        </p:txBody>
      </p:sp>
      <p:sp>
        <p:nvSpPr>
          <p:cNvPr id="18" name="Strelica: desno 17">
            <a:extLst>
              <a:ext uri="{FF2B5EF4-FFF2-40B4-BE49-F238E27FC236}">
                <a16:creationId xmlns:a16="http://schemas.microsoft.com/office/drawing/2014/main" id="{5EE1290E-0117-342A-021C-97BCE25B733E}"/>
              </a:ext>
            </a:extLst>
          </p:cNvPr>
          <p:cNvSpPr/>
          <p:nvPr/>
        </p:nvSpPr>
        <p:spPr>
          <a:xfrm>
            <a:off x="4334054" y="6236871"/>
            <a:ext cx="1000664" cy="289530"/>
          </a:xfrm>
          <a:prstGeom prst="rightArrow">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hr-HR"/>
          </a:p>
        </p:txBody>
      </p:sp>
      <p:sp>
        <p:nvSpPr>
          <p:cNvPr id="19" name="TekstniOkvir 18">
            <a:extLst>
              <a:ext uri="{FF2B5EF4-FFF2-40B4-BE49-F238E27FC236}">
                <a16:creationId xmlns:a16="http://schemas.microsoft.com/office/drawing/2014/main" id="{734B6ED6-A645-E36C-32C7-3751760BC756}"/>
              </a:ext>
            </a:extLst>
          </p:cNvPr>
          <p:cNvSpPr txBox="1"/>
          <p:nvPr/>
        </p:nvSpPr>
        <p:spPr>
          <a:xfrm>
            <a:off x="5595005" y="6010953"/>
            <a:ext cx="4218869" cy="646331"/>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r>
              <a:rPr lang="pl-PL" dirty="0"/>
              <a:t>581 Mehanizam za oporavak i otpornost - bespovratna sredstva</a:t>
            </a:r>
            <a:endParaRPr lang="hr-HR" dirty="0"/>
          </a:p>
        </p:txBody>
      </p:sp>
      <p:sp>
        <p:nvSpPr>
          <p:cNvPr id="15" name="Elipsa 3">
            <a:extLst>
              <a:ext uri="{FF2B5EF4-FFF2-40B4-BE49-F238E27FC236}">
                <a16:creationId xmlns:a16="http://schemas.microsoft.com/office/drawing/2014/main" id="{1020F646-D047-760E-65BC-194A32F82440}"/>
              </a:ext>
            </a:extLst>
          </p:cNvPr>
          <p:cNvSpPr/>
          <p:nvPr/>
        </p:nvSpPr>
        <p:spPr>
          <a:xfrm>
            <a:off x="199082" y="913853"/>
            <a:ext cx="772716" cy="633271"/>
          </a:xfrm>
          <a:prstGeom prst="ellipse">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51</a:t>
            </a:r>
          </a:p>
        </p:txBody>
      </p:sp>
      <p:sp>
        <p:nvSpPr>
          <p:cNvPr id="20" name="TekstniOkvir 16">
            <a:extLst>
              <a:ext uri="{FF2B5EF4-FFF2-40B4-BE49-F238E27FC236}">
                <a16:creationId xmlns:a16="http://schemas.microsoft.com/office/drawing/2014/main" id="{F33F638A-28D1-ADD3-7641-67181E2E7B54}"/>
              </a:ext>
            </a:extLst>
          </p:cNvPr>
          <p:cNvSpPr txBox="1"/>
          <p:nvPr/>
        </p:nvSpPr>
        <p:spPr>
          <a:xfrm>
            <a:off x="3525714" y="793843"/>
            <a:ext cx="8546123" cy="553998"/>
          </a:xfrm>
          <a:prstGeom prst="rect">
            <a:avLst/>
          </a:prstGeom>
          <a:ln w="38100"/>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r>
              <a:rPr lang="hr-HR" dirty="0"/>
              <a:t>510 Programi Unije </a:t>
            </a:r>
            <a:r>
              <a:rPr lang="hr-HR" sz="1200" i="1" dirty="0"/>
              <a:t>(</a:t>
            </a:r>
            <a:r>
              <a:rPr lang="hr-HR" sz="1200" b="1" i="1" dirty="0">
                <a:solidFill>
                  <a:srgbClr val="FF0000"/>
                </a:solidFill>
              </a:rPr>
              <a:t>Erasmus+</a:t>
            </a:r>
            <a:r>
              <a:rPr lang="hr-HR" sz="1200" b="1" i="1" dirty="0"/>
              <a:t>, </a:t>
            </a:r>
            <a:r>
              <a:rPr lang="hr-HR" sz="1200" i="1" dirty="0"/>
              <a:t>Digitalna Europa, EU za zdravlje, Građani, jednakost, prava i vrijednosti, Kreativna Europa, Life program, Mehanizam unije za civilnu zaštitu, Obzor Europa, Periklo IV, Program jedinstvenog tržišta, </a:t>
            </a:r>
            <a:r>
              <a:rPr lang="hr-HR" sz="1200" b="1" i="1" dirty="0">
                <a:solidFill>
                  <a:srgbClr val="FF0000"/>
                </a:solidFill>
              </a:rPr>
              <a:t>Europske snage solidarnosti</a:t>
            </a:r>
            <a:r>
              <a:rPr lang="hr-HR" sz="1200" i="1" dirty="0">
                <a:solidFill>
                  <a:schemeClr val="tx1"/>
                </a:solidFill>
              </a:rPr>
              <a:t>…)</a:t>
            </a:r>
            <a:r>
              <a:rPr lang="hr-HR" sz="1200" i="1" dirty="0">
                <a:solidFill>
                  <a:srgbClr val="FF0000"/>
                </a:solidFill>
              </a:rPr>
              <a:t> </a:t>
            </a:r>
            <a:endParaRPr lang="pl-PL" sz="1200" i="1" dirty="0">
              <a:solidFill>
                <a:srgbClr val="FF0000"/>
              </a:solidFill>
            </a:endParaRPr>
          </a:p>
        </p:txBody>
      </p:sp>
      <p:sp>
        <p:nvSpPr>
          <p:cNvPr id="21" name="TekstniOkvir 33">
            <a:extLst>
              <a:ext uri="{FF2B5EF4-FFF2-40B4-BE49-F238E27FC236}">
                <a16:creationId xmlns:a16="http://schemas.microsoft.com/office/drawing/2014/main" id="{E2AD21C9-5BAD-DA06-6E74-9D990B780087}"/>
              </a:ext>
            </a:extLst>
          </p:cNvPr>
          <p:cNvSpPr txBox="1"/>
          <p:nvPr/>
        </p:nvSpPr>
        <p:spPr>
          <a:xfrm>
            <a:off x="1076780" y="1070842"/>
            <a:ext cx="3502548" cy="369332"/>
          </a:xfrm>
          <a:prstGeom prst="rect">
            <a:avLst/>
          </a:prstGeom>
          <a:noFill/>
        </p:spPr>
        <p:txBody>
          <a:bodyPr wrap="square">
            <a:spAutoFit/>
          </a:bodyPr>
          <a:lstStyle/>
          <a:p>
            <a:r>
              <a:rPr lang="hr-HR" sz="1800" b="1" dirty="0">
                <a:effectLst/>
                <a:ea typeface="Calibri" panose="020F0502020204030204" pitchFamily="34" charset="0"/>
              </a:rPr>
              <a:t>Programi Unije </a:t>
            </a:r>
            <a:endParaRPr lang="hr-HR" dirty="0"/>
          </a:p>
        </p:txBody>
      </p:sp>
      <p:sp>
        <p:nvSpPr>
          <p:cNvPr id="22" name="Strelica: desno 13">
            <a:extLst>
              <a:ext uri="{FF2B5EF4-FFF2-40B4-BE49-F238E27FC236}">
                <a16:creationId xmlns:a16="http://schemas.microsoft.com/office/drawing/2014/main" id="{7D73F8A1-6717-0F6A-09C7-7F213CB07118}"/>
              </a:ext>
            </a:extLst>
          </p:cNvPr>
          <p:cNvSpPr/>
          <p:nvPr/>
        </p:nvSpPr>
        <p:spPr>
          <a:xfrm>
            <a:off x="2627997" y="1110743"/>
            <a:ext cx="832780" cy="289530"/>
          </a:xfrm>
          <a:prstGeom prst="rightArrow">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543561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zervirano mjesto broja slajda 228">
            <a:extLst>
              <a:ext uri="{FF2B5EF4-FFF2-40B4-BE49-F238E27FC236}">
                <a16:creationId xmlns:a16="http://schemas.microsoft.com/office/drawing/2014/main" id="{558443B5-BE7A-550D-D0EC-0898C83C3485}"/>
              </a:ext>
            </a:extLst>
          </p:cNvPr>
          <p:cNvSpPr txBox="1">
            <a:spLocks/>
          </p:cNvSpPr>
          <p:nvPr/>
        </p:nvSpPr>
        <p:spPr>
          <a:xfrm>
            <a:off x="11755836" y="6542745"/>
            <a:ext cx="199505" cy="138499"/>
          </a:xfrm>
          <a:prstGeom prst="rect">
            <a:avLst/>
          </a:prstGeom>
          <a:noFill/>
        </p:spPr>
        <p:txBody>
          <a:bodyPr wrap="square" lIns="0" tIns="0" rIns="0" bIns="0" rtlCol="0">
            <a:spAutoFit/>
          </a:bodyPr>
          <a:lstStyle>
            <a:defPPr>
              <a:defRPr lang="sr-Latn-RS"/>
            </a:defPPr>
            <a:lvl1pPr marL="0" algn="l" defTabSz="914400" rtl="0" eaLnBrk="1" latinLnBrk="0" hangingPunct="1">
              <a:defRPr lang="en-US" sz="800" b="0" i="0" kern="1200" smtClean="0">
                <a:solidFill>
                  <a:schemeClr val="tx2"/>
                </a:solidFill>
                <a:effectLst/>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fld id="{46C7C3DC-F2BD-3444-971E-438EC79B522A}" type="slidenum">
              <a:rPr kumimoji="0" lang="en-GB" sz="1000" b="1" i="0" u="none" strike="noStrike" kern="1200" cap="none" spc="0" normalizeH="0" baseline="0" noProof="0" smtClean="0">
                <a:ln>
                  <a:noFill/>
                </a:ln>
                <a:solidFill>
                  <a:srgbClr val="002060"/>
                </a:solidFill>
                <a:effectLst/>
                <a:uLnTx/>
                <a:uFillTx/>
                <a:latin typeface="+mn-lt"/>
                <a:ea typeface="+mn-ea"/>
                <a:cs typeface="Arial" panose="020B0604020202020204" pitchFamily="34" charset="0"/>
              </a:rPr>
              <a:pPr marL="0" marR="0" lvl="0" indent="0" algn="l" defTabSz="914400" rtl="0" eaLnBrk="1" fontAlgn="auto" latinLnBrk="0" hangingPunct="1">
                <a:lnSpc>
                  <a:spcPct val="90000"/>
                </a:lnSpc>
                <a:spcBef>
                  <a:spcPts val="0"/>
                </a:spcBef>
                <a:spcAft>
                  <a:spcPts val="0"/>
                </a:spcAft>
                <a:buClrTx/>
                <a:buSzTx/>
                <a:buFontTx/>
                <a:buNone/>
                <a:tabLst/>
                <a:defRPr/>
              </a:pPr>
              <a:t>36</a:t>
            </a:fld>
            <a:endParaRPr kumimoji="0" lang="en-GB" sz="800" b="1" i="0" u="none" strike="noStrike" kern="1200" cap="none" spc="0" normalizeH="0" baseline="0" noProof="0" dirty="0">
              <a:ln>
                <a:noFill/>
              </a:ln>
              <a:solidFill>
                <a:srgbClr val="002060"/>
              </a:solidFill>
              <a:effectLst/>
              <a:uLnTx/>
              <a:uFillTx/>
              <a:latin typeface="+mn-lt"/>
              <a:ea typeface="+mn-ea"/>
              <a:cs typeface="Arial" panose="020B0604020202020204" pitchFamily="34" charset="0"/>
            </a:endParaRPr>
          </a:p>
        </p:txBody>
      </p:sp>
      <p:sp>
        <p:nvSpPr>
          <p:cNvPr id="25" name="Pravokutnik 3">
            <a:extLst>
              <a:ext uri="{FF2B5EF4-FFF2-40B4-BE49-F238E27FC236}">
                <a16:creationId xmlns:a16="http://schemas.microsoft.com/office/drawing/2014/main" id="{E5787B08-D9E7-75ED-795F-01A2B08DF515}"/>
              </a:ext>
            </a:extLst>
          </p:cNvPr>
          <p:cNvSpPr/>
          <p:nvPr/>
        </p:nvSpPr>
        <p:spPr>
          <a:xfrm>
            <a:off x="5861088" y="5416510"/>
            <a:ext cx="5893587" cy="923330"/>
          </a:xfrm>
          <a:prstGeom prst="rect">
            <a:avLst/>
          </a:prstGeom>
        </p:spPr>
        <p:txBody>
          <a:bodyPr wrap="square">
            <a:spAutoFit/>
          </a:bodyPr>
          <a:lstStyle/>
          <a:p>
            <a:endParaRPr lang="en-GB" b="1" dirty="0">
              <a:solidFill>
                <a:schemeClr val="accent5"/>
              </a:solidFill>
              <a:cs typeface="Arial" panose="020B0604020202020204" pitchFamily="34" charset="0"/>
            </a:endParaRPr>
          </a:p>
        </p:txBody>
      </p:sp>
      <p:sp>
        <p:nvSpPr>
          <p:cNvPr id="16" name="Pravokutnik 7">
            <a:extLst>
              <a:ext uri="{FF2B5EF4-FFF2-40B4-BE49-F238E27FC236}">
                <a16:creationId xmlns:a16="http://schemas.microsoft.com/office/drawing/2014/main" id="{D1571430-5F31-3DD3-EFC4-4322683A9882}"/>
              </a:ext>
            </a:extLst>
          </p:cNvPr>
          <p:cNvSpPr/>
          <p:nvPr/>
        </p:nvSpPr>
        <p:spPr>
          <a:xfrm>
            <a:off x="0" y="0"/>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r>
              <a:rPr lang="hr-HR" sz="2800" b="1" dirty="0">
                <a:solidFill>
                  <a:schemeClr val="bg1"/>
                </a:solidFill>
              </a:rPr>
              <a:t>Planiranje EU projekata u proračunu/financijskom planu 2026. – 2028.</a:t>
            </a:r>
          </a:p>
        </p:txBody>
      </p:sp>
      <p:sp>
        <p:nvSpPr>
          <p:cNvPr id="4" name="AutoShape 2" descr="Books with solid fill"/>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r-HR"/>
          </a:p>
        </p:txBody>
      </p:sp>
      <p:sp>
        <p:nvSpPr>
          <p:cNvPr id="5" name="AutoShape 4" descr="Books with solid fill"/>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r-HR"/>
          </a:p>
        </p:txBody>
      </p:sp>
      <p:sp>
        <p:nvSpPr>
          <p:cNvPr id="2" name="Pravokutnik 1"/>
          <p:cNvSpPr/>
          <p:nvPr/>
        </p:nvSpPr>
        <p:spPr>
          <a:xfrm>
            <a:off x="300892" y="835561"/>
            <a:ext cx="11590216" cy="1766317"/>
          </a:xfrm>
          <a:prstGeom prst="rect">
            <a:avLst/>
          </a:prstGeom>
        </p:spPr>
        <p:txBody>
          <a:bodyPr wrap="square">
            <a:spAutoFit/>
          </a:bodyPr>
          <a:lstStyle/>
          <a:p>
            <a:pPr algn="just">
              <a:lnSpc>
                <a:spcPct val="115000"/>
              </a:lnSpc>
              <a:spcAft>
                <a:spcPts val="0"/>
              </a:spcAft>
            </a:pPr>
            <a:r>
              <a:rPr lang="hr-HR" sz="2400" dirty="0">
                <a:ea typeface="Times New Roman" panose="02020603050405020304" pitchFamily="18" charset="0"/>
                <a:cs typeface="Times New Roman" panose="02020603050405020304" pitchFamily="18" charset="0"/>
              </a:rPr>
              <a:t>Korisnici projekata financiranih iz EU sredstava mogu biti različiti subjekti unutar i izvan općeg proračuna:</a:t>
            </a:r>
          </a:p>
          <a:p>
            <a:pPr algn="just">
              <a:lnSpc>
                <a:spcPct val="115000"/>
              </a:lnSpc>
              <a:spcAft>
                <a:spcPts val="0"/>
              </a:spcAft>
            </a:pPr>
            <a:endParaRPr lang="hr-HR" sz="2400" dirty="0">
              <a:ea typeface="Times New Roman" panose="02020603050405020304" pitchFamily="18" charset="0"/>
              <a:cs typeface="Times New Roman" panose="02020603050405020304" pitchFamily="18" charset="0"/>
            </a:endParaRPr>
          </a:p>
          <a:p>
            <a:pPr marL="285750" indent="-285750" algn="just">
              <a:lnSpc>
                <a:spcPct val="115000"/>
              </a:lnSpc>
              <a:spcAft>
                <a:spcPts val="0"/>
              </a:spcAft>
              <a:buFont typeface="Arial" panose="020B0604020202020204" pitchFamily="34" charset="0"/>
              <a:buChar char="•"/>
            </a:pPr>
            <a:endParaRPr lang="hr-HR" sz="2400" dirty="0">
              <a:solidFill>
                <a:srgbClr val="002060"/>
              </a:solidFill>
              <a:ea typeface="+mj-ea"/>
              <a:cs typeface="+mj-cs"/>
            </a:endParaRPr>
          </a:p>
        </p:txBody>
      </p:sp>
      <p:sp>
        <p:nvSpPr>
          <p:cNvPr id="3" name="Pravokutnik: zaobljeni dijagonalni kutovi 2">
            <a:extLst>
              <a:ext uri="{FF2B5EF4-FFF2-40B4-BE49-F238E27FC236}">
                <a16:creationId xmlns:a16="http://schemas.microsoft.com/office/drawing/2014/main" id="{EA07C3F0-5C16-E4BF-13FF-36D2D8E45A55}"/>
              </a:ext>
            </a:extLst>
          </p:cNvPr>
          <p:cNvSpPr/>
          <p:nvPr/>
        </p:nvSpPr>
        <p:spPr>
          <a:xfrm>
            <a:off x="431321" y="2555651"/>
            <a:ext cx="11395554" cy="750499"/>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Arial" panose="020B0604020202020204" pitchFamily="34" charset="0"/>
              <a:buChar char="•"/>
            </a:pPr>
            <a:r>
              <a:rPr lang="hr-HR" b="1" dirty="0">
                <a:solidFill>
                  <a:schemeClr val="tx1"/>
                </a:solidFill>
              </a:rPr>
              <a:t>proračunski korisnici državnog proračuna (ministarstva, agencije, ustanove u zdravstvu, fakulteti…)</a:t>
            </a:r>
          </a:p>
        </p:txBody>
      </p:sp>
      <p:sp>
        <p:nvSpPr>
          <p:cNvPr id="7" name="Pravokutnik: zaobljeni dijagonalni kutovi 6">
            <a:extLst>
              <a:ext uri="{FF2B5EF4-FFF2-40B4-BE49-F238E27FC236}">
                <a16:creationId xmlns:a16="http://schemas.microsoft.com/office/drawing/2014/main" id="{B7BD3744-40DB-B855-F3A8-2288DC5E9E9B}"/>
              </a:ext>
            </a:extLst>
          </p:cNvPr>
          <p:cNvSpPr/>
          <p:nvPr/>
        </p:nvSpPr>
        <p:spPr>
          <a:xfrm>
            <a:off x="431321" y="3586489"/>
            <a:ext cx="11395554" cy="750499"/>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lgn="just">
              <a:lnSpc>
                <a:spcPct val="115000"/>
              </a:lnSpc>
              <a:spcAft>
                <a:spcPts val="0"/>
              </a:spcAft>
              <a:buFont typeface="Arial" panose="020B0604020202020204" pitchFamily="34" charset="0"/>
              <a:buChar char="•"/>
            </a:pPr>
            <a:r>
              <a:rPr lang="hr-HR" sz="1800" b="1" dirty="0">
                <a:solidFill>
                  <a:schemeClr val="tx1"/>
                </a:solidFill>
                <a:ea typeface="Calibri" panose="020F0502020204030204" pitchFamily="34" charset="0"/>
                <a:cs typeface="Times New Roman" panose="02020603050405020304" pitchFamily="18" charset="0"/>
              </a:rPr>
              <a:t>izvanproračunski korisnici državnog proračuna  </a:t>
            </a:r>
          </a:p>
        </p:txBody>
      </p:sp>
      <p:sp>
        <p:nvSpPr>
          <p:cNvPr id="8" name="Pravokutnik: zaobljeni dijagonalni kutovi 7">
            <a:extLst>
              <a:ext uri="{FF2B5EF4-FFF2-40B4-BE49-F238E27FC236}">
                <a16:creationId xmlns:a16="http://schemas.microsoft.com/office/drawing/2014/main" id="{2FAF1A9C-216E-F534-D181-03AB71CC8871}"/>
              </a:ext>
            </a:extLst>
          </p:cNvPr>
          <p:cNvSpPr/>
          <p:nvPr/>
        </p:nvSpPr>
        <p:spPr>
          <a:xfrm>
            <a:off x="460034" y="4666011"/>
            <a:ext cx="11395554" cy="920465"/>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lgn="just">
              <a:lnSpc>
                <a:spcPct val="115000"/>
              </a:lnSpc>
              <a:spcAft>
                <a:spcPts val="0"/>
              </a:spcAft>
              <a:buFont typeface="Arial" panose="020B0604020202020204" pitchFamily="34" charset="0"/>
              <a:buChar char="•"/>
            </a:pPr>
            <a:r>
              <a:rPr lang="hr-HR" b="1" dirty="0">
                <a:solidFill>
                  <a:schemeClr val="tx1"/>
                </a:solidFill>
                <a:ea typeface="Calibri" panose="020F0502020204030204" pitchFamily="34" charset="0"/>
                <a:cs typeface="Times New Roman" panose="02020603050405020304" pitchFamily="18" charset="0"/>
              </a:rPr>
              <a:t>jedinice lokalne i područne (regionalne) samouprave i njihovi proračunski i izvanproračunski korisnici </a:t>
            </a:r>
          </a:p>
          <a:p>
            <a:pPr lvl="1" algn="just">
              <a:lnSpc>
                <a:spcPct val="115000"/>
              </a:lnSpc>
            </a:pPr>
            <a:endParaRPr lang="hr-HR" b="1" dirty="0">
              <a:solidFill>
                <a:schemeClr val="tx1"/>
              </a:solidFill>
              <a:ea typeface="Calibri" panose="020F0502020204030204" pitchFamily="34" charset="0"/>
              <a:cs typeface="Times New Roman" panose="02020603050405020304" pitchFamily="18" charset="0"/>
            </a:endParaRPr>
          </a:p>
        </p:txBody>
      </p:sp>
      <p:pic>
        <p:nvPicPr>
          <p:cNvPr id="10" name="Grafika 9" descr="Users with solid fill">
            <a:extLst>
              <a:ext uri="{FF2B5EF4-FFF2-40B4-BE49-F238E27FC236}">
                <a16:creationId xmlns:a16="http://schemas.microsoft.com/office/drawing/2014/main" id="{34601F58-AC5E-DE49-D500-9EC33DC0162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893826" y="2570670"/>
            <a:ext cx="750499" cy="750499"/>
          </a:xfrm>
          <a:prstGeom prst="rect">
            <a:avLst/>
          </a:prstGeom>
          <a:effectLst>
            <a:outerShdw blurRad="50800" dist="38100" dir="2700000" algn="tl" rotWithShape="0">
              <a:prstClr val="black">
                <a:alpha val="40000"/>
              </a:prstClr>
            </a:outerShdw>
          </a:effectLst>
        </p:spPr>
      </p:pic>
      <p:pic>
        <p:nvPicPr>
          <p:cNvPr id="11" name="Grafika 10" descr="Users with solid fill">
            <a:extLst>
              <a:ext uri="{FF2B5EF4-FFF2-40B4-BE49-F238E27FC236}">
                <a16:creationId xmlns:a16="http://schemas.microsoft.com/office/drawing/2014/main" id="{F3EEA07D-9465-37B9-DADC-3890E92D084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893826" y="3586489"/>
            <a:ext cx="750499" cy="750499"/>
          </a:xfrm>
          <a:prstGeom prst="rect">
            <a:avLst/>
          </a:prstGeom>
          <a:effectLst>
            <a:outerShdw blurRad="50800" dist="38100" dir="2700000" algn="tl" rotWithShape="0">
              <a:prstClr val="black">
                <a:alpha val="40000"/>
              </a:prstClr>
            </a:outerShdw>
          </a:effectLst>
        </p:spPr>
      </p:pic>
      <p:pic>
        <p:nvPicPr>
          <p:cNvPr id="15" name="Grafika 14" descr="City with solid fill">
            <a:extLst>
              <a:ext uri="{FF2B5EF4-FFF2-40B4-BE49-F238E27FC236}">
                <a16:creationId xmlns:a16="http://schemas.microsoft.com/office/drawing/2014/main" id="{F849D436-68BF-7834-5630-FEBF13224FB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893826" y="4750469"/>
            <a:ext cx="799707" cy="79970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50834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zervirano mjesto broja slajda 228">
            <a:extLst>
              <a:ext uri="{FF2B5EF4-FFF2-40B4-BE49-F238E27FC236}">
                <a16:creationId xmlns:a16="http://schemas.microsoft.com/office/drawing/2014/main" id="{558443B5-BE7A-550D-D0EC-0898C83C3485}"/>
              </a:ext>
            </a:extLst>
          </p:cNvPr>
          <p:cNvSpPr txBox="1">
            <a:spLocks/>
          </p:cNvSpPr>
          <p:nvPr/>
        </p:nvSpPr>
        <p:spPr>
          <a:xfrm>
            <a:off x="11755836" y="6542745"/>
            <a:ext cx="199505" cy="138499"/>
          </a:xfrm>
          <a:prstGeom prst="rect">
            <a:avLst/>
          </a:prstGeom>
          <a:noFill/>
        </p:spPr>
        <p:txBody>
          <a:bodyPr wrap="square" lIns="0" tIns="0" rIns="0" bIns="0" rtlCol="0">
            <a:spAutoFit/>
          </a:bodyPr>
          <a:lstStyle>
            <a:defPPr>
              <a:defRPr lang="sr-Latn-RS"/>
            </a:defPPr>
            <a:lvl1pPr marL="0" algn="l" defTabSz="914400" rtl="0" eaLnBrk="1" latinLnBrk="0" hangingPunct="1">
              <a:defRPr lang="en-US" sz="800" b="0" i="0" kern="1200" smtClean="0">
                <a:solidFill>
                  <a:schemeClr val="tx2"/>
                </a:solidFill>
                <a:effectLst/>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fld id="{46C7C3DC-F2BD-3444-971E-438EC79B522A}" type="slidenum">
              <a:rPr kumimoji="0" lang="en-GB" sz="1000" b="1" i="0" u="none" strike="noStrike" kern="1200" cap="none" spc="0" normalizeH="0" baseline="0" noProof="0" smtClean="0">
                <a:ln>
                  <a:noFill/>
                </a:ln>
                <a:solidFill>
                  <a:srgbClr val="002060"/>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90000"/>
                </a:lnSpc>
                <a:spcBef>
                  <a:spcPts val="0"/>
                </a:spcBef>
                <a:spcAft>
                  <a:spcPts val="0"/>
                </a:spcAft>
                <a:buClrTx/>
                <a:buSzTx/>
                <a:buFontTx/>
                <a:buNone/>
                <a:tabLst/>
                <a:defRPr/>
              </a:pPr>
              <a:t>37</a:t>
            </a:fld>
            <a:endParaRPr kumimoji="0" lang="en-GB" sz="8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sp>
        <p:nvSpPr>
          <p:cNvPr id="25" name="Pravokutnik 3">
            <a:extLst>
              <a:ext uri="{FF2B5EF4-FFF2-40B4-BE49-F238E27FC236}">
                <a16:creationId xmlns:a16="http://schemas.microsoft.com/office/drawing/2014/main" id="{E5787B08-D9E7-75ED-795F-01A2B08DF515}"/>
              </a:ext>
            </a:extLst>
          </p:cNvPr>
          <p:cNvSpPr/>
          <p:nvPr/>
        </p:nvSpPr>
        <p:spPr>
          <a:xfrm>
            <a:off x="5861088" y="5416510"/>
            <a:ext cx="5893587"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endParaRPr>
          </a:p>
        </p:txBody>
      </p:sp>
      <p:sp>
        <p:nvSpPr>
          <p:cNvPr id="16" name="Pravokutnik 7">
            <a:extLst>
              <a:ext uri="{FF2B5EF4-FFF2-40B4-BE49-F238E27FC236}">
                <a16:creationId xmlns:a16="http://schemas.microsoft.com/office/drawing/2014/main" id="{D1571430-5F31-3DD3-EFC4-4322683A9882}"/>
              </a:ext>
            </a:extLst>
          </p:cNvPr>
          <p:cNvSpPr/>
          <p:nvPr/>
        </p:nvSpPr>
        <p:spPr>
          <a:xfrm>
            <a:off x="0" y="0"/>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uLnTx/>
                <a:uFillTx/>
                <a:latin typeface="Calibri" panose="020F0502020204030204"/>
                <a:ea typeface="+mn-ea"/>
                <a:cs typeface="+mn-cs"/>
              </a:rPr>
              <a:t>Planiranje EU projekata u proračunu/financijskom planu 2026. – 2028.</a:t>
            </a:r>
          </a:p>
        </p:txBody>
      </p:sp>
      <p:sp>
        <p:nvSpPr>
          <p:cNvPr id="4" name="AutoShape 2" descr="Books with solid fill"/>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utoShape 4" descr="Books with solid fill"/>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Pravokutnik 1"/>
          <p:cNvSpPr/>
          <p:nvPr/>
        </p:nvSpPr>
        <p:spPr>
          <a:xfrm>
            <a:off x="300892" y="719576"/>
            <a:ext cx="11590216" cy="916854"/>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hr-HR"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kumimoji="0" lang="hr-HR" sz="24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Pravokutnik: zaobljeni dijagonalni kutovi 2">
            <a:extLst>
              <a:ext uri="{FF2B5EF4-FFF2-40B4-BE49-F238E27FC236}">
                <a16:creationId xmlns:a16="http://schemas.microsoft.com/office/drawing/2014/main" id="{EA07C3F0-5C16-E4BF-13FF-36D2D8E45A55}"/>
              </a:ext>
            </a:extLst>
          </p:cNvPr>
          <p:cNvSpPr/>
          <p:nvPr/>
        </p:nvSpPr>
        <p:spPr>
          <a:xfrm>
            <a:off x="87671" y="907158"/>
            <a:ext cx="9335405" cy="1280573"/>
          </a:xfrm>
          <a:prstGeom prst="round2DiagRect">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r>
              <a:rPr lang="hr-HR" sz="2800" dirty="0">
                <a:solidFill>
                  <a:prstClr val="black"/>
                </a:solidFill>
              </a:rPr>
              <a:t>EU sredstva mogu se doznačiti temeljem sklopljenog ugovora/odluke  o dodjeli bespovratnih sredstava:</a:t>
            </a: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Pravokutnik: zaobljeni dijagonalni kutovi 6">
            <a:extLst>
              <a:ext uri="{FF2B5EF4-FFF2-40B4-BE49-F238E27FC236}">
                <a16:creationId xmlns:a16="http://schemas.microsoft.com/office/drawing/2014/main" id="{B7BD3744-40DB-B855-F3A8-2288DC5E9E9B}"/>
              </a:ext>
            </a:extLst>
          </p:cNvPr>
          <p:cNvSpPr/>
          <p:nvPr/>
        </p:nvSpPr>
        <p:spPr>
          <a:xfrm>
            <a:off x="87672" y="2281146"/>
            <a:ext cx="9335404" cy="1535269"/>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457200" lvl="0" indent="-457200" algn="just">
              <a:lnSpc>
                <a:spcPct val="115000"/>
              </a:lnSpc>
              <a:buAutoNum type="arabicPeriod"/>
            </a:pPr>
            <a:r>
              <a:rPr lang="hr-HR" sz="2000" dirty="0">
                <a:solidFill>
                  <a:prstClr val="black"/>
                </a:solidFill>
                <a:ea typeface="Calibri" panose="020F0502020204030204" pitchFamily="34" charset="0"/>
                <a:cs typeface="Times New Roman" panose="02020603050405020304" pitchFamily="18" charset="0"/>
              </a:rPr>
              <a:t>iz državnog proračuna</a:t>
            </a:r>
          </a:p>
          <a:p>
            <a:pPr marL="800100" lvl="1" indent="-342900" algn="just">
              <a:lnSpc>
                <a:spcPct val="115000"/>
              </a:lnSpc>
              <a:buFont typeface="Wingdings" panose="05000000000000000000" pitchFamily="2" charset="2"/>
              <a:buChar char="§"/>
            </a:pPr>
            <a:r>
              <a:rPr lang="hr-HR" sz="2000" dirty="0">
                <a:solidFill>
                  <a:prstClr val="black"/>
                </a:solidFill>
                <a:ea typeface="Calibri" panose="020F0502020204030204" pitchFamily="34" charset="0"/>
                <a:cs typeface="Times New Roman" panose="02020603050405020304" pitchFamily="18" charset="0"/>
              </a:rPr>
              <a:t>s pozicija financijskog plana programskog tijela nadležnog za ugovaranje isplatu</a:t>
            </a:r>
          </a:p>
          <a:p>
            <a:pPr marL="800100" lvl="1" indent="-342900" algn="just">
              <a:lnSpc>
                <a:spcPct val="115000"/>
              </a:lnSpc>
              <a:buFont typeface="Wingdings" panose="05000000000000000000" pitchFamily="2" charset="2"/>
              <a:buChar char="§"/>
            </a:pPr>
            <a:r>
              <a:rPr lang="hr-HR" sz="2000" dirty="0">
                <a:solidFill>
                  <a:prstClr val="black"/>
                </a:solidFill>
                <a:ea typeface="Calibri" panose="020F0502020204030204" pitchFamily="34" charset="0"/>
                <a:cs typeface="Times New Roman" panose="02020603050405020304" pitchFamily="18" charset="0"/>
              </a:rPr>
              <a:t>s pozicija financijskog plana Agencije za mobilnost i programe EU za </a:t>
            </a:r>
            <a:r>
              <a:rPr lang="hr-HR" sz="2000" dirty="0" err="1">
                <a:solidFill>
                  <a:prstClr val="black"/>
                </a:solidFill>
                <a:ea typeface="Calibri" panose="020F0502020204030204" pitchFamily="34" charset="0"/>
                <a:cs typeface="Times New Roman" panose="02020603050405020304" pitchFamily="18" charset="0"/>
              </a:rPr>
              <a:t>Erasmus</a:t>
            </a:r>
            <a:r>
              <a:rPr lang="hr-HR" sz="2000" dirty="0">
                <a:solidFill>
                  <a:prstClr val="black"/>
                </a:solidFill>
                <a:ea typeface="Calibri" panose="020F0502020204030204" pitchFamily="34" charset="0"/>
                <a:cs typeface="Times New Roman" panose="02020603050405020304" pitchFamily="18" charset="0"/>
              </a:rPr>
              <a:t> + programe</a:t>
            </a:r>
          </a:p>
        </p:txBody>
      </p:sp>
      <p:sp>
        <p:nvSpPr>
          <p:cNvPr id="9" name="Pravokutnik: zaobljeni dijagonalni kutovi 8">
            <a:extLst>
              <a:ext uri="{FF2B5EF4-FFF2-40B4-BE49-F238E27FC236}">
                <a16:creationId xmlns:a16="http://schemas.microsoft.com/office/drawing/2014/main" id="{D901B7C8-B6BA-24BA-FE60-B229EE1D2E0E}"/>
              </a:ext>
            </a:extLst>
          </p:cNvPr>
          <p:cNvSpPr/>
          <p:nvPr/>
        </p:nvSpPr>
        <p:spPr>
          <a:xfrm>
            <a:off x="87669" y="4145234"/>
            <a:ext cx="9386743" cy="942457"/>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just">
              <a:lnSpc>
                <a:spcPct val="115000"/>
              </a:lnSpc>
            </a:pPr>
            <a:r>
              <a:rPr lang="hr-HR" sz="2000" dirty="0">
                <a:solidFill>
                  <a:prstClr val="black"/>
                </a:solidFill>
                <a:ea typeface="Calibri" panose="020F0502020204030204" pitchFamily="34" charset="0"/>
                <a:cs typeface="Times New Roman" panose="02020603050405020304" pitchFamily="18" charset="0"/>
              </a:rPr>
              <a:t>2. prijenosom sredstava od nositelja odnosno partnera na projektu (iz RH ili inozemstva) u onim EU projektima kod kojih je sklopljen ugovor o partnerstvu</a:t>
            </a:r>
          </a:p>
        </p:txBody>
      </p:sp>
      <p:sp>
        <p:nvSpPr>
          <p:cNvPr id="18" name="TekstniOkvir 17">
            <a:extLst>
              <a:ext uri="{FF2B5EF4-FFF2-40B4-BE49-F238E27FC236}">
                <a16:creationId xmlns:a16="http://schemas.microsoft.com/office/drawing/2014/main" id="{075C1F50-8269-DEA3-6ED0-10F3B5EA5A7C}"/>
              </a:ext>
            </a:extLst>
          </p:cNvPr>
          <p:cNvSpPr txBox="1"/>
          <p:nvPr/>
        </p:nvSpPr>
        <p:spPr>
          <a:xfrm flipH="1">
            <a:off x="10244744" y="1199972"/>
            <a:ext cx="1805078" cy="1754326"/>
          </a:xfrm>
          <a:prstGeom prst="rect">
            <a:avLst/>
          </a:prstGeom>
          <a:solidFill>
            <a:schemeClr val="bg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black"/>
                </a:solidFill>
                <a:effectLst/>
                <a:uLnTx/>
                <a:uFillTx/>
                <a:latin typeface="Calibri" panose="020F0502020204030204"/>
                <a:ea typeface="+mn-ea"/>
                <a:cs typeface="+mn-cs"/>
              </a:rPr>
              <a:t>RAZLIČITI RASHODI I IZDACI/PRIHODI I PRIMICI KOJI SE PLANIRAJU I IZVRŠAVAJU</a:t>
            </a:r>
          </a:p>
        </p:txBody>
      </p:sp>
      <p:sp>
        <p:nvSpPr>
          <p:cNvPr id="20" name="TekstniOkvir 19">
            <a:extLst>
              <a:ext uri="{FF2B5EF4-FFF2-40B4-BE49-F238E27FC236}">
                <a16:creationId xmlns:a16="http://schemas.microsoft.com/office/drawing/2014/main" id="{6B22C4E3-DA5E-1C64-43E1-5BAC42DDED89}"/>
              </a:ext>
            </a:extLst>
          </p:cNvPr>
          <p:cNvSpPr txBox="1"/>
          <p:nvPr/>
        </p:nvSpPr>
        <p:spPr>
          <a:xfrm>
            <a:off x="10296081" y="3295702"/>
            <a:ext cx="1805079" cy="3385542"/>
          </a:xfrm>
          <a:prstGeom prst="rect">
            <a:avLst/>
          </a:prstGeom>
          <a:solidFill>
            <a:schemeClr val="accent1">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black"/>
                </a:solidFill>
                <a:effectLst/>
                <a:uLnTx/>
                <a:uFillTx/>
                <a:latin typeface="Calibri" panose="020F0502020204030204"/>
                <a:ea typeface="+mn-ea"/>
                <a:cs typeface="+mn-cs"/>
              </a:rPr>
              <a:t>JEDINSTVENE BROJČANE OZNAKE IZVORA FINANCIRANJA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black"/>
                </a:solidFill>
                <a:effectLst/>
                <a:uLnTx/>
                <a:uFillTx/>
                <a:latin typeface="Calibri" panose="020F0502020204030204"/>
                <a:ea typeface="+mn-ea"/>
                <a:cs typeface="+mn-cs"/>
              </a:rPr>
              <a:t>PREMA POJEDINIM EU PROGRAMIMA I FONDOVIMA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black"/>
                </a:solidFill>
                <a:effectLst/>
                <a:uLnTx/>
                <a:uFillTx/>
                <a:latin typeface="Calibri" panose="020F0502020204030204"/>
                <a:ea typeface="+mn-ea"/>
                <a:cs typeface="+mn-cs"/>
              </a:rPr>
              <a:t>od uplate sredstava do utroška sredstava kod korisnika EU projekta</a:t>
            </a:r>
          </a:p>
        </p:txBody>
      </p:sp>
      <p:sp>
        <p:nvSpPr>
          <p:cNvPr id="21" name="Desna vitičasta zagrada 20">
            <a:extLst>
              <a:ext uri="{FF2B5EF4-FFF2-40B4-BE49-F238E27FC236}">
                <a16:creationId xmlns:a16="http://schemas.microsoft.com/office/drawing/2014/main" id="{C92CD657-D716-8D90-ED77-DD74D15235DB}"/>
              </a:ext>
            </a:extLst>
          </p:cNvPr>
          <p:cNvSpPr/>
          <p:nvPr/>
        </p:nvSpPr>
        <p:spPr>
          <a:xfrm>
            <a:off x="9595839" y="1089390"/>
            <a:ext cx="527479" cy="5672073"/>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p:cNvSpPr/>
          <p:nvPr/>
        </p:nvSpPr>
        <p:spPr>
          <a:xfrm>
            <a:off x="1377461" y="5564015"/>
            <a:ext cx="6096000" cy="392159"/>
          </a:xfrm>
          <a:prstGeom prst="rect">
            <a:avLst/>
          </a:prstGeom>
        </p:spPr>
        <p:txBody>
          <a:bodyPr>
            <a:spAutoFit/>
          </a:bodyPr>
          <a:lstStyle/>
          <a:p>
            <a:pPr lvl="0" algn="just">
              <a:lnSpc>
                <a:spcPct val="115000"/>
              </a:lnSpc>
            </a:pPr>
            <a:endParaRPr lang="hr-HR" dirty="0">
              <a:solidFill>
                <a:prstClr val="black"/>
              </a:solidFill>
              <a:ea typeface="Calibri" panose="020F0502020204030204" pitchFamily="34" charset="0"/>
              <a:cs typeface="Times New Roman" panose="02020603050405020304" pitchFamily="18" charset="0"/>
            </a:endParaRPr>
          </a:p>
        </p:txBody>
      </p:sp>
      <p:sp>
        <p:nvSpPr>
          <p:cNvPr id="19" name="Pravokutnik: zaobljeni dijagonalni kutovi 8">
            <a:extLst>
              <a:ext uri="{FF2B5EF4-FFF2-40B4-BE49-F238E27FC236}">
                <a16:creationId xmlns:a16="http://schemas.microsoft.com/office/drawing/2014/main" id="{D901B7C8-B6BA-24BA-FE60-B229EE1D2E0E}"/>
              </a:ext>
            </a:extLst>
          </p:cNvPr>
          <p:cNvSpPr/>
          <p:nvPr/>
        </p:nvSpPr>
        <p:spPr>
          <a:xfrm>
            <a:off x="144833" y="5533621"/>
            <a:ext cx="9329579" cy="1147623"/>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lnSpc>
                <a:spcPct val="115000"/>
              </a:lnSpc>
            </a:pPr>
            <a:r>
              <a:rPr lang="hr-HR" sz="2000" dirty="0">
                <a:solidFill>
                  <a:prstClr val="black"/>
                </a:solidFill>
                <a:ea typeface="Calibri" panose="020F0502020204030204" pitchFamily="34" charset="0"/>
                <a:cs typeface="Times New Roman" panose="02020603050405020304" pitchFamily="18" charset="0"/>
              </a:rPr>
              <a:t>3. izravno iz EU proračuna u slučaju kada su korisnici projekata iz izravno upravljanog programa</a:t>
            </a:r>
          </a:p>
        </p:txBody>
      </p:sp>
    </p:spTree>
    <p:extLst>
      <p:ext uri="{BB962C8B-B14F-4D97-AF65-F5344CB8AC3E}">
        <p14:creationId xmlns:p14="http://schemas.microsoft.com/office/powerpoint/2010/main" val="1192114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zervirano mjesto broja slajda 228">
            <a:extLst>
              <a:ext uri="{FF2B5EF4-FFF2-40B4-BE49-F238E27FC236}">
                <a16:creationId xmlns:a16="http://schemas.microsoft.com/office/drawing/2014/main" id="{558443B5-BE7A-550D-D0EC-0898C83C3485}"/>
              </a:ext>
            </a:extLst>
          </p:cNvPr>
          <p:cNvSpPr txBox="1">
            <a:spLocks/>
          </p:cNvSpPr>
          <p:nvPr/>
        </p:nvSpPr>
        <p:spPr>
          <a:xfrm>
            <a:off x="11755836" y="6542745"/>
            <a:ext cx="199505" cy="138499"/>
          </a:xfrm>
          <a:prstGeom prst="rect">
            <a:avLst/>
          </a:prstGeom>
          <a:noFill/>
        </p:spPr>
        <p:txBody>
          <a:bodyPr wrap="square" lIns="0" tIns="0" rIns="0" bIns="0" rtlCol="0">
            <a:spAutoFit/>
          </a:bodyPr>
          <a:lstStyle>
            <a:defPPr>
              <a:defRPr lang="sr-Latn-RS"/>
            </a:defPPr>
            <a:lvl1pPr marL="0" algn="l" defTabSz="914400" rtl="0" eaLnBrk="1" latinLnBrk="0" hangingPunct="1">
              <a:defRPr lang="en-US" sz="800" b="0" i="0" kern="1200" smtClean="0">
                <a:solidFill>
                  <a:schemeClr val="tx2"/>
                </a:solidFill>
                <a:effectLst/>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fld id="{46C7C3DC-F2BD-3444-971E-438EC79B522A}" type="slidenum">
              <a:rPr kumimoji="0" lang="en-GB" sz="1000" b="1" i="0" u="none" strike="noStrike" kern="1200" cap="none" spc="0" normalizeH="0" baseline="0" noProof="0" smtClean="0">
                <a:ln>
                  <a:noFill/>
                </a:ln>
                <a:solidFill>
                  <a:srgbClr val="002060"/>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90000"/>
                </a:lnSpc>
                <a:spcBef>
                  <a:spcPts val="0"/>
                </a:spcBef>
                <a:spcAft>
                  <a:spcPts val="0"/>
                </a:spcAft>
                <a:buClrTx/>
                <a:buSzTx/>
                <a:buFontTx/>
                <a:buNone/>
                <a:tabLst/>
                <a:defRPr/>
              </a:pPr>
              <a:t>38</a:t>
            </a:fld>
            <a:endParaRPr kumimoji="0" lang="en-GB" sz="8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sp>
        <p:nvSpPr>
          <p:cNvPr id="25" name="Pravokutnik 3">
            <a:extLst>
              <a:ext uri="{FF2B5EF4-FFF2-40B4-BE49-F238E27FC236}">
                <a16:creationId xmlns:a16="http://schemas.microsoft.com/office/drawing/2014/main" id="{E5787B08-D9E7-75ED-795F-01A2B08DF515}"/>
              </a:ext>
            </a:extLst>
          </p:cNvPr>
          <p:cNvSpPr/>
          <p:nvPr/>
        </p:nvSpPr>
        <p:spPr>
          <a:xfrm>
            <a:off x="5861088" y="5416510"/>
            <a:ext cx="5893587"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endParaRPr>
          </a:p>
        </p:txBody>
      </p:sp>
      <p:sp>
        <p:nvSpPr>
          <p:cNvPr id="16" name="Pravokutnik 7">
            <a:extLst>
              <a:ext uri="{FF2B5EF4-FFF2-40B4-BE49-F238E27FC236}">
                <a16:creationId xmlns:a16="http://schemas.microsoft.com/office/drawing/2014/main" id="{D1571430-5F31-3DD3-EFC4-4322683A9882}"/>
              </a:ext>
            </a:extLst>
          </p:cNvPr>
          <p:cNvSpPr/>
          <p:nvPr/>
        </p:nvSpPr>
        <p:spPr>
          <a:xfrm>
            <a:off x="26774" y="-12106"/>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uLnTx/>
                <a:uFillTx/>
                <a:latin typeface="Calibri" panose="020F0502020204030204"/>
                <a:ea typeface="+mn-ea"/>
                <a:cs typeface="+mn-cs"/>
              </a:rPr>
              <a:t>Planiranje EU projekata u proračunu/financijskom planu 2026. – 2028. </a:t>
            </a:r>
          </a:p>
        </p:txBody>
      </p:sp>
      <p:sp>
        <p:nvSpPr>
          <p:cNvPr id="4" name="AutoShape 2" descr="Books with solid fill"/>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utoShape 4" descr="Books with solid fill"/>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Pravokutnik 1"/>
          <p:cNvSpPr/>
          <p:nvPr/>
        </p:nvSpPr>
        <p:spPr>
          <a:xfrm>
            <a:off x="327666" y="684045"/>
            <a:ext cx="11590216" cy="916854"/>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hr-HR"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kumimoji="0" lang="hr-HR" sz="24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7" name="Pravokutnik: zaobljeni dijagonalni kutovi 6">
            <a:extLst>
              <a:ext uri="{FF2B5EF4-FFF2-40B4-BE49-F238E27FC236}">
                <a16:creationId xmlns:a16="http://schemas.microsoft.com/office/drawing/2014/main" id="{B7BD3744-40DB-B855-F3A8-2288DC5E9E9B}"/>
              </a:ext>
            </a:extLst>
          </p:cNvPr>
          <p:cNvSpPr/>
          <p:nvPr/>
        </p:nvSpPr>
        <p:spPr>
          <a:xfrm>
            <a:off x="1382709" y="732308"/>
            <a:ext cx="4615114" cy="2308987"/>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457200" lvl="0" indent="-457200" algn="just">
              <a:lnSpc>
                <a:spcPct val="115000"/>
              </a:lnSpc>
              <a:buAutoNum type="arabicPeriod"/>
            </a:pPr>
            <a:r>
              <a:rPr lang="hr-HR" sz="2000" dirty="0">
                <a:solidFill>
                  <a:prstClr val="black"/>
                </a:solidFill>
                <a:ea typeface="Calibri" panose="020F0502020204030204" pitchFamily="34" charset="0"/>
                <a:cs typeface="Times New Roman" panose="02020603050405020304" pitchFamily="18" charset="0"/>
              </a:rPr>
              <a:t>iz državnog proračuna</a:t>
            </a:r>
          </a:p>
          <a:p>
            <a:pPr marL="342900" indent="-342900" algn="just">
              <a:lnSpc>
                <a:spcPct val="115000"/>
              </a:lnSpc>
              <a:buFont typeface="Wingdings" panose="05000000000000000000" pitchFamily="2" charset="2"/>
              <a:buChar char="§"/>
            </a:pPr>
            <a:r>
              <a:rPr lang="hr-HR" dirty="0">
                <a:solidFill>
                  <a:prstClr val="black"/>
                </a:solidFill>
                <a:ea typeface="Calibri" panose="020F0502020204030204" pitchFamily="34" charset="0"/>
                <a:cs typeface="Times New Roman" panose="02020603050405020304" pitchFamily="18" charset="0"/>
              </a:rPr>
              <a:t>s pozicija financijskog plana programskog tijela nadležnog za ugovaranje isplatu</a:t>
            </a:r>
          </a:p>
          <a:p>
            <a:pPr marL="342900" indent="-342900" algn="just">
              <a:lnSpc>
                <a:spcPct val="115000"/>
              </a:lnSpc>
              <a:buFont typeface="Wingdings" panose="05000000000000000000" pitchFamily="2" charset="2"/>
              <a:buChar char="§"/>
            </a:pPr>
            <a:r>
              <a:rPr lang="hr-HR" dirty="0">
                <a:solidFill>
                  <a:prstClr val="black"/>
                </a:solidFill>
                <a:ea typeface="Calibri" panose="020F0502020204030204" pitchFamily="34" charset="0"/>
                <a:cs typeface="Times New Roman" panose="02020603050405020304" pitchFamily="18" charset="0"/>
              </a:rPr>
              <a:t>s pozicija financijskog plana Agencije za mobilnost i programe EU za </a:t>
            </a:r>
            <a:r>
              <a:rPr lang="hr-HR" dirty="0" err="1">
                <a:solidFill>
                  <a:prstClr val="black"/>
                </a:solidFill>
                <a:ea typeface="Calibri" panose="020F0502020204030204" pitchFamily="34" charset="0"/>
                <a:cs typeface="Times New Roman" panose="02020603050405020304" pitchFamily="18" charset="0"/>
              </a:rPr>
              <a:t>Erasmus</a:t>
            </a:r>
            <a:r>
              <a:rPr lang="hr-HR" dirty="0">
                <a:solidFill>
                  <a:prstClr val="black"/>
                </a:solidFill>
                <a:ea typeface="Calibri" panose="020F0502020204030204" pitchFamily="34" charset="0"/>
                <a:cs typeface="Times New Roman" panose="02020603050405020304" pitchFamily="18" charset="0"/>
              </a:rPr>
              <a:t> + programe</a:t>
            </a:r>
          </a:p>
        </p:txBody>
      </p:sp>
      <p:sp>
        <p:nvSpPr>
          <p:cNvPr id="9" name="Pravokutnik: zaobljeni dijagonalni kutovi 8">
            <a:extLst>
              <a:ext uri="{FF2B5EF4-FFF2-40B4-BE49-F238E27FC236}">
                <a16:creationId xmlns:a16="http://schemas.microsoft.com/office/drawing/2014/main" id="{D901B7C8-B6BA-24BA-FE60-B229EE1D2E0E}"/>
              </a:ext>
            </a:extLst>
          </p:cNvPr>
          <p:cNvSpPr/>
          <p:nvPr/>
        </p:nvSpPr>
        <p:spPr>
          <a:xfrm>
            <a:off x="1457206" y="3424961"/>
            <a:ext cx="4675073" cy="1766319"/>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just">
              <a:lnSpc>
                <a:spcPct val="115000"/>
              </a:lnSpc>
            </a:pPr>
            <a:r>
              <a:rPr lang="hr-HR" sz="2000" dirty="0">
                <a:solidFill>
                  <a:prstClr val="black"/>
                </a:solidFill>
                <a:ea typeface="Calibri" panose="020F0502020204030204" pitchFamily="34" charset="0"/>
                <a:cs typeface="Times New Roman" panose="02020603050405020304" pitchFamily="18" charset="0"/>
              </a:rPr>
              <a:t>2. prijenosom sredstava od nositelja odnosno partnera na projektu (iz RH ili inozemstva) u onim EU projektima kod kojih je sklopljen ugovor o partnerstvu</a:t>
            </a:r>
          </a:p>
          <a:p>
            <a:pPr lvl="0" algn="just">
              <a:lnSpc>
                <a:spcPct val="115000"/>
              </a:lnSpc>
            </a:pPr>
            <a:endParaRPr lang="hr-HR" sz="2000" dirty="0">
              <a:solidFill>
                <a:prstClr val="black"/>
              </a:solidFill>
              <a:ea typeface="Calibri" panose="020F0502020204030204" pitchFamily="34" charset="0"/>
              <a:cs typeface="Times New Roman" panose="02020603050405020304" pitchFamily="18" charset="0"/>
            </a:endParaRPr>
          </a:p>
        </p:txBody>
      </p:sp>
      <p:sp>
        <p:nvSpPr>
          <p:cNvPr id="8" name="Rectangle 7"/>
          <p:cNvSpPr/>
          <p:nvPr/>
        </p:nvSpPr>
        <p:spPr>
          <a:xfrm>
            <a:off x="1377461" y="5564015"/>
            <a:ext cx="6096000" cy="392159"/>
          </a:xfrm>
          <a:prstGeom prst="rect">
            <a:avLst/>
          </a:prstGeom>
        </p:spPr>
        <p:txBody>
          <a:bodyPr>
            <a:spAutoFit/>
          </a:bodyPr>
          <a:lstStyle/>
          <a:p>
            <a:pPr lvl="0" algn="just">
              <a:lnSpc>
                <a:spcPct val="115000"/>
              </a:lnSpc>
            </a:pPr>
            <a:endParaRPr lang="hr-HR" dirty="0">
              <a:solidFill>
                <a:prstClr val="black"/>
              </a:solidFill>
              <a:ea typeface="Calibri" panose="020F0502020204030204" pitchFamily="34" charset="0"/>
              <a:cs typeface="Times New Roman" panose="02020603050405020304" pitchFamily="18" charset="0"/>
            </a:endParaRPr>
          </a:p>
        </p:txBody>
      </p:sp>
      <p:sp>
        <p:nvSpPr>
          <p:cNvPr id="19" name="Pravokutnik: zaobljeni dijagonalni kutovi 8">
            <a:extLst>
              <a:ext uri="{FF2B5EF4-FFF2-40B4-BE49-F238E27FC236}">
                <a16:creationId xmlns:a16="http://schemas.microsoft.com/office/drawing/2014/main" id="{D901B7C8-B6BA-24BA-FE60-B229EE1D2E0E}"/>
              </a:ext>
            </a:extLst>
          </p:cNvPr>
          <p:cNvSpPr/>
          <p:nvPr/>
        </p:nvSpPr>
        <p:spPr>
          <a:xfrm>
            <a:off x="1397246" y="5416510"/>
            <a:ext cx="4675074" cy="1147623"/>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lnSpc>
                <a:spcPct val="115000"/>
              </a:lnSpc>
            </a:pPr>
            <a:r>
              <a:rPr lang="hr-HR" sz="2000" dirty="0">
                <a:solidFill>
                  <a:prstClr val="black"/>
                </a:solidFill>
                <a:ea typeface="Calibri" panose="020F0502020204030204" pitchFamily="34" charset="0"/>
                <a:cs typeface="Times New Roman" panose="02020603050405020304" pitchFamily="18" charset="0"/>
              </a:rPr>
              <a:t>3. izravno iz EU proračuna u slučaju kada su korisnici projekata iz izravno upravljanog programa</a:t>
            </a:r>
          </a:p>
        </p:txBody>
      </p:sp>
      <p:sp>
        <p:nvSpPr>
          <p:cNvPr id="10" name="Rectangle 9"/>
          <p:cNvSpPr/>
          <p:nvPr/>
        </p:nvSpPr>
        <p:spPr>
          <a:xfrm>
            <a:off x="8690079" y="977475"/>
            <a:ext cx="3293149" cy="1754326"/>
          </a:xfrm>
          <a:prstGeom prst="rect">
            <a:avLst/>
          </a:prstGeom>
          <a:solidFill>
            <a:srgbClr val="9DC3E6"/>
          </a:solidFill>
        </p:spPr>
        <p:txBody>
          <a:bodyPr wrap="square">
            <a:spAutoFit/>
          </a:bodyPr>
          <a:lstStyle/>
          <a:p>
            <a:pPr algn="ctr"/>
            <a:endParaRPr lang="hr-HR" dirty="0"/>
          </a:p>
          <a:p>
            <a:pPr algn="ctr"/>
            <a:endParaRPr lang="hr-HR" dirty="0"/>
          </a:p>
          <a:p>
            <a:pPr algn="ctr"/>
            <a:r>
              <a:rPr lang="pt-BR" b="1" dirty="0"/>
              <a:t>638</a:t>
            </a:r>
            <a:r>
              <a:rPr lang="pt-BR" dirty="0"/>
              <a:t> - prihodi od pomoći temeljem prijenosa EU sredstava</a:t>
            </a:r>
            <a:endParaRPr lang="hr-HR" dirty="0"/>
          </a:p>
          <a:p>
            <a:pPr algn="ctr"/>
            <a:endParaRPr lang="hr-HR" dirty="0"/>
          </a:p>
          <a:p>
            <a:pPr algn="ctr"/>
            <a:endParaRPr lang="hr-HR" dirty="0"/>
          </a:p>
        </p:txBody>
      </p:sp>
      <p:sp>
        <p:nvSpPr>
          <p:cNvPr id="17" name="Elipsa 3">
            <a:extLst>
              <a:ext uri="{FF2B5EF4-FFF2-40B4-BE49-F238E27FC236}">
                <a16:creationId xmlns:a16="http://schemas.microsoft.com/office/drawing/2014/main" id="{1020F646-D047-760E-65BC-194A32F82440}"/>
              </a:ext>
            </a:extLst>
          </p:cNvPr>
          <p:cNvSpPr/>
          <p:nvPr/>
        </p:nvSpPr>
        <p:spPr>
          <a:xfrm>
            <a:off x="6119531" y="1160358"/>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56</a:t>
            </a:r>
          </a:p>
        </p:txBody>
      </p:sp>
      <p:sp>
        <p:nvSpPr>
          <p:cNvPr id="22" name="Elipsa 7">
            <a:extLst>
              <a:ext uri="{FF2B5EF4-FFF2-40B4-BE49-F238E27FC236}">
                <a16:creationId xmlns:a16="http://schemas.microsoft.com/office/drawing/2014/main" id="{8C65EEC1-FB32-E88A-171B-3AD8F6DF6F8E}"/>
              </a:ext>
            </a:extLst>
          </p:cNvPr>
          <p:cNvSpPr/>
          <p:nvPr/>
        </p:nvSpPr>
        <p:spPr>
          <a:xfrm>
            <a:off x="6939458" y="1151565"/>
            <a:ext cx="772716" cy="633272"/>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57</a:t>
            </a:r>
          </a:p>
        </p:txBody>
      </p:sp>
      <p:sp>
        <p:nvSpPr>
          <p:cNvPr id="24" name="Elipsa 3">
            <a:extLst>
              <a:ext uri="{FF2B5EF4-FFF2-40B4-BE49-F238E27FC236}">
                <a16:creationId xmlns:a16="http://schemas.microsoft.com/office/drawing/2014/main" id="{1020F646-D047-760E-65BC-194A32F82440}"/>
              </a:ext>
            </a:extLst>
          </p:cNvPr>
          <p:cNvSpPr/>
          <p:nvPr/>
        </p:nvSpPr>
        <p:spPr>
          <a:xfrm>
            <a:off x="6208772" y="2252551"/>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51</a:t>
            </a:r>
          </a:p>
        </p:txBody>
      </p:sp>
      <p:sp>
        <p:nvSpPr>
          <p:cNvPr id="26" name="Elipsa 7">
            <a:extLst>
              <a:ext uri="{FF2B5EF4-FFF2-40B4-BE49-F238E27FC236}">
                <a16:creationId xmlns:a16="http://schemas.microsoft.com/office/drawing/2014/main" id="{8C65EEC1-FB32-E88A-171B-3AD8F6DF6F8E}"/>
              </a:ext>
            </a:extLst>
          </p:cNvPr>
          <p:cNvSpPr/>
          <p:nvPr/>
        </p:nvSpPr>
        <p:spPr>
          <a:xfrm>
            <a:off x="7777520" y="1151565"/>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58</a:t>
            </a:r>
          </a:p>
        </p:txBody>
      </p:sp>
      <p:sp>
        <p:nvSpPr>
          <p:cNvPr id="27" name="Elipsa 3">
            <a:extLst>
              <a:ext uri="{FF2B5EF4-FFF2-40B4-BE49-F238E27FC236}">
                <a16:creationId xmlns:a16="http://schemas.microsoft.com/office/drawing/2014/main" id="{1020F646-D047-760E-65BC-194A32F82440}"/>
              </a:ext>
            </a:extLst>
          </p:cNvPr>
          <p:cNvSpPr/>
          <p:nvPr/>
        </p:nvSpPr>
        <p:spPr>
          <a:xfrm>
            <a:off x="6251125" y="5599953"/>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51</a:t>
            </a:r>
          </a:p>
        </p:txBody>
      </p:sp>
      <p:sp>
        <p:nvSpPr>
          <p:cNvPr id="28" name="Rectangle 27"/>
          <p:cNvSpPr/>
          <p:nvPr/>
        </p:nvSpPr>
        <p:spPr>
          <a:xfrm>
            <a:off x="8682874" y="5599953"/>
            <a:ext cx="3261536" cy="923330"/>
          </a:xfrm>
          <a:prstGeom prst="rect">
            <a:avLst/>
          </a:prstGeom>
          <a:solidFill>
            <a:srgbClr val="9DC3E6"/>
          </a:solidFill>
        </p:spPr>
        <p:txBody>
          <a:bodyPr wrap="square">
            <a:spAutoFit/>
          </a:bodyPr>
          <a:lstStyle/>
          <a:p>
            <a:pPr algn="ctr"/>
            <a:r>
              <a:rPr lang="pl-PL" b="1" dirty="0"/>
              <a:t>632</a:t>
            </a:r>
            <a:r>
              <a:rPr lang="pl-PL" dirty="0"/>
              <a:t> - Pomoći od međunarodnih organizacija te institucija i tijela EU</a:t>
            </a:r>
          </a:p>
        </p:txBody>
      </p:sp>
      <p:sp>
        <p:nvSpPr>
          <p:cNvPr id="29" name="Elipsa 3">
            <a:extLst>
              <a:ext uri="{FF2B5EF4-FFF2-40B4-BE49-F238E27FC236}">
                <a16:creationId xmlns:a16="http://schemas.microsoft.com/office/drawing/2014/main" id="{1020F646-D047-760E-65BC-194A32F82440}"/>
              </a:ext>
            </a:extLst>
          </p:cNvPr>
          <p:cNvSpPr/>
          <p:nvPr/>
        </p:nvSpPr>
        <p:spPr>
          <a:xfrm>
            <a:off x="6282611" y="4359974"/>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51</a:t>
            </a:r>
          </a:p>
        </p:txBody>
      </p:sp>
      <p:sp>
        <p:nvSpPr>
          <p:cNvPr id="30" name="Elipsa 3">
            <a:extLst>
              <a:ext uri="{FF2B5EF4-FFF2-40B4-BE49-F238E27FC236}">
                <a16:creationId xmlns:a16="http://schemas.microsoft.com/office/drawing/2014/main" id="{1020F646-D047-760E-65BC-194A32F82440}"/>
              </a:ext>
            </a:extLst>
          </p:cNvPr>
          <p:cNvSpPr/>
          <p:nvPr/>
        </p:nvSpPr>
        <p:spPr>
          <a:xfrm>
            <a:off x="6251125" y="3515070"/>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56</a:t>
            </a:r>
          </a:p>
        </p:txBody>
      </p:sp>
      <p:sp>
        <p:nvSpPr>
          <p:cNvPr id="31" name="Rectangle 30"/>
          <p:cNvSpPr/>
          <p:nvPr/>
        </p:nvSpPr>
        <p:spPr>
          <a:xfrm>
            <a:off x="8662192" y="3079316"/>
            <a:ext cx="3293150" cy="1938992"/>
          </a:xfrm>
          <a:prstGeom prst="rect">
            <a:avLst/>
          </a:prstGeom>
          <a:solidFill>
            <a:srgbClr val="9DC3E6"/>
          </a:solidFill>
        </p:spPr>
        <p:txBody>
          <a:bodyPr wrap="square">
            <a:spAutoFit/>
          </a:bodyPr>
          <a:lstStyle/>
          <a:p>
            <a:pPr algn="ctr"/>
            <a:r>
              <a:rPr lang="pt-BR" b="1" dirty="0"/>
              <a:t>638</a:t>
            </a:r>
            <a:r>
              <a:rPr lang="hr-HR" dirty="0"/>
              <a:t> </a:t>
            </a:r>
          </a:p>
          <a:p>
            <a:pPr algn="ctr"/>
            <a:r>
              <a:rPr lang="hr-HR" sz="1200" dirty="0"/>
              <a:t>nositelj/partner iz nadležnosti drugog proračuna </a:t>
            </a:r>
          </a:p>
          <a:p>
            <a:pPr algn="ctr"/>
            <a:r>
              <a:rPr lang="hr-HR" b="1" dirty="0"/>
              <a:t>639</a:t>
            </a:r>
          </a:p>
          <a:p>
            <a:pPr algn="ctr"/>
            <a:r>
              <a:rPr lang="hr-HR" sz="1200" dirty="0"/>
              <a:t>nositelj/partner iz nadležnosti istog proračuna </a:t>
            </a:r>
          </a:p>
          <a:p>
            <a:pPr algn="ctr"/>
            <a:r>
              <a:rPr lang="hr-HR" b="1" dirty="0"/>
              <a:t>631</a:t>
            </a:r>
          </a:p>
          <a:p>
            <a:pPr algn="ctr"/>
            <a:r>
              <a:rPr lang="hr-HR" sz="1200" dirty="0"/>
              <a:t>nositelj/partner iz inozemstva</a:t>
            </a:r>
          </a:p>
          <a:p>
            <a:pPr algn="ctr"/>
            <a:r>
              <a:rPr lang="hr-HR" b="1" dirty="0"/>
              <a:t>663</a:t>
            </a:r>
          </a:p>
          <a:p>
            <a:pPr algn="ctr"/>
            <a:r>
              <a:rPr lang="hr-HR" sz="1200" dirty="0"/>
              <a:t>nositelj/partner iz RH izvan sustava proračuna </a:t>
            </a:r>
          </a:p>
        </p:txBody>
      </p:sp>
      <p:sp>
        <p:nvSpPr>
          <p:cNvPr id="32" name="TextBox 31"/>
          <p:cNvSpPr txBox="1"/>
          <p:nvPr/>
        </p:nvSpPr>
        <p:spPr>
          <a:xfrm>
            <a:off x="-45915" y="1201184"/>
            <a:ext cx="1487486" cy="1323439"/>
          </a:xfrm>
          <a:prstGeom prst="rect">
            <a:avLst/>
          </a:prstGeom>
          <a:noFill/>
        </p:spPr>
        <p:txBody>
          <a:bodyPr wrap="square" rtlCol="0">
            <a:spAutoFit/>
          </a:bodyPr>
          <a:lstStyle/>
          <a:p>
            <a:pPr algn="ctr"/>
            <a:r>
              <a:rPr lang="hr-HR" sz="1600" b="1" dirty="0"/>
              <a:t>KORISNIK EU PROJEKTA/</a:t>
            </a:r>
          </a:p>
          <a:p>
            <a:pPr algn="ctr"/>
            <a:r>
              <a:rPr lang="hr-HR" sz="1600" b="1" dirty="0"/>
              <a:t>NOSITELJ U PARTNERSKOM PROJEKTU</a:t>
            </a:r>
          </a:p>
        </p:txBody>
      </p:sp>
      <p:sp>
        <p:nvSpPr>
          <p:cNvPr id="33" name="TextBox 32"/>
          <p:cNvSpPr txBox="1"/>
          <p:nvPr/>
        </p:nvSpPr>
        <p:spPr>
          <a:xfrm>
            <a:off x="21781" y="5176598"/>
            <a:ext cx="1296287" cy="1969770"/>
          </a:xfrm>
          <a:prstGeom prst="rect">
            <a:avLst/>
          </a:prstGeom>
          <a:noFill/>
        </p:spPr>
        <p:txBody>
          <a:bodyPr wrap="square" rtlCol="0">
            <a:spAutoFit/>
          </a:bodyPr>
          <a:lstStyle/>
          <a:p>
            <a:endParaRPr lang="hr-HR" dirty="0"/>
          </a:p>
          <a:p>
            <a:endParaRPr lang="hr-HR" dirty="0"/>
          </a:p>
          <a:p>
            <a:pPr algn="ctr"/>
            <a:r>
              <a:rPr lang="hr-HR" sz="1600" b="1" dirty="0"/>
              <a:t>KORISNIK EU PROJEKTA</a:t>
            </a:r>
          </a:p>
          <a:p>
            <a:endParaRPr lang="hr-HR" dirty="0"/>
          </a:p>
          <a:p>
            <a:endParaRPr lang="hr-HR" dirty="0"/>
          </a:p>
          <a:p>
            <a:endParaRPr lang="hr-HR" dirty="0"/>
          </a:p>
        </p:txBody>
      </p:sp>
      <p:sp>
        <p:nvSpPr>
          <p:cNvPr id="34" name="TextBox 33"/>
          <p:cNvSpPr txBox="1"/>
          <p:nvPr/>
        </p:nvSpPr>
        <p:spPr>
          <a:xfrm>
            <a:off x="87332" y="3286663"/>
            <a:ext cx="1168498" cy="1969770"/>
          </a:xfrm>
          <a:prstGeom prst="rect">
            <a:avLst/>
          </a:prstGeom>
          <a:noFill/>
        </p:spPr>
        <p:txBody>
          <a:bodyPr wrap="square" rtlCol="0">
            <a:spAutoFit/>
          </a:bodyPr>
          <a:lstStyle/>
          <a:p>
            <a:endParaRPr lang="hr-HR" dirty="0"/>
          </a:p>
          <a:p>
            <a:endParaRPr lang="hr-HR" dirty="0"/>
          </a:p>
          <a:p>
            <a:pPr algn="ctr"/>
            <a:r>
              <a:rPr lang="hr-HR" sz="1600" b="1" dirty="0"/>
              <a:t>PARTNER U PROJEKTU</a:t>
            </a:r>
          </a:p>
          <a:p>
            <a:endParaRPr lang="hr-HR" dirty="0"/>
          </a:p>
          <a:p>
            <a:endParaRPr lang="hr-HR" dirty="0"/>
          </a:p>
          <a:p>
            <a:endParaRPr lang="hr-HR" dirty="0"/>
          </a:p>
        </p:txBody>
      </p:sp>
    </p:spTree>
    <p:extLst>
      <p:ext uri="{BB962C8B-B14F-4D97-AF65-F5344CB8AC3E}">
        <p14:creationId xmlns:p14="http://schemas.microsoft.com/office/powerpoint/2010/main" val="38119171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zervirano mjesto broja slajda 228">
            <a:extLst>
              <a:ext uri="{FF2B5EF4-FFF2-40B4-BE49-F238E27FC236}">
                <a16:creationId xmlns:a16="http://schemas.microsoft.com/office/drawing/2014/main" id="{558443B5-BE7A-550D-D0EC-0898C83C3485}"/>
              </a:ext>
            </a:extLst>
          </p:cNvPr>
          <p:cNvSpPr txBox="1">
            <a:spLocks/>
          </p:cNvSpPr>
          <p:nvPr/>
        </p:nvSpPr>
        <p:spPr>
          <a:xfrm>
            <a:off x="11755836" y="6542745"/>
            <a:ext cx="199505" cy="138499"/>
          </a:xfrm>
          <a:prstGeom prst="rect">
            <a:avLst/>
          </a:prstGeom>
          <a:noFill/>
        </p:spPr>
        <p:txBody>
          <a:bodyPr wrap="square" lIns="0" tIns="0" rIns="0" bIns="0" rtlCol="0">
            <a:spAutoFit/>
          </a:bodyPr>
          <a:lstStyle>
            <a:defPPr>
              <a:defRPr lang="sr-Latn-RS"/>
            </a:defPPr>
            <a:lvl1pPr marL="0" algn="l" defTabSz="914400" rtl="0" eaLnBrk="1" latinLnBrk="0" hangingPunct="1">
              <a:defRPr lang="en-US" sz="800" b="0" i="0" kern="1200" smtClean="0">
                <a:solidFill>
                  <a:schemeClr val="tx2"/>
                </a:solidFill>
                <a:effectLst/>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fld id="{46C7C3DC-F2BD-3444-971E-438EC79B522A}" type="slidenum">
              <a:rPr kumimoji="0" lang="en-GB" sz="1000" b="1" i="0" u="none" strike="noStrike" kern="1200" cap="none" spc="0" normalizeH="0" baseline="0" noProof="0" smtClean="0">
                <a:ln>
                  <a:noFill/>
                </a:ln>
                <a:solidFill>
                  <a:srgbClr val="002060"/>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90000"/>
                </a:lnSpc>
                <a:spcBef>
                  <a:spcPts val="0"/>
                </a:spcBef>
                <a:spcAft>
                  <a:spcPts val="0"/>
                </a:spcAft>
                <a:buClrTx/>
                <a:buSzTx/>
                <a:buFontTx/>
                <a:buNone/>
                <a:tabLst/>
                <a:defRPr/>
              </a:pPr>
              <a:t>39</a:t>
            </a:fld>
            <a:endParaRPr kumimoji="0" lang="en-GB" sz="8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sp>
        <p:nvSpPr>
          <p:cNvPr id="25" name="Pravokutnik 3">
            <a:extLst>
              <a:ext uri="{FF2B5EF4-FFF2-40B4-BE49-F238E27FC236}">
                <a16:creationId xmlns:a16="http://schemas.microsoft.com/office/drawing/2014/main" id="{E5787B08-D9E7-75ED-795F-01A2B08DF515}"/>
              </a:ext>
            </a:extLst>
          </p:cNvPr>
          <p:cNvSpPr/>
          <p:nvPr/>
        </p:nvSpPr>
        <p:spPr>
          <a:xfrm>
            <a:off x="5861088" y="5416510"/>
            <a:ext cx="5893587"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endParaRPr>
          </a:p>
        </p:txBody>
      </p:sp>
      <p:sp>
        <p:nvSpPr>
          <p:cNvPr id="16" name="Pravokutnik 7">
            <a:extLst>
              <a:ext uri="{FF2B5EF4-FFF2-40B4-BE49-F238E27FC236}">
                <a16:creationId xmlns:a16="http://schemas.microsoft.com/office/drawing/2014/main" id="{D1571430-5F31-3DD3-EFC4-4322683A9882}"/>
              </a:ext>
            </a:extLst>
          </p:cNvPr>
          <p:cNvSpPr/>
          <p:nvPr/>
        </p:nvSpPr>
        <p:spPr>
          <a:xfrm>
            <a:off x="26774" y="-12106"/>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uLnTx/>
                <a:uFillTx/>
                <a:latin typeface="Calibri" panose="020F0502020204030204"/>
                <a:ea typeface="+mn-ea"/>
                <a:cs typeface="+mn-cs"/>
              </a:rPr>
              <a:t>Planiranje EU projekata u proračunu/financijskom planu 2026. – 2028. - JLPRS</a:t>
            </a:r>
          </a:p>
        </p:txBody>
      </p:sp>
      <p:sp>
        <p:nvSpPr>
          <p:cNvPr id="4" name="AutoShape 2" descr="Books with solid fill"/>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utoShape 4" descr="Books with solid fill"/>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Pravokutnik 1"/>
          <p:cNvSpPr/>
          <p:nvPr/>
        </p:nvSpPr>
        <p:spPr>
          <a:xfrm>
            <a:off x="327666" y="684045"/>
            <a:ext cx="11590216" cy="916854"/>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hr-HR"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kumimoji="0" lang="hr-HR" sz="24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7" name="Pravokutnik: zaobljeni dijagonalni kutovi 6">
            <a:extLst>
              <a:ext uri="{FF2B5EF4-FFF2-40B4-BE49-F238E27FC236}">
                <a16:creationId xmlns:a16="http://schemas.microsoft.com/office/drawing/2014/main" id="{B7BD3744-40DB-B855-F3A8-2288DC5E9E9B}"/>
              </a:ext>
            </a:extLst>
          </p:cNvPr>
          <p:cNvSpPr/>
          <p:nvPr/>
        </p:nvSpPr>
        <p:spPr>
          <a:xfrm>
            <a:off x="1382709" y="732308"/>
            <a:ext cx="4478379" cy="2308987"/>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457200" lvl="0" indent="-457200" algn="just">
              <a:lnSpc>
                <a:spcPct val="115000"/>
              </a:lnSpc>
              <a:buAutoNum type="arabicPeriod"/>
            </a:pPr>
            <a:r>
              <a:rPr lang="hr-HR" sz="2000" dirty="0">
                <a:solidFill>
                  <a:prstClr val="black"/>
                </a:solidFill>
                <a:ea typeface="Calibri" panose="020F0502020204030204" pitchFamily="34" charset="0"/>
                <a:cs typeface="Times New Roman" panose="02020603050405020304" pitchFamily="18" charset="0"/>
              </a:rPr>
              <a:t>iz državnog proračuna</a:t>
            </a:r>
          </a:p>
          <a:p>
            <a:pPr marL="342900" indent="-342900" algn="just">
              <a:lnSpc>
                <a:spcPct val="115000"/>
              </a:lnSpc>
              <a:buFont typeface="Wingdings" panose="05000000000000000000" pitchFamily="2" charset="2"/>
              <a:buChar char="§"/>
            </a:pPr>
            <a:r>
              <a:rPr lang="hr-HR" dirty="0">
                <a:solidFill>
                  <a:prstClr val="black"/>
                </a:solidFill>
                <a:ea typeface="Calibri" panose="020F0502020204030204" pitchFamily="34" charset="0"/>
                <a:cs typeface="Times New Roman" panose="02020603050405020304" pitchFamily="18" charset="0"/>
              </a:rPr>
              <a:t>s pozicija financijskog plana programskog tijela nadležnog za ugovaranje isplatu</a:t>
            </a:r>
          </a:p>
          <a:p>
            <a:pPr marL="342900" indent="-342900" algn="just">
              <a:lnSpc>
                <a:spcPct val="115000"/>
              </a:lnSpc>
              <a:buFont typeface="Wingdings" panose="05000000000000000000" pitchFamily="2" charset="2"/>
              <a:buChar char="§"/>
            </a:pPr>
            <a:r>
              <a:rPr lang="hr-HR" dirty="0">
                <a:solidFill>
                  <a:prstClr val="black"/>
                </a:solidFill>
                <a:ea typeface="Calibri" panose="020F0502020204030204" pitchFamily="34" charset="0"/>
                <a:cs typeface="Times New Roman" panose="02020603050405020304" pitchFamily="18" charset="0"/>
              </a:rPr>
              <a:t>s pozicija financijskog plana Agencije za mobilnost i programe EU za </a:t>
            </a:r>
            <a:r>
              <a:rPr lang="hr-HR" dirty="0" err="1">
                <a:solidFill>
                  <a:prstClr val="black"/>
                </a:solidFill>
                <a:ea typeface="Calibri" panose="020F0502020204030204" pitchFamily="34" charset="0"/>
                <a:cs typeface="Times New Roman" panose="02020603050405020304" pitchFamily="18" charset="0"/>
              </a:rPr>
              <a:t>Erasmus</a:t>
            </a:r>
            <a:r>
              <a:rPr lang="hr-HR" dirty="0">
                <a:solidFill>
                  <a:prstClr val="black"/>
                </a:solidFill>
                <a:ea typeface="Calibri" panose="020F0502020204030204" pitchFamily="34" charset="0"/>
                <a:cs typeface="Times New Roman" panose="02020603050405020304" pitchFamily="18" charset="0"/>
              </a:rPr>
              <a:t> + programe</a:t>
            </a:r>
          </a:p>
        </p:txBody>
      </p:sp>
      <p:sp>
        <p:nvSpPr>
          <p:cNvPr id="8" name="Rectangle 7"/>
          <p:cNvSpPr/>
          <p:nvPr/>
        </p:nvSpPr>
        <p:spPr>
          <a:xfrm>
            <a:off x="1377461" y="5564015"/>
            <a:ext cx="6096000" cy="392159"/>
          </a:xfrm>
          <a:prstGeom prst="rect">
            <a:avLst/>
          </a:prstGeom>
        </p:spPr>
        <p:txBody>
          <a:bodyPr>
            <a:spAutoFit/>
          </a:bodyPr>
          <a:lstStyle/>
          <a:p>
            <a:pPr lvl="0" algn="just">
              <a:lnSpc>
                <a:spcPct val="115000"/>
              </a:lnSpc>
            </a:pPr>
            <a:endParaRPr lang="hr-HR" dirty="0">
              <a:solidFill>
                <a:prstClr val="black"/>
              </a:solidFill>
              <a:ea typeface="Calibri" panose="020F0502020204030204" pitchFamily="34" charset="0"/>
              <a:cs typeface="Times New Roman" panose="02020603050405020304" pitchFamily="18" charset="0"/>
            </a:endParaRPr>
          </a:p>
        </p:txBody>
      </p:sp>
      <p:sp>
        <p:nvSpPr>
          <p:cNvPr id="19" name="Pravokutnik: zaobljeni dijagonalni kutovi 8">
            <a:extLst>
              <a:ext uri="{FF2B5EF4-FFF2-40B4-BE49-F238E27FC236}">
                <a16:creationId xmlns:a16="http://schemas.microsoft.com/office/drawing/2014/main" id="{D901B7C8-B6BA-24BA-FE60-B229EE1D2E0E}"/>
              </a:ext>
            </a:extLst>
          </p:cNvPr>
          <p:cNvSpPr/>
          <p:nvPr/>
        </p:nvSpPr>
        <p:spPr>
          <a:xfrm>
            <a:off x="1255830" y="5416510"/>
            <a:ext cx="4463842" cy="1147623"/>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lnSpc>
                <a:spcPct val="115000"/>
              </a:lnSpc>
            </a:pPr>
            <a:r>
              <a:rPr lang="hr-HR" sz="2000" dirty="0">
                <a:solidFill>
                  <a:prstClr val="black"/>
                </a:solidFill>
                <a:ea typeface="Calibri" panose="020F0502020204030204" pitchFamily="34" charset="0"/>
                <a:cs typeface="Times New Roman" panose="02020603050405020304" pitchFamily="18" charset="0"/>
              </a:rPr>
              <a:t>3. izravno iz EU proračuna u slučaju kada su korisnici projekata iz izravno upravljanog programa</a:t>
            </a:r>
          </a:p>
        </p:txBody>
      </p:sp>
      <p:sp>
        <p:nvSpPr>
          <p:cNvPr id="10" name="Rectangle 9"/>
          <p:cNvSpPr/>
          <p:nvPr/>
        </p:nvSpPr>
        <p:spPr>
          <a:xfrm flipH="1">
            <a:off x="8471277" y="827417"/>
            <a:ext cx="1261347" cy="5909310"/>
          </a:xfrm>
          <a:prstGeom prst="rect">
            <a:avLst/>
          </a:prstGeom>
          <a:solidFill>
            <a:srgbClr val="9DC3E6"/>
          </a:solidFill>
        </p:spPr>
        <p:txBody>
          <a:bodyPr wrap="square">
            <a:spAutoFit/>
          </a:bodyPr>
          <a:lstStyle/>
          <a:p>
            <a:pPr algn="ctr"/>
            <a:endParaRPr lang="hr-HR" b="1" dirty="0"/>
          </a:p>
          <a:p>
            <a:pPr algn="ctr"/>
            <a:endParaRPr lang="hr-HR" b="1" dirty="0"/>
          </a:p>
          <a:p>
            <a:pPr algn="ctr"/>
            <a:endParaRPr lang="hr-HR" b="1" dirty="0"/>
          </a:p>
          <a:p>
            <a:pPr algn="ctr"/>
            <a:endParaRPr lang="hr-HR" b="1" dirty="0"/>
          </a:p>
          <a:p>
            <a:pPr algn="ctr"/>
            <a:r>
              <a:rPr lang="pt-BR" b="1" dirty="0"/>
              <a:t>3/4</a:t>
            </a:r>
            <a:endParaRPr lang="hr-HR" dirty="0"/>
          </a:p>
          <a:p>
            <a:pPr algn="ctr"/>
            <a:r>
              <a:rPr lang="pt-BR" dirty="0"/>
              <a:t>rashodi za provedbu projektnih aktivnosti po prirodnim vrstama</a:t>
            </a:r>
            <a:endParaRPr lang="hr-HR" dirty="0"/>
          </a:p>
          <a:p>
            <a:pPr algn="ctr"/>
            <a:endParaRPr lang="hr-HR" b="1" dirty="0"/>
          </a:p>
          <a:p>
            <a:pPr algn="ctr"/>
            <a:endParaRPr lang="hr-HR" b="1" dirty="0"/>
          </a:p>
          <a:p>
            <a:pPr algn="ctr"/>
            <a:endParaRPr lang="hr-HR" b="1" dirty="0"/>
          </a:p>
          <a:p>
            <a:pPr algn="ctr"/>
            <a:endParaRPr lang="hr-HR" b="1" dirty="0"/>
          </a:p>
          <a:p>
            <a:pPr algn="ctr"/>
            <a:endParaRPr lang="hr-HR" b="1" dirty="0"/>
          </a:p>
          <a:p>
            <a:pPr algn="ctr"/>
            <a:endParaRPr lang="hr-HR" b="1" dirty="0"/>
          </a:p>
          <a:p>
            <a:pPr algn="ctr"/>
            <a:endParaRPr lang="hr-HR" b="1" dirty="0"/>
          </a:p>
          <a:p>
            <a:pPr algn="ctr"/>
            <a:endParaRPr lang="hr-HR" b="1" dirty="0"/>
          </a:p>
          <a:p>
            <a:pPr algn="ctr"/>
            <a:endParaRPr lang="hr-HR" b="1" dirty="0"/>
          </a:p>
        </p:txBody>
      </p:sp>
      <p:sp>
        <p:nvSpPr>
          <p:cNvPr id="17" name="Elipsa 3">
            <a:extLst>
              <a:ext uri="{FF2B5EF4-FFF2-40B4-BE49-F238E27FC236}">
                <a16:creationId xmlns:a16="http://schemas.microsoft.com/office/drawing/2014/main" id="{1020F646-D047-760E-65BC-194A32F82440}"/>
              </a:ext>
            </a:extLst>
          </p:cNvPr>
          <p:cNvSpPr/>
          <p:nvPr/>
        </p:nvSpPr>
        <p:spPr>
          <a:xfrm>
            <a:off x="5896253" y="1206884"/>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56</a:t>
            </a:r>
          </a:p>
        </p:txBody>
      </p:sp>
      <p:sp>
        <p:nvSpPr>
          <p:cNvPr id="22" name="Elipsa 7">
            <a:extLst>
              <a:ext uri="{FF2B5EF4-FFF2-40B4-BE49-F238E27FC236}">
                <a16:creationId xmlns:a16="http://schemas.microsoft.com/office/drawing/2014/main" id="{8C65EEC1-FB32-E88A-171B-3AD8F6DF6F8E}"/>
              </a:ext>
            </a:extLst>
          </p:cNvPr>
          <p:cNvSpPr/>
          <p:nvPr/>
        </p:nvSpPr>
        <p:spPr>
          <a:xfrm>
            <a:off x="6705023" y="1196390"/>
            <a:ext cx="772716" cy="633272"/>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57</a:t>
            </a:r>
          </a:p>
        </p:txBody>
      </p:sp>
      <p:sp>
        <p:nvSpPr>
          <p:cNvPr id="24" name="Elipsa 3">
            <a:extLst>
              <a:ext uri="{FF2B5EF4-FFF2-40B4-BE49-F238E27FC236}">
                <a16:creationId xmlns:a16="http://schemas.microsoft.com/office/drawing/2014/main" id="{1020F646-D047-760E-65BC-194A32F82440}"/>
              </a:ext>
            </a:extLst>
          </p:cNvPr>
          <p:cNvSpPr/>
          <p:nvPr/>
        </p:nvSpPr>
        <p:spPr>
          <a:xfrm>
            <a:off x="5957975" y="2169126"/>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51</a:t>
            </a:r>
          </a:p>
        </p:txBody>
      </p:sp>
      <p:sp>
        <p:nvSpPr>
          <p:cNvPr id="26" name="Elipsa 7">
            <a:extLst>
              <a:ext uri="{FF2B5EF4-FFF2-40B4-BE49-F238E27FC236}">
                <a16:creationId xmlns:a16="http://schemas.microsoft.com/office/drawing/2014/main" id="{8C65EEC1-FB32-E88A-171B-3AD8F6DF6F8E}"/>
              </a:ext>
            </a:extLst>
          </p:cNvPr>
          <p:cNvSpPr/>
          <p:nvPr/>
        </p:nvSpPr>
        <p:spPr>
          <a:xfrm>
            <a:off x="7512904" y="1191281"/>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58</a:t>
            </a:r>
          </a:p>
        </p:txBody>
      </p:sp>
      <p:sp>
        <p:nvSpPr>
          <p:cNvPr id="27" name="Elipsa 3">
            <a:extLst>
              <a:ext uri="{FF2B5EF4-FFF2-40B4-BE49-F238E27FC236}">
                <a16:creationId xmlns:a16="http://schemas.microsoft.com/office/drawing/2014/main" id="{1020F646-D047-760E-65BC-194A32F82440}"/>
              </a:ext>
            </a:extLst>
          </p:cNvPr>
          <p:cNvSpPr/>
          <p:nvPr/>
        </p:nvSpPr>
        <p:spPr>
          <a:xfrm>
            <a:off x="5957975" y="5594307"/>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51</a:t>
            </a:r>
          </a:p>
        </p:txBody>
      </p:sp>
      <p:sp>
        <p:nvSpPr>
          <p:cNvPr id="29" name="Elipsa 3">
            <a:extLst>
              <a:ext uri="{FF2B5EF4-FFF2-40B4-BE49-F238E27FC236}">
                <a16:creationId xmlns:a16="http://schemas.microsoft.com/office/drawing/2014/main" id="{1020F646-D047-760E-65BC-194A32F82440}"/>
              </a:ext>
            </a:extLst>
          </p:cNvPr>
          <p:cNvSpPr/>
          <p:nvPr/>
        </p:nvSpPr>
        <p:spPr>
          <a:xfrm>
            <a:off x="5957975" y="4323655"/>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51</a:t>
            </a:r>
          </a:p>
        </p:txBody>
      </p:sp>
      <p:sp>
        <p:nvSpPr>
          <p:cNvPr id="30" name="Elipsa 3">
            <a:extLst>
              <a:ext uri="{FF2B5EF4-FFF2-40B4-BE49-F238E27FC236}">
                <a16:creationId xmlns:a16="http://schemas.microsoft.com/office/drawing/2014/main" id="{1020F646-D047-760E-65BC-194A32F82440}"/>
              </a:ext>
            </a:extLst>
          </p:cNvPr>
          <p:cNvSpPr/>
          <p:nvPr/>
        </p:nvSpPr>
        <p:spPr>
          <a:xfrm>
            <a:off x="5932307" y="3490348"/>
            <a:ext cx="772716" cy="633271"/>
          </a:xfrm>
          <a:prstGeom prst="ellipse">
            <a:avLst/>
          </a:prstGeom>
          <a:solidFill>
            <a:srgbClr val="9DC3E6">
              <a:alpha val="50000"/>
            </a:srgb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hr-HR" sz="2400" b="1" dirty="0">
                <a:solidFill>
                  <a:schemeClr val="tx1"/>
                </a:solidFill>
              </a:rPr>
              <a:t>56</a:t>
            </a:r>
          </a:p>
        </p:txBody>
      </p:sp>
      <p:sp>
        <p:nvSpPr>
          <p:cNvPr id="31" name="Rectangle 30"/>
          <p:cNvSpPr/>
          <p:nvPr/>
        </p:nvSpPr>
        <p:spPr>
          <a:xfrm>
            <a:off x="10083651" y="827417"/>
            <a:ext cx="2010905" cy="5909310"/>
          </a:xfrm>
          <a:prstGeom prst="rect">
            <a:avLst/>
          </a:prstGeom>
          <a:solidFill>
            <a:srgbClr val="9DC3E6"/>
          </a:solidFill>
        </p:spPr>
        <p:txBody>
          <a:bodyPr wrap="square">
            <a:spAutoFit/>
          </a:bodyPr>
          <a:lstStyle/>
          <a:p>
            <a:pPr algn="ctr"/>
            <a:endParaRPr lang="hr-HR" b="1" dirty="0"/>
          </a:p>
          <a:p>
            <a:pPr algn="ctr"/>
            <a:endParaRPr lang="hr-HR" b="1" dirty="0"/>
          </a:p>
          <a:p>
            <a:pPr algn="ctr"/>
            <a:endParaRPr lang="hr-HR" b="1" dirty="0"/>
          </a:p>
          <a:p>
            <a:pPr algn="ctr"/>
            <a:r>
              <a:rPr lang="hr-HR" b="1" dirty="0"/>
              <a:t>368</a:t>
            </a:r>
            <a:endParaRPr lang="hr-HR" dirty="0"/>
          </a:p>
          <a:p>
            <a:pPr algn="ctr"/>
            <a:r>
              <a:rPr lang="hr-HR" dirty="0"/>
              <a:t>partner iz nadležnosti drugog proračuna </a:t>
            </a:r>
          </a:p>
          <a:p>
            <a:pPr algn="ctr"/>
            <a:endParaRPr lang="hr-HR" dirty="0"/>
          </a:p>
          <a:p>
            <a:pPr algn="ctr"/>
            <a:r>
              <a:rPr lang="hr-HR" b="1" dirty="0"/>
              <a:t>369</a:t>
            </a:r>
          </a:p>
          <a:p>
            <a:pPr algn="ctr"/>
            <a:r>
              <a:rPr lang="hr-HR" dirty="0"/>
              <a:t>partner iz nadležnosti istog proračuna </a:t>
            </a:r>
          </a:p>
          <a:p>
            <a:pPr algn="ctr"/>
            <a:endParaRPr lang="hr-HR" dirty="0"/>
          </a:p>
          <a:p>
            <a:pPr algn="ctr"/>
            <a:r>
              <a:rPr lang="hr-HR" b="1" dirty="0"/>
              <a:t>361</a:t>
            </a:r>
          </a:p>
          <a:p>
            <a:pPr algn="ctr"/>
            <a:r>
              <a:rPr lang="hr-HR" dirty="0"/>
              <a:t>partner iz inozemstva</a:t>
            </a:r>
          </a:p>
          <a:p>
            <a:pPr algn="ctr"/>
            <a:endParaRPr lang="hr-HR" dirty="0"/>
          </a:p>
          <a:p>
            <a:pPr algn="ctr"/>
            <a:r>
              <a:rPr lang="hr-HR" b="1" dirty="0"/>
              <a:t>38</a:t>
            </a:r>
          </a:p>
          <a:p>
            <a:pPr algn="ctr"/>
            <a:r>
              <a:rPr lang="hr-HR" dirty="0"/>
              <a:t>partner izvan sustava proračuna</a:t>
            </a:r>
          </a:p>
          <a:p>
            <a:pPr algn="ctr"/>
            <a:endParaRPr lang="hr-HR" dirty="0"/>
          </a:p>
        </p:txBody>
      </p:sp>
      <p:sp>
        <p:nvSpPr>
          <p:cNvPr id="32" name="TextBox 31"/>
          <p:cNvSpPr txBox="1"/>
          <p:nvPr/>
        </p:nvSpPr>
        <p:spPr>
          <a:xfrm>
            <a:off x="-45915" y="1201184"/>
            <a:ext cx="1487486" cy="1323439"/>
          </a:xfrm>
          <a:prstGeom prst="rect">
            <a:avLst/>
          </a:prstGeom>
          <a:noFill/>
        </p:spPr>
        <p:txBody>
          <a:bodyPr wrap="square" rtlCol="0">
            <a:spAutoFit/>
          </a:bodyPr>
          <a:lstStyle/>
          <a:p>
            <a:pPr algn="ctr"/>
            <a:r>
              <a:rPr lang="hr-HR" sz="1600" b="1" dirty="0"/>
              <a:t>KORISNIK EU PROJEKTA/</a:t>
            </a:r>
          </a:p>
          <a:p>
            <a:pPr algn="ctr"/>
            <a:r>
              <a:rPr lang="hr-HR" sz="1600" b="1" dirty="0"/>
              <a:t>NOSITELJ U PARTNERSKOM PROJEKTU</a:t>
            </a:r>
          </a:p>
        </p:txBody>
      </p:sp>
      <p:sp>
        <p:nvSpPr>
          <p:cNvPr id="33" name="TextBox 32"/>
          <p:cNvSpPr txBox="1"/>
          <p:nvPr/>
        </p:nvSpPr>
        <p:spPr>
          <a:xfrm>
            <a:off x="21781" y="5176598"/>
            <a:ext cx="1296287" cy="1969770"/>
          </a:xfrm>
          <a:prstGeom prst="rect">
            <a:avLst/>
          </a:prstGeom>
          <a:noFill/>
        </p:spPr>
        <p:txBody>
          <a:bodyPr wrap="square" rtlCol="0">
            <a:spAutoFit/>
          </a:bodyPr>
          <a:lstStyle/>
          <a:p>
            <a:endParaRPr lang="hr-HR" dirty="0"/>
          </a:p>
          <a:p>
            <a:endParaRPr lang="hr-HR" dirty="0"/>
          </a:p>
          <a:p>
            <a:pPr algn="ctr"/>
            <a:r>
              <a:rPr lang="hr-HR" sz="1600" b="1" dirty="0"/>
              <a:t>KORISNIK EU PROJEKTA</a:t>
            </a:r>
          </a:p>
          <a:p>
            <a:endParaRPr lang="hr-HR" dirty="0"/>
          </a:p>
          <a:p>
            <a:endParaRPr lang="hr-HR" dirty="0"/>
          </a:p>
          <a:p>
            <a:endParaRPr lang="hr-HR" dirty="0"/>
          </a:p>
        </p:txBody>
      </p:sp>
      <p:sp>
        <p:nvSpPr>
          <p:cNvPr id="34" name="TextBox 33"/>
          <p:cNvSpPr txBox="1"/>
          <p:nvPr/>
        </p:nvSpPr>
        <p:spPr>
          <a:xfrm>
            <a:off x="87332" y="3286663"/>
            <a:ext cx="1168498" cy="1969770"/>
          </a:xfrm>
          <a:prstGeom prst="rect">
            <a:avLst/>
          </a:prstGeom>
          <a:noFill/>
        </p:spPr>
        <p:txBody>
          <a:bodyPr wrap="square" rtlCol="0">
            <a:spAutoFit/>
          </a:bodyPr>
          <a:lstStyle/>
          <a:p>
            <a:endParaRPr lang="hr-HR" dirty="0"/>
          </a:p>
          <a:p>
            <a:endParaRPr lang="hr-HR" dirty="0"/>
          </a:p>
          <a:p>
            <a:pPr algn="ctr"/>
            <a:r>
              <a:rPr lang="hr-HR" sz="1600" b="1" dirty="0"/>
              <a:t>PARTNER U PROJEKTU</a:t>
            </a:r>
          </a:p>
          <a:p>
            <a:endParaRPr lang="hr-HR" dirty="0"/>
          </a:p>
          <a:p>
            <a:endParaRPr lang="hr-HR" dirty="0"/>
          </a:p>
          <a:p>
            <a:endParaRPr lang="hr-HR" dirty="0"/>
          </a:p>
        </p:txBody>
      </p:sp>
      <p:sp>
        <p:nvSpPr>
          <p:cNvPr id="36" name="Pravokutnik: zaobljeni dijagonalni kutovi 8">
            <a:extLst>
              <a:ext uri="{FF2B5EF4-FFF2-40B4-BE49-F238E27FC236}">
                <a16:creationId xmlns:a16="http://schemas.microsoft.com/office/drawing/2014/main" id="{D901B7C8-B6BA-24BA-FE60-B229EE1D2E0E}"/>
              </a:ext>
            </a:extLst>
          </p:cNvPr>
          <p:cNvSpPr/>
          <p:nvPr/>
        </p:nvSpPr>
        <p:spPr>
          <a:xfrm>
            <a:off x="1221180" y="3369714"/>
            <a:ext cx="4675073" cy="1766319"/>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just">
              <a:lnSpc>
                <a:spcPct val="115000"/>
              </a:lnSpc>
            </a:pPr>
            <a:r>
              <a:rPr lang="hr-HR" sz="2000" dirty="0">
                <a:solidFill>
                  <a:prstClr val="black"/>
                </a:solidFill>
                <a:ea typeface="Calibri" panose="020F0502020204030204" pitchFamily="34" charset="0"/>
                <a:cs typeface="Times New Roman" panose="02020603050405020304" pitchFamily="18" charset="0"/>
              </a:rPr>
              <a:t>2. prijenosom sredstava od nositelja odnosno partnera na projektu (iz RH ili inozemstva) u onim EU projektima kod kojih je sklopljen ugovor o partnerstvu</a:t>
            </a:r>
          </a:p>
          <a:p>
            <a:pPr lvl="0" algn="just">
              <a:lnSpc>
                <a:spcPct val="115000"/>
              </a:lnSpc>
            </a:pPr>
            <a:endParaRPr lang="hr-HR" sz="20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7760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F75E4A5-2534-4E37-9414-C86A5BCC5620}"/>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UPUTE DOSTUPNE KROZ RKPFI APLIKACIJU</a:t>
            </a:r>
          </a:p>
        </p:txBody>
      </p:sp>
      <p:pic>
        <p:nvPicPr>
          <p:cNvPr id="5" name="Slika 4">
            <a:extLst>
              <a:ext uri="{FF2B5EF4-FFF2-40B4-BE49-F238E27FC236}">
                <a16:creationId xmlns:a16="http://schemas.microsoft.com/office/drawing/2014/main" id="{856FAAEE-CE77-4A25-41F3-50AF3B19C16A}"/>
              </a:ext>
            </a:extLst>
          </p:cNvPr>
          <p:cNvPicPr>
            <a:picLocks noChangeAspect="1"/>
          </p:cNvPicPr>
          <p:nvPr/>
        </p:nvPicPr>
        <p:blipFill>
          <a:blip r:embed="rId2"/>
          <a:srcRect t="11446" r="35118" b="50000"/>
          <a:stretch/>
        </p:blipFill>
        <p:spPr>
          <a:xfrm>
            <a:off x="1514923" y="3019246"/>
            <a:ext cx="9162154" cy="3062377"/>
          </a:xfrm>
          <a:prstGeom prst="rect">
            <a:avLst/>
          </a:prstGeom>
        </p:spPr>
      </p:pic>
      <p:sp>
        <p:nvSpPr>
          <p:cNvPr id="6" name="Elipsa 5">
            <a:extLst>
              <a:ext uri="{FF2B5EF4-FFF2-40B4-BE49-F238E27FC236}">
                <a16:creationId xmlns:a16="http://schemas.microsoft.com/office/drawing/2014/main" id="{243F4BFD-C6F6-D931-5131-B705898202D6}"/>
              </a:ext>
            </a:extLst>
          </p:cNvPr>
          <p:cNvSpPr/>
          <p:nvPr/>
        </p:nvSpPr>
        <p:spPr>
          <a:xfrm>
            <a:off x="3209026" y="3366055"/>
            <a:ext cx="2216988" cy="58659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Elipsa 6">
            <a:extLst>
              <a:ext uri="{FF2B5EF4-FFF2-40B4-BE49-F238E27FC236}">
                <a16:creationId xmlns:a16="http://schemas.microsoft.com/office/drawing/2014/main" id="{BE82B26B-1ED6-51CF-7D8E-8F0BA65BDA6D}"/>
              </a:ext>
            </a:extLst>
          </p:cNvPr>
          <p:cNvSpPr/>
          <p:nvPr/>
        </p:nvSpPr>
        <p:spPr>
          <a:xfrm>
            <a:off x="1334219" y="4692769"/>
            <a:ext cx="2216988" cy="42269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kstniOkvir 10">
            <a:extLst>
              <a:ext uri="{FF2B5EF4-FFF2-40B4-BE49-F238E27FC236}">
                <a16:creationId xmlns:a16="http://schemas.microsoft.com/office/drawing/2014/main" id="{F1EAC7BE-EFC1-6FD8-5166-58C525784E4E}"/>
              </a:ext>
            </a:extLst>
          </p:cNvPr>
          <p:cNvSpPr txBox="1"/>
          <p:nvPr/>
        </p:nvSpPr>
        <p:spPr>
          <a:xfrm>
            <a:off x="373451" y="1262888"/>
            <a:ext cx="11445097" cy="1295868"/>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Uputa za računovodstveno evidentiranje sredstava Europske unije </a:t>
            </a:r>
            <a:r>
              <a:rPr kumimoji="0" lang="hr-HR" sz="1800" b="1" i="0" u="none" strike="noStrike" kern="1200" cap="none" spc="0" normalizeH="0" baseline="0" noProof="0" dirty="0">
                <a:ln>
                  <a:noFill/>
                </a:ln>
                <a:solidFill>
                  <a:prstClr val="black"/>
                </a:solidFill>
                <a:effectLst/>
                <a:uLnTx/>
                <a:uFillTx/>
                <a:latin typeface="Calibri" panose="020F0502020204030204"/>
                <a:ea typeface="+mn-ea"/>
                <a:cs typeface="+mn-cs"/>
              </a:rPr>
              <a:t>objavljena je u aplikaciji RKPFI Ministarstva financija</a:t>
            </a: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U korisničkom izborniku dodana je nova ikona „Metodološke upute – NOVO“ putem koje je moguće preuzimanje metodoloških uputa Ministarstva financija.</a:t>
            </a:r>
          </a:p>
        </p:txBody>
      </p:sp>
    </p:spTree>
    <p:extLst>
      <p:ext uri="{BB962C8B-B14F-4D97-AF65-F5344CB8AC3E}">
        <p14:creationId xmlns:p14="http://schemas.microsoft.com/office/powerpoint/2010/main" val="1549611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Ersamus +</a:t>
            </a:r>
          </a:p>
        </p:txBody>
      </p:sp>
      <p:sp>
        <p:nvSpPr>
          <p:cNvPr id="7" name="TekstniOkvir 6">
            <a:extLst>
              <a:ext uri="{FF2B5EF4-FFF2-40B4-BE49-F238E27FC236}">
                <a16:creationId xmlns:a16="http://schemas.microsoft.com/office/drawing/2014/main" id="{5A8D10E9-5BAB-C6AE-6CAA-9D3E07DE9458}"/>
              </a:ext>
            </a:extLst>
          </p:cNvPr>
          <p:cNvSpPr txBox="1"/>
          <p:nvPr/>
        </p:nvSpPr>
        <p:spPr>
          <a:xfrm>
            <a:off x="303175" y="1883927"/>
            <a:ext cx="11687542" cy="2601418"/>
          </a:xfrm>
          <a:prstGeom prst="rect">
            <a:avLst/>
          </a:prstGeom>
          <a:noFill/>
        </p:spPr>
        <p:txBody>
          <a:bodyPr wrap="square">
            <a:spAutoFit/>
          </a:bodyPr>
          <a:lstStyle/>
          <a:p>
            <a:pPr lvl="0" algn="just">
              <a:lnSpc>
                <a:spcPct val="115000"/>
              </a:lnSpc>
              <a:spcAft>
                <a:spcPts val="800"/>
              </a:spcAft>
              <a:defRPr/>
            </a:pPr>
            <a:r>
              <a:rPr lang="hr-HR" sz="2400" kern="0" dirty="0">
                <a:solidFill>
                  <a:prstClr val="black"/>
                </a:solidFill>
                <a:ea typeface="Calibri" panose="020F0502020204030204" pitchFamily="34" charset="0"/>
                <a:cs typeface="Times New Roman" panose="02020603050405020304" pitchFamily="18" charset="0"/>
              </a:rPr>
              <a:t>Erasmus + program</a:t>
            </a:r>
          </a:p>
          <a:p>
            <a:pPr marL="342900" lvl="0" indent="-342900" algn="just">
              <a:lnSpc>
                <a:spcPct val="115000"/>
              </a:lnSpc>
              <a:spcAft>
                <a:spcPts val="800"/>
              </a:spcAft>
              <a:buFont typeface="Arial" panose="020B0604020202020204" pitchFamily="34" charset="0"/>
              <a:buChar char="•"/>
              <a:defRPr/>
            </a:pPr>
            <a:r>
              <a:rPr lang="hr-HR" sz="2400" kern="0" dirty="0">
                <a:solidFill>
                  <a:prstClr val="black"/>
                </a:solidFill>
                <a:ea typeface="Calibri" panose="020F0502020204030204" pitchFamily="34" charset="0"/>
                <a:cs typeface="Times New Roman" panose="02020603050405020304" pitchFamily="18" charset="0"/>
              </a:rPr>
              <a:t>program Unije kojim izravno upravlja EK</a:t>
            </a:r>
            <a:endParaRPr lang="hr-HR" sz="2400" kern="0" dirty="0">
              <a:solidFill>
                <a:prstClr val="black"/>
              </a:solidFill>
              <a:latin typeface="Calibri" panose="020F0502020204030204"/>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defRPr/>
            </a:pPr>
            <a:r>
              <a:rPr lang="hr-HR" sz="2400" kern="0" dirty="0">
                <a:solidFill>
                  <a:prstClr val="black"/>
                </a:solidFill>
                <a:ea typeface="Calibri" panose="020F0502020204030204" pitchFamily="34" charset="0"/>
                <a:cs typeface="Times New Roman" panose="02020603050405020304" pitchFamily="18" charset="0"/>
              </a:rPr>
              <a:t>AMPEU u RH neizravno upravlja programom Erasmus+</a:t>
            </a:r>
          </a:p>
          <a:p>
            <a:pPr marL="800100" lvl="1" indent="-342900" algn="just">
              <a:lnSpc>
                <a:spcPct val="115000"/>
              </a:lnSpc>
              <a:spcAft>
                <a:spcPts val="800"/>
              </a:spcAft>
              <a:buFont typeface="Arial" panose="020B0604020202020204" pitchFamily="34" charset="0"/>
              <a:buChar char="•"/>
              <a:defRPr/>
            </a:pPr>
            <a:r>
              <a:rPr lang="hr-HR" sz="2400" kern="0" dirty="0">
                <a:solidFill>
                  <a:prstClr val="black"/>
                </a:solidFill>
                <a:latin typeface="Calibri" panose="020F0502020204030204"/>
                <a:ea typeface="Calibri" panose="020F0502020204030204" pitchFamily="34" charset="0"/>
                <a:cs typeface="Times New Roman" panose="02020603050405020304" pitchFamily="18" charset="0"/>
              </a:rPr>
              <a:t>p</a:t>
            </a:r>
            <a:r>
              <a:rPr kumimoji="0" lang="hr-HR" sz="2400" b="0" i="0" u="none" strike="noStrike" kern="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roširena</a:t>
            </a:r>
            <a:r>
              <a:rPr kumimoji="0" lang="hr-HR" sz="2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uloga – ugovaranje, provjera i slanje zahtjeva za plaćanje prema EK</a:t>
            </a:r>
          </a:p>
          <a:p>
            <a:pPr marL="800100" lvl="1" indent="-342900" algn="just">
              <a:lnSpc>
                <a:spcPct val="115000"/>
              </a:lnSpc>
              <a:spcAft>
                <a:spcPts val="800"/>
              </a:spcAft>
              <a:buFont typeface="Arial" panose="020B0604020202020204" pitchFamily="34" charset="0"/>
              <a:buChar char="•"/>
              <a:defRPr/>
            </a:pPr>
            <a:r>
              <a:rPr lang="hr-HR" sz="2400" kern="0" dirty="0">
                <a:solidFill>
                  <a:prstClr val="black"/>
                </a:solidFill>
                <a:latin typeface="Calibri" panose="020F0502020204030204"/>
                <a:ea typeface="Calibri" panose="020F0502020204030204" pitchFamily="34" charset="0"/>
                <a:cs typeface="Times New Roman" panose="02020603050405020304" pitchFamily="18" charset="0"/>
              </a:rPr>
              <a:t>Korisnici projekata – JLPRS, škole, neprofitne organizacije i trgovačka društva</a:t>
            </a:r>
            <a:endParaRPr kumimoji="0" lang="hr-HR" sz="2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pic>
        <p:nvPicPr>
          <p:cNvPr id="23" name="Grafika 22" descr="Europe with solid fill">
            <a:extLst>
              <a:ext uri="{FF2B5EF4-FFF2-40B4-BE49-F238E27FC236}">
                <a16:creationId xmlns:a16="http://schemas.microsoft.com/office/drawing/2014/main" id="{C32672D8-8ABA-E630-F2CF-36156751CADD}"/>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451037" y="848758"/>
            <a:ext cx="1299179" cy="129917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891612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BF14C49-1386-7DC3-76C1-2E5241664EA8}"/>
              </a:ext>
            </a:extLst>
          </p:cNvPr>
          <p:cNvSpPr txBox="1">
            <a:spLocks noChangeArrowheads="1"/>
          </p:cNvSpPr>
          <p:nvPr/>
        </p:nvSpPr>
        <p:spPr>
          <a:xfrm>
            <a:off x="0" y="-42953"/>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Erasmus + EVIDENCIJE KOD KORISNIKA – PRIMJER ŠKOLE </a:t>
            </a:r>
          </a:p>
        </p:txBody>
      </p:sp>
      <p:grpSp>
        <p:nvGrpSpPr>
          <p:cNvPr id="3" name="Grupa 2">
            <a:extLst>
              <a:ext uri="{FF2B5EF4-FFF2-40B4-BE49-F238E27FC236}">
                <a16:creationId xmlns:a16="http://schemas.microsoft.com/office/drawing/2014/main" id="{676800A3-53B9-4F94-8FDD-2C3AB48756D9}"/>
              </a:ext>
            </a:extLst>
          </p:cNvPr>
          <p:cNvGrpSpPr/>
          <p:nvPr/>
        </p:nvGrpSpPr>
        <p:grpSpPr>
          <a:xfrm>
            <a:off x="689233" y="786070"/>
            <a:ext cx="10813533" cy="5121429"/>
            <a:chOff x="689234" y="1502063"/>
            <a:chExt cx="10813533" cy="5121429"/>
          </a:xfrm>
        </p:grpSpPr>
        <p:sp>
          <p:nvSpPr>
            <p:cNvPr id="8" name="Pravokutnik: zaobljeni dijagonalni kutovi 7">
              <a:extLst>
                <a:ext uri="{FF2B5EF4-FFF2-40B4-BE49-F238E27FC236}">
                  <a16:creationId xmlns:a16="http://schemas.microsoft.com/office/drawing/2014/main" id="{861D0265-604D-875A-3563-21293B0FC7A1}"/>
                </a:ext>
              </a:extLst>
            </p:cNvPr>
            <p:cNvSpPr/>
            <p:nvPr/>
          </p:nvSpPr>
          <p:spPr>
            <a:xfrm>
              <a:off x="689234" y="2093872"/>
              <a:ext cx="10813532" cy="638467"/>
            </a:xfrm>
            <a:prstGeom prst="round2DiagRect">
              <a:avLst/>
            </a:prstGeom>
            <a:solidFill>
              <a:schemeClr val="accent4">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UGOVOR O DODJELI BESPOVRATNIH SREDSTAVA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9" name="Pravokutnik: zaobljeni dijagonalni kutovi 8">
              <a:extLst>
                <a:ext uri="{FF2B5EF4-FFF2-40B4-BE49-F238E27FC236}">
                  <a16:creationId xmlns:a16="http://schemas.microsoft.com/office/drawing/2014/main" id="{E4041DF3-CE14-9183-6216-327B6F6F41D2}"/>
                </a:ext>
              </a:extLst>
            </p:cNvPr>
            <p:cNvSpPr/>
            <p:nvPr/>
          </p:nvSpPr>
          <p:spPr>
            <a:xfrm>
              <a:off x="689235" y="4015024"/>
              <a:ext cx="10813531" cy="603849"/>
            </a:xfrm>
            <a:prstGeom prst="round2DiagRect">
              <a:avLst/>
            </a:prstGeom>
            <a:solidFill>
              <a:schemeClr val="accent6">
                <a:lumMod val="40000"/>
                <a:lumOff val="60000"/>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ISPLAĆEN PREDUJAM DOBAVLJAČU </a:t>
              </a:r>
            </a:p>
          </p:txBody>
        </p:sp>
        <p:sp>
          <p:nvSpPr>
            <p:cNvPr id="10" name="Pravokutnik: zaobljeni dijagonalni kutovi 9">
              <a:extLst>
                <a:ext uri="{FF2B5EF4-FFF2-40B4-BE49-F238E27FC236}">
                  <a16:creationId xmlns:a16="http://schemas.microsoft.com/office/drawing/2014/main" id="{4D1FC9E4-616E-B929-0666-5218DEE9CA5C}"/>
                </a:ext>
              </a:extLst>
            </p:cNvPr>
            <p:cNvSpPr/>
            <p:nvPr/>
          </p:nvSpPr>
          <p:spPr>
            <a:xfrm>
              <a:off x="689235" y="4841399"/>
              <a:ext cx="10813531" cy="603849"/>
            </a:xfrm>
            <a:prstGeom prst="round2DiagRect">
              <a:avLst/>
            </a:prstGeom>
            <a:solidFill>
              <a:schemeClr val="bg1">
                <a:lumMod val="85000"/>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RAČUN DOBAVLJAČA</a:t>
              </a:r>
            </a:p>
          </p:txBody>
        </p:sp>
        <p:sp>
          <p:nvSpPr>
            <p:cNvPr id="11" name="Pravokutnik: zaobljeni dijagonalni kutovi 10">
              <a:extLst>
                <a:ext uri="{FF2B5EF4-FFF2-40B4-BE49-F238E27FC236}">
                  <a16:creationId xmlns:a16="http://schemas.microsoft.com/office/drawing/2014/main" id="{D9FB10B2-C54C-AE71-9AA8-94CBD24104D4}"/>
                </a:ext>
              </a:extLst>
            </p:cNvPr>
            <p:cNvSpPr/>
            <p:nvPr/>
          </p:nvSpPr>
          <p:spPr>
            <a:xfrm>
              <a:off x="689235" y="3080558"/>
              <a:ext cx="10813532" cy="603849"/>
            </a:xfrm>
            <a:prstGeom prst="round2DiagRect">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UPLAĆENI PREDUJAM </a:t>
              </a:r>
              <a:r>
                <a:rPr lang="hr-HR" sz="2000" dirty="0">
                  <a:solidFill>
                    <a:prstClr val="black"/>
                  </a:solidFill>
                  <a:latin typeface="Calibri" panose="020F0502020204030204"/>
                </a:rPr>
                <a:t>S RAČUNA AGENCIJE</a:t>
              </a: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Pravokutnik: zaobljeni dijagonalni kutovi 11">
              <a:extLst>
                <a:ext uri="{FF2B5EF4-FFF2-40B4-BE49-F238E27FC236}">
                  <a16:creationId xmlns:a16="http://schemas.microsoft.com/office/drawing/2014/main" id="{742F639B-B8D0-FED3-28B1-5F41C1F30619}"/>
                </a:ext>
              </a:extLst>
            </p:cNvPr>
            <p:cNvSpPr/>
            <p:nvPr/>
          </p:nvSpPr>
          <p:spPr>
            <a:xfrm>
              <a:off x="689234" y="5726756"/>
              <a:ext cx="10813531" cy="603849"/>
            </a:xfrm>
            <a:prstGeom prst="round2DiagRect">
              <a:avLst/>
            </a:prstGeom>
            <a:solidFill>
              <a:schemeClr val="accent2">
                <a:lumMod val="40000"/>
                <a:lumOff val="60000"/>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ZATVARANJE OBVEZE-OBRAČUNSKO PLAĆANJE </a:t>
              </a:r>
            </a:p>
          </p:txBody>
        </p:sp>
        <p:cxnSp>
          <p:nvCxnSpPr>
            <p:cNvPr id="6" name="Ravni poveznik 5">
              <a:extLst>
                <a:ext uri="{FF2B5EF4-FFF2-40B4-BE49-F238E27FC236}">
                  <a16:creationId xmlns:a16="http://schemas.microsoft.com/office/drawing/2014/main" id="{BC14C26A-3555-D03D-DDD7-3F1FF3829AE4}"/>
                </a:ext>
              </a:extLst>
            </p:cNvPr>
            <p:cNvCxnSpPr>
              <a:cxnSpLocks/>
            </p:cNvCxnSpPr>
            <p:nvPr/>
          </p:nvCxnSpPr>
          <p:spPr>
            <a:xfrm>
              <a:off x="7387968" y="2140315"/>
              <a:ext cx="2602155" cy="8851"/>
            </a:xfrm>
            <a:prstGeom prst="line">
              <a:avLst/>
            </a:prstGeom>
            <a:ln w="38100">
              <a:solidFill>
                <a:srgbClr val="00206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Ravni poveznik 15">
              <a:extLst>
                <a:ext uri="{FF2B5EF4-FFF2-40B4-BE49-F238E27FC236}">
                  <a16:creationId xmlns:a16="http://schemas.microsoft.com/office/drawing/2014/main" id="{9DDA2827-63E3-72D9-9981-F118B85E902A}"/>
                </a:ext>
              </a:extLst>
            </p:cNvPr>
            <p:cNvCxnSpPr>
              <a:cxnSpLocks/>
            </p:cNvCxnSpPr>
            <p:nvPr/>
          </p:nvCxnSpPr>
          <p:spPr>
            <a:xfrm>
              <a:off x="8654633" y="2208914"/>
              <a:ext cx="21776" cy="4121691"/>
            </a:xfrm>
            <a:prstGeom prst="line">
              <a:avLst/>
            </a:prstGeom>
            <a:ln w="38100">
              <a:solidFill>
                <a:srgbClr val="00206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TekstniOkvir 20">
              <a:extLst>
                <a:ext uri="{FF2B5EF4-FFF2-40B4-BE49-F238E27FC236}">
                  <a16:creationId xmlns:a16="http://schemas.microsoft.com/office/drawing/2014/main" id="{6E58D3F8-79F3-EFCD-7E75-228768FB3C32}"/>
                </a:ext>
              </a:extLst>
            </p:cNvPr>
            <p:cNvSpPr txBox="1"/>
            <p:nvPr/>
          </p:nvSpPr>
          <p:spPr>
            <a:xfrm>
              <a:off x="7965497" y="1512956"/>
              <a:ext cx="86342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D</a:t>
              </a:r>
            </a:p>
          </p:txBody>
        </p:sp>
        <p:sp>
          <p:nvSpPr>
            <p:cNvPr id="22" name="TekstniOkvir 21">
              <a:extLst>
                <a:ext uri="{FF2B5EF4-FFF2-40B4-BE49-F238E27FC236}">
                  <a16:creationId xmlns:a16="http://schemas.microsoft.com/office/drawing/2014/main" id="{5701F570-F27F-6F67-FB0F-10EA4E4261C3}"/>
                </a:ext>
              </a:extLst>
            </p:cNvPr>
            <p:cNvSpPr txBox="1"/>
            <p:nvPr/>
          </p:nvSpPr>
          <p:spPr>
            <a:xfrm>
              <a:off x="8997578" y="1502063"/>
              <a:ext cx="694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P</a:t>
              </a:r>
            </a:p>
          </p:txBody>
        </p:sp>
        <p:sp>
          <p:nvSpPr>
            <p:cNvPr id="24" name="TekstniOkvir 23">
              <a:extLst>
                <a:ext uri="{FF2B5EF4-FFF2-40B4-BE49-F238E27FC236}">
                  <a16:creationId xmlns:a16="http://schemas.microsoft.com/office/drawing/2014/main" id="{5465C6D7-98BD-46B7-8874-86E220014BD2}"/>
                </a:ext>
              </a:extLst>
            </p:cNvPr>
            <p:cNvSpPr txBox="1"/>
            <p:nvPr/>
          </p:nvSpPr>
          <p:spPr>
            <a:xfrm>
              <a:off x="8828921" y="2204603"/>
              <a:ext cx="172684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99671</a:t>
              </a:r>
            </a:p>
          </p:txBody>
        </p:sp>
        <p:sp>
          <p:nvSpPr>
            <p:cNvPr id="25" name="TekstniOkvir 24">
              <a:extLst>
                <a:ext uri="{FF2B5EF4-FFF2-40B4-BE49-F238E27FC236}">
                  <a16:creationId xmlns:a16="http://schemas.microsoft.com/office/drawing/2014/main" id="{0E800CDA-B1BA-47E9-BC00-5572195134F8}"/>
                </a:ext>
              </a:extLst>
            </p:cNvPr>
            <p:cNvSpPr txBox="1"/>
            <p:nvPr/>
          </p:nvSpPr>
          <p:spPr>
            <a:xfrm>
              <a:off x="7673296" y="2204603"/>
              <a:ext cx="172684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99171</a:t>
              </a:r>
            </a:p>
          </p:txBody>
        </p:sp>
        <p:sp>
          <p:nvSpPr>
            <p:cNvPr id="31" name="TekstniOkvir 30">
              <a:extLst>
                <a:ext uri="{FF2B5EF4-FFF2-40B4-BE49-F238E27FC236}">
                  <a16:creationId xmlns:a16="http://schemas.microsoft.com/office/drawing/2014/main" id="{7D4D5922-B4F4-45BD-821A-E6713A6A893C}"/>
                </a:ext>
              </a:extLst>
            </p:cNvPr>
            <p:cNvSpPr txBox="1"/>
            <p:nvPr/>
          </p:nvSpPr>
          <p:spPr>
            <a:xfrm>
              <a:off x="7667717" y="3042675"/>
              <a:ext cx="8461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11121</a:t>
              </a:r>
            </a:p>
          </p:txBody>
        </p:sp>
        <p:sp>
          <p:nvSpPr>
            <p:cNvPr id="32" name="TekstniOkvir 31">
              <a:extLst>
                <a:ext uri="{FF2B5EF4-FFF2-40B4-BE49-F238E27FC236}">
                  <a16:creationId xmlns:a16="http://schemas.microsoft.com/office/drawing/2014/main" id="{710FBF02-EB20-4C1B-8196-710924410A2D}"/>
                </a:ext>
              </a:extLst>
            </p:cNvPr>
            <p:cNvSpPr txBox="1"/>
            <p:nvPr/>
          </p:nvSpPr>
          <p:spPr>
            <a:xfrm>
              <a:off x="7690162" y="4095664"/>
              <a:ext cx="8454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12913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 </a:t>
              </a:r>
            </a:p>
          </p:txBody>
        </p:sp>
        <p:pic>
          <p:nvPicPr>
            <p:cNvPr id="34" name="Grafika 33" descr="Document with solid fill">
              <a:extLst>
                <a:ext uri="{FF2B5EF4-FFF2-40B4-BE49-F238E27FC236}">
                  <a16:creationId xmlns:a16="http://schemas.microsoft.com/office/drawing/2014/main" id="{BD6B2382-4112-42EA-A629-E9166386B19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106625" y="2109405"/>
              <a:ext cx="615351" cy="615351"/>
            </a:xfrm>
            <a:prstGeom prst="rect">
              <a:avLst/>
            </a:prstGeom>
            <a:effectLst>
              <a:outerShdw blurRad="50800" dist="38100" dir="2700000" algn="tl" rotWithShape="0">
                <a:prstClr val="black">
                  <a:alpha val="40000"/>
                </a:prstClr>
              </a:outerShdw>
            </a:effectLst>
          </p:spPr>
        </p:pic>
        <p:pic>
          <p:nvPicPr>
            <p:cNvPr id="35" name="Grafika 34" descr="Money outline">
              <a:extLst>
                <a:ext uri="{FF2B5EF4-FFF2-40B4-BE49-F238E27FC236}">
                  <a16:creationId xmlns:a16="http://schemas.microsoft.com/office/drawing/2014/main" id="{5813406E-6BCA-4589-A91A-2FB0883B8B7E}"/>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6138129" y="2898831"/>
              <a:ext cx="805857" cy="805857"/>
            </a:xfrm>
            <a:prstGeom prst="rect">
              <a:avLst/>
            </a:prstGeom>
            <a:effectLst>
              <a:outerShdw blurRad="50800" dist="38100" dir="2700000" algn="tl" rotWithShape="0">
                <a:prstClr val="black">
                  <a:alpha val="40000"/>
                </a:prstClr>
              </a:outerShdw>
            </a:effectLst>
          </p:spPr>
        </p:pic>
        <p:pic>
          <p:nvPicPr>
            <p:cNvPr id="36" name="Grafika 35" descr="Money outline">
              <a:extLst>
                <a:ext uri="{FF2B5EF4-FFF2-40B4-BE49-F238E27FC236}">
                  <a16:creationId xmlns:a16="http://schemas.microsoft.com/office/drawing/2014/main" id="{48BA3A81-2764-4394-816A-6796F5B924E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154116" y="3866830"/>
              <a:ext cx="805857" cy="805857"/>
            </a:xfrm>
            <a:prstGeom prst="rect">
              <a:avLst/>
            </a:prstGeom>
            <a:effectLst>
              <a:outerShdw blurRad="50800" dist="38100" dir="2700000" algn="tl" rotWithShape="0">
                <a:prstClr val="black">
                  <a:alpha val="40000"/>
                </a:prstClr>
              </a:outerShdw>
            </a:effectLst>
          </p:spPr>
        </p:pic>
        <p:pic>
          <p:nvPicPr>
            <p:cNvPr id="37" name="Grafika 16" descr="Typewriter outline">
              <a:extLst>
                <a:ext uri="{FF2B5EF4-FFF2-40B4-BE49-F238E27FC236}">
                  <a16:creationId xmlns:a16="http://schemas.microsoft.com/office/drawing/2014/main" id="{D9F284ED-D5A0-4376-B5FF-8207E2F8B1DB}"/>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3771041" y="4672687"/>
              <a:ext cx="805857" cy="805857"/>
            </a:xfrm>
            <a:prstGeom prst="rect">
              <a:avLst/>
            </a:prstGeom>
            <a:effectLst>
              <a:outerShdw blurRad="50800" dist="38100" dir="2700000" algn="tl" rotWithShape="0">
                <a:prstClr val="black">
                  <a:alpha val="40000"/>
                </a:prstClr>
              </a:outerShdw>
            </a:effectLst>
          </p:spPr>
        </p:pic>
        <p:sp>
          <p:nvSpPr>
            <p:cNvPr id="38" name="TekstniOkvir 37">
              <a:extLst>
                <a:ext uri="{FF2B5EF4-FFF2-40B4-BE49-F238E27FC236}">
                  <a16:creationId xmlns:a16="http://schemas.microsoft.com/office/drawing/2014/main" id="{7824CE35-7E53-46CE-951C-5E349377076D}"/>
                </a:ext>
              </a:extLst>
            </p:cNvPr>
            <p:cNvSpPr txBox="1"/>
            <p:nvPr/>
          </p:nvSpPr>
          <p:spPr>
            <a:xfrm>
              <a:off x="6854573" y="4954769"/>
              <a:ext cx="43857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3XXXX/4XXXX         23XXX/24XXX </a:t>
              </a:r>
            </a:p>
          </p:txBody>
        </p:sp>
        <p:sp>
          <p:nvSpPr>
            <p:cNvPr id="39" name="TekstniOkvir 38">
              <a:extLst>
                <a:ext uri="{FF2B5EF4-FFF2-40B4-BE49-F238E27FC236}">
                  <a16:creationId xmlns:a16="http://schemas.microsoft.com/office/drawing/2014/main" id="{B5819109-B941-4867-98A7-CC855751B320}"/>
                </a:ext>
              </a:extLst>
            </p:cNvPr>
            <p:cNvSpPr txBox="1"/>
            <p:nvPr/>
          </p:nvSpPr>
          <p:spPr>
            <a:xfrm>
              <a:off x="6854572" y="5802455"/>
              <a:ext cx="43857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23XXX/24XXX         12913</a:t>
              </a:r>
            </a:p>
          </p:txBody>
        </p:sp>
        <p:pic>
          <p:nvPicPr>
            <p:cNvPr id="40" name="Slika 39">
              <a:extLst>
                <a:ext uri="{FF2B5EF4-FFF2-40B4-BE49-F238E27FC236}">
                  <a16:creationId xmlns:a16="http://schemas.microsoft.com/office/drawing/2014/main" id="{914B3F65-F7EF-4C6D-B043-98657B96F64C}"/>
                </a:ext>
              </a:extLst>
            </p:cNvPr>
            <p:cNvPicPr>
              <a:picLocks noChangeAspect="1"/>
            </p:cNvPicPr>
            <p:nvPr/>
          </p:nvPicPr>
          <p:blipFill>
            <a:blip r:embed="rId8"/>
            <a:stretch>
              <a:fillRect/>
            </a:stretch>
          </p:blipFill>
          <p:spPr>
            <a:xfrm>
              <a:off x="5703068" y="5427654"/>
              <a:ext cx="998992" cy="1195838"/>
            </a:xfrm>
            <a:prstGeom prst="rect">
              <a:avLst/>
            </a:prstGeom>
          </p:spPr>
        </p:pic>
      </p:grpSp>
      <p:sp>
        <p:nvSpPr>
          <p:cNvPr id="5" name="TekstniOkvir 4">
            <a:extLst>
              <a:ext uri="{FF2B5EF4-FFF2-40B4-BE49-F238E27FC236}">
                <a16:creationId xmlns:a16="http://schemas.microsoft.com/office/drawing/2014/main" id="{2AF8191B-E3E7-0499-BE36-430955B292FA}"/>
              </a:ext>
            </a:extLst>
          </p:cNvPr>
          <p:cNvSpPr txBox="1"/>
          <p:nvPr/>
        </p:nvSpPr>
        <p:spPr>
          <a:xfrm>
            <a:off x="7690161" y="2606034"/>
            <a:ext cx="84546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16721</a:t>
            </a:r>
          </a:p>
        </p:txBody>
      </p:sp>
      <p:sp>
        <p:nvSpPr>
          <p:cNvPr id="13" name="TekstniOkvir 12">
            <a:extLst>
              <a:ext uri="{FF2B5EF4-FFF2-40B4-BE49-F238E27FC236}">
                <a16:creationId xmlns:a16="http://schemas.microsoft.com/office/drawing/2014/main" id="{4F020865-C7A6-2DFE-BB7A-4EE820E14F4C}"/>
              </a:ext>
            </a:extLst>
          </p:cNvPr>
          <p:cNvSpPr txBox="1"/>
          <p:nvPr/>
        </p:nvSpPr>
        <p:spPr>
          <a:xfrm>
            <a:off x="8890453" y="2473022"/>
            <a:ext cx="874649" cy="400110"/>
          </a:xfrm>
          <a:prstGeom prst="rect">
            <a:avLst/>
          </a:prstGeom>
          <a:noFill/>
        </p:spPr>
        <p:txBody>
          <a:bodyPr wrap="square">
            <a:spAutoFit/>
          </a:bodyPr>
          <a:lstStyle/>
          <a:p>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27521</a:t>
            </a:r>
            <a:endParaRPr lang="hr-HR" sz="2000" dirty="0"/>
          </a:p>
        </p:txBody>
      </p:sp>
      <p:sp>
        <p:nvSpPr>
          <p:cNvPr id="15" name="TekstniOkvir 14">
            <a:extLst>
              <a:ext uri="{FF2B5EF4-FFF2-40B4-BE49-F238E27FC236}">
                <a16:creationId xmlns:a16="http://schemas.microsoft.com/office/drawing/2014/main" id="{D2155B6A-BF4D-990D-BC03-696C4B706FD2}"/>
              </a:ext>
            </a:extLst>
          </p:cNvPr>
          <p:cNvSpPr txBox="1"/>
          <p:nvPr/>
        </p:nvSpPr>
        <p:spPr>
          <a:xfrm>
            <a:off x="8890453" y="3238003"/>
            <a:ext cx="960576" cy="707886"/>
          </a:xfrm>
          <a:prstGeom prst="rect">
            <a:avLst/>
          </a:prstGeom>
          <a:noFill/>
        </p:spPr>
        <p:txBody>
          <a:bodyPr wrap="square">
            <a:spAutoFit/>
          </a:bodyPr>
          <a:lstStyle/>
          <a:p>
            <a:pPr>
              <a:defRPr/>
            </a:pPr>
            <a:r>
              <a:rPr lang="hr-HR" sz="2000" b="1" dirty="0">
                <a:solidFill>
                  <a:srgbClr val="002060"/>
                </a:solidFill>
                <a:effectLst>
                  <a:outerShdw blurRad="38100" dist="38100" dir="2700000" algn="tl">
                    <a:srgbClr val="000000">
                      <a:alpha val="43137"/>
                    </a:srgbClr>
                  </a:outerShdw>
                </a:effectLst>
                <a:latin typeface="Calibri" panose="020F0502020204030204"/>
              </a:rPr>
              <a:t>11121</a:t>
            </a:r>
          </a:p>
          <a:p>
            <a:pPr>
              <a:defRPr/>
            </a:pPr>
            <a:r>
              <a:rPr lang="hr-HR" sz="2000" b="1" dirty="0">
                <a:solidFill>
                  <a:srgbClr val="002060"/>
                </a:solidFill>
                <a:effectLst>
                  <a:outerShdw blurRad="38100" dist="38100" dir="2700000" algn="tl">
                    <a:srgbClr val="000000">
                      <a:alpha val="43137"/>
                    </a:srgbClr>
                  </a:outerShdw>
                </a:effectLst>
                <a:latin typeface="Calibri" panose="020F0502020204030204"/>
              </a:rPr>
              <a:t>16721</a:t>
            </a:r>
          </a:p>
        </p:txBody>
      </p:sp>
    </p:spTree>
    <p:extLst>
      <p:ext uri="{BB962C8B-B14F-4D97-AF65-F5344CB8AC3E}">
        <p14:creationId xmlns:p14="http://schemas.microsoft.com/office/powerpoint/2010/main" val="8188485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BF14C49-1386-7DC3-76C1-2E5241664EA8}"/>
              </a:ext>
            </a:extLst>
          </p:cNvPr>
          <p:cNvSpPr txBox="1">
            <a:spLocks noChangeArrowheads="1"/>
          </p:cNvSpPr>
          <p:nvPr/>
        </p:nvSpPr>
        <p:spPr>
          <a:xfrm>
            <a:off x="0" y="-42953"/>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Erasmus + EVIDENCIJE KOD KORISNIKA – PRIMJER ŠKOLE </a:t>
            </a:r>
            <a:endParaRPr kumimoji="0" lang="pl-PL" altLang="sr-Latn-R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42" name="Ravni poveznik 41">
            <a:extLst>
              <a:ext uri="{FF2B5EF4-FFF2-40B4-BE49-F238E27FC236}">
                <a16:creationId xmlns:a16="http://schemas.microsoft.com/office/drawing/2014/main" id="{CD4280A1-B851-4A0C-A9A8-6CBB67DC8958}"/>
              </a:ext>
            </a:extLst>
          </p:cNvPr>
          <p:cNvCxnSpPr>
            <a:cxnSpLocks/>
          </p:cNvCxnSpPr>
          <p:nvPr/>
        </p:nvCxnSpPr>
        <p:spPr>
          <a:xfrm flipV="1">
            <a:off x="8316611" y="5876343"/>
            <a:ext cx="84628" cy="151924"/>
          </a:xfrm>
          <a:prstGeom prst="line">
            <a:avLst/>
          </a:prstGeom>
          <a:ln w="38100">
            <a:solidFill>
              <a:srgbClr val="00206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7" name="Grupa 6">
            <a:extLst>
              <a:ext uri="{FF2B5EF4-FFF2-40B4-BE49-F238E27FC236}">
                <a16:creationId xmlns:a16="http://schemas.microsoft.com/office/drawing/2014/main" id="{6730324C-8E70-AC75-91B2-7988AADBCCCA}"/>
              </a:ext>
            </a:extLst>
          </p:cNvPr>
          <p:cNvGrpSpPr/>
          <p:nvPr/>
        </p:nvGrpSpPr>
        <p:grpSpPr>
          <a:xfrm>
            <a:off x="414064" y="790422"/>
            <a:ext cx="10995911" cy="4608755"/>
            <a:chOff x="396812" y="1497498"/>
            <a:chExt cx="10995911" cy="5224708"/>
          </a:xfrm>
        </p:grpSpPr>
        <p:sp>
          <p:nvSpPr>
            <p:cNvPr id="8" name="Pravokutnik: zaobljeni dijagonalni kutovi 7">
              <a:extLst>
                <a:ext uri="{FF2B5EF4-FFF2-40B4-BE49-F238E27FC236}">
                  <a16:creationId xmlns:a16="http://schemas.microsoft.com/office/drawing/2014/main" id="{861D0265-604D-875A-3563-21293B0FC7A1}"/>
                </a:ext>
              </a:extLst>
            </p:cNvPr>
            <p:cNvSpPr/>
            <p:nvPr/>
          </p:nvSpPr>
          <p:spPr>
            <a:xfrm>
              <a:off x="396812" y="2086852"/>
              <a:ext cx="10813532" cy="638467"/>
            </a:xfrm>
            <a:prstGeom prst="round2DiagRect">
              <a:avLst/>
            </a:prstGeom>
            <a:solidFill>
              <a:schemeClr val="accent2">
                <a:lumMod val="40000"/>
                <a:lumOff val="60000"/>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ZATVARANJE OBVEZE-NOVČANO PLAĆANJE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9" name="Pravokutnik: zaobljeni dijagonalni kutovi 8">
              <a:extLst>
                <a:ext uri="{FF2B5EF4-FFF2-40B4-BE49-F238E27FC236}">
                  <a16:creationId xmlns:a16="http://schemas.microsoft.com/office/drawing/2014/main" id="{E4041DF3-CE14-9183-6216-327B6F6F41D2}"/>
                </a:ext>
              </a:extLst>
            </p:cNvPr>
            <p:cNvSpPr/>
            <p:nvPr/>
          </p:nvSpPr>
          <p:spPr>
            <a:xfrm>
              <a:off x="1943585" y="3685577"/>
              <a:ext cx="9237132" cy="514753"/>
            </a:xfrm>
            <a:prstGeom prst="round2DiagRect">
              <a:avLst/>
            </a:prstGeom>
            <a:solidFill>
              <a:schemeClr val="accent4">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 ZATVARANJE IZVANBIL.EVIDENCIJE</a:t>
              </a:r>
            </a:p>
          </p:txBody>
        </p:sp>
        <p:sp>
          <p:nvSpPr>
            <p:cNvPr id="10" name="Pravokutnik: zaobljeni dijagonalni kutovi 9">
              <a:extLst>
                <a:ext uri="{FF2B5EF4-FFF2-40B4-BE49-F238E27FC236}">
                  <a16:creationId xmlns:a16="http://schemas.microsoft.com/office/drawing/2014/main" id="{4D1FC9E4-616E-B929-0666-5218DEE9CA5C}"/>
                </a:ext>
              </a:extLst>
            </p:cNvPr>
            <p:cNvSpPr/>
            <p:nvPr/>
          </p:nvSpPr>
          <p:spPr>
            <a:xfrm>
              <a:off x="396813" y="4834379"/>
              <a:ext cx="10813531" cy="603849"/>
            </a:xfrm>
            <a:prstGeom prst="round2DiagRect">
              <a:avLst/>
            </a:prstGeom>
            <a:solidFill>
              <a:schemeClr val="bg1">
                <a:lumMod val="85000"/>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ODOBRENO IZVJEŠĆE</a:t>
              </a:r>
            </a:p>
          </p:txBody>
        </p:sp>
        <p:sp>
          <p:nvSpPr>
            <p:cNvPr id="11" name="Pravokutnik: zaobljeni dijagonalni kutovi 10">
              <a:extLst>
                <a:ext uri="{FF2B5EF4-FFF2-40B4-BE49-F238E27FC236}">
                  <a16:creationId xmlns:a16="http://schemas.microsoft.com/office/drawing/2014/main" id="{D9FB10B2-C54C-AE71-9AA8-94CBD24104D4}"/>
                </a:ext>
              </a:extLst>
            </p:cNvPr>
            <p:cNvSpPr/>
            <p:nvPr/>
          </p:nvSpPr>
          <p:spPr>
            <a:xfrm>
              <a:off x="396813" y="3073538"/>
              <a:ext cx="10813532" cy="603849"/>
            </a:xfrm>
            <a:prstGeom prst="round2DiagRect">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IZVJEŠĆE O UGOVORENIM/IZVRŠENIM PROJEKTNIM AKTIVNOSTIMA</a:t>
              </a:r>
            </a:p>
          </p:txBody>
        </p:sp>
        <p:sp>
          <p:nvSpPr>
            <p:cNvPr id="12" name="Pravokutnik: zaobljeni dijagonalni kutovi 11">
              <a:extLst>
                <a:ext uri="{FF2B5EF4-FFF2-40B4-BE49-F238E27FC236}">
                  <a16:creationId xmlns:a16="http://schemas.microsoft.com/office/drawing/2014/main" id="{742F639B-B8D0-FED3-28B1-5F41C1F30619}"/>
                </a:ext>
              </a:extLst>
            </p:cNvPr>
            <p:cNvSpPr/>
            <p:nvPr/>
          </p:nvSpPr>
          <p:spPr>
            <a:xfrm>
              <a:off x="1965361" y="5491428"/>
              <a:ext cx="9244983" cy="603849"/>
            </a:xfrm>
            <a:prstGeom prst="round2Diag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r-HR" sz="2000" b="0" i="0" u="none" strike="noStrike" kern="1200" cap="none" spc="0" normalizeH="0" baseline="0" noProof="0" dirty="0" smtClean="0">
                  <a:ln>
                    <a:noFill/>
                  </a:ln>
                  <a:solidFill>
                    <a:prstClr val="black"/>
                  </a:solidFill>
                  <a:effectLst/>
                  <a:uLnTx/>
                  <a:uFillTx/>
                  <a:latin typeface="Calibri" panose="020F0502020204030204"/>
                  <a:ea typeface="+mn-ea"/>
                  <a:cs typeface="+mn-cs"/>
                </a:rPr>
                <a:t>      OBRAČUNSKO </a:t>
              </a: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PLAĆANJE </a:t>
              </a:r>
            </a:p>
          </p:txBody>
        </p:sp>
        <p:cxnSp>
          <p:nvCxnSpPr>
            <p:cNvPr id="6" name="Ravni poveznik 5">
              <a:extLst>
                <a:ext uri="{FF2B5EF4-FFF2-40B4-BE49-F238E27FC236}">
                  <a16:creationId xmlns:a16="http://schemas.microsoft.com/office/drawing/2014/main" id="{BC14C26A-3555-D03D-DDD7-3F1FF3829AE4}"/>
                </a:ext>
              </a:extLst>
            </p:cNvPr>
            <p:cNvCxnSpPr>
              <a:cxnSpLocks/>
            </p:cNvCxnSpPr>
            <p:nvPr/>
          </p:nvCxnSpPr>
          <p:spPr>
            <a:xfrm>
              <a:off x="7095546" y="2133295"/>
              <a:ext cx="2602155" cy="8851"/>
            </a:xfrm>
            <a:prstGeom prst="line">
              <a:avLst/>
            </a:prstGeom>
            <a:ln w="38100">
              <a:solidFill>
                <a:srgbClr val="00206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TekstniOkvir 20">
              <a:extLst>
                <a:ext uri="{FF2B5EF4-FFF2-40B4-BE49-F238E27FC236}">
                  <a16:creationId xmlns:a16="http://schemas.microsoft.com/office/drawing/2014/main" id="{6E58D3F8-79F3-EFCD-7E75-228768FB3C32}"/>
                </a:ext>
              </a:extLst>
            </p:cNvPr>
            <p:cNvSpPr txBox="1"/>
            <p:nvPr/>
          </p:nvSpPr>
          <p:spPr>
            <a:xfrm>
              <a:off x="7520564" y="1501849"/>
              <a:ext cx="86342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D</a:t>
              </a:r>
            </a:p>
          </p:txBody>
        </p:sp>
        <p:sp>
          <p:nvSpPr>
            <p:cNvPr id="22" name="TekstniOkvir 21">
              <a:extLst>
                <a:ext uri="{FF2B5EF4-FFF2-40B4-BE49-F238E27FC236}">
                  <a16:creationId xmlns:a16="http://schemas.microsoft.com/office/drawing/2014/main" id="{5701F570-F27F-6F67-FB0F-10EA4E4261C3}"/>
                </a:ext>
              </a:extLst>
            </p:cNvPr>
            <p:cNvSpPr txBox="1"/>
            <p:nvPr/>
          </p:nvSpPr>
          <p:spPr>
            <a:xfrm>
              <a:off x="8755018" y="1497498"/>
              <a:ext cx="694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P</a:t>
              </a:r>
            </a:p>
          </p:txBody>
        </p:sp>
        <p:sp>
          <p:nvSpPr>
            <p:cNvPr id="31" name="TekstniOkvir 30">
              <a:extLst>
                <a:ext uri="{FF2B5EF4-FFF2-40B4-BE49-F238E27FC236}">
                  <a16:creationId xmlns:a16="http://schemas.microsoft.com/office/drawing/2014/main" id="{7D4D5922-B4F4-45BD-821A-E6713A6A893C}"/>
                </a:ext>
              </a:extLst>
            </p:cNvPr>
            <p:cNvSpPr txBox="1"/>
            <p:nvPr/>
          </p:nvSpPr>
          <p:spPr>
            <a:xfrm>
              <a:off x="7177541" y="3141898"/>
              <a:ext cx="278842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      1638X        9638X</a:t>
              </a:r>
            </a:p>
          </p:txBody>
        </p:sp>
        <p:sp>
          <p:nvSpPr>
            <p:cNvPr id="32" name="TekstniOkvir 31">
              <a:extLst>
                <a:ext uri="{FF2B5EF4-FFF2-40B4-BE49-F238E27FC236}">
                  <a16:creationId xmlns:a16="http://schemas.microsoft.com/office/drawing/2014/main" id="{710FBF02-EB20-4C1B-8196-710924410A2D}"/>
                </a:ext>
              </a:extLst>
            </p:cNvPr>
            <p:cNvSpPr txBox="1"/>
            <p:nvPr/>
          </p:nvSpPr>
          <p:spPr>
            <a:xfrm>
              <a:off x="7307212" y="3740919"/>
              <a:ext cx="253575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99671            99171</a:t>
              </a:r>
            </a:p>
          </p:txBody>
        </p:sp>
        <p:sp>
          <p:nvSpPr>
            <p:cNvPr id="38" name="TekstniOkvir 37">
              <a:extLst>
                <a:ext uri="{FF2B5EF4-FFF2-40B4-BE49-F238E27FC236}">
                  <a16:creationId xmlns:a16="http://schemas.microsoft.com/office/drawing/2014/main" id="{7824CE35-7E53-46CE-951C-5E349377076D}"/>
                </a:ext>
              </a:extLst>
            </p:cNvPr>
            <p:cNvSpPr txBox="1"/>
            <p:nvPr/>
          </p:nvSpPr>
          <p:spPr>
            <a:xfrm>
              <a:off x="6562151" y="4947749"/>
              <a:ext cx="43857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             9638X           1638X </a:t>
              </a:r>
            </a:p>
          </p:txBody>
        </p:sp>
        <p:sp>
          <p:nvSpPr>
            <p:cNvPr id="39" name="TekstniOkvir 38">
              <a:extLst>
                <a:ext uri="{FF2B5EF4-FFF2-40B4-BE49-F238E27FC236}">
                  <a16:creationId xmlns:a16="http://schemas.microsoft.com/office/drawing/2014/main" id="{B5819109-B941-4867-98A7-CC855751B320}"/>
                </a:ext>
              </a:extLst>
            </p:cNvPr>
            <p:cNvSpPr txBox="1"/>
            <p:nvPr/>
          </p:nvSpPr>
          <p:spPr>
            <a:xfrm>
              <a:off x="6651565" y="2212835"/>
              <a:ext cx="169092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23XXX/24XXX</a:t>
              </a:r>
            </a:p>
          </p:txBody>
        </p:sp>
        <p:pic>
          <p:nvPicPr>
            <p:cNvPr id="26" name="Grafika 25" descr="Money outline">
              <a:extLst>
                <a:ext uri="{FF2B5EF4-FFF2-40B4-BE49-F238E27FC236}">
                  <a16:creationId xmlns:a16="http://schemas.microsoft.com/office/drawing/2014/main" id="{496E2AF2-5602-4A24-BCAC-47B7B464E87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189266" y="1919462"/>
              <a:ext cx="805857" cy="805857"/>
            </a:xfrm>
            <a:prstGeom prst="rect">
              <a:avLst/>
            </a:prstGeom>
            <a:effectLst>
              <a:outerShdw blurRad="50800" dist="38100" dir="2700000" algn="tl" rotWithShape="0">
                <a:prstClr val="black">
                  <a:alpha val="40000"/>
                </a:prstClr>
              </a:outerShdw>
            </a:effectLst>
          </p:spPr>
        </p:pic>
        <p:pic>
          <p:nvPicPr>
            <p:cNvPr id="2" name="Slika 1">
              <a:extLst>
                <a:ext uri="{FF2B5EF4-FFF2-40B4-BE49-F238E27FC236}">
                  <a16:creationId xmlns:a16="http://schemas.microsoft.com/office/drawing/2014/main" id="{BA532F31-6C68-487B-AA7D-3CCC2B3AADAE}"/>
                </a:ext>
              </a:extLst>
            </p:cNvPr>
            <p:cNvPicPr>
              <a:picLocks noChangeAspect="1"/>
            </p:cNvPicPr>
            <p:nvPr/>
          </p:nvPicPr>
          <p:blipFill>
            <a:blip r:embed="rId4"/>
            <a:stretch>
              <a:fillRect/>
            </a:stretch>
          </p:blipFill>
          <p:spPr>
            <a:xfrm>
              <a:off x="10341710" y="3208009"/>
              <a:ext cx="1051013" cy="724413"/>
            </a:xfrm>
            <a:prstGeom prst="rect">
              <a:avLst/>
            </a:prstGeom>
          </p:spPr>
        </p:pic>
        <p:pic>
          <p:nvPicPr>
            <p:cNvPr id="28" name="Grafika 27" descr="Gavel with solid fill">
              <a:extLst>
                <a:ext uri="{FF2B5EF4-FFF2-40B4-BE49-F238E27FC236}">
                  <a16:creationId xmlns:a16="http://schemas.microsoft.com/office/drawing/2014/main" id="{103C841F-EB9C-489F-80A8-581C6C7BB5D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2727757" y="4811019"/>
              <a:ext cx="634941" cy="634941"/>
            </a:xfrm>
            <a:prstGeom prst="rect">
              <a:avLst/>
            </a:prstGeom>
            <a:effectLst>
              <a:outerShdw blurRad="50800" dist="38100" dir="2700000" algn="tl" rotWithShape="0">
                <a:prstClr val="black">
                  <a:alpha val="40000"/>
                </a:prstClr>
              </a:outerShdw>
            </a:effectLst>
          </p:spPr>
        </p:pic>
        <p:sp>
          <p:nvSpPr>
            <p:cNvPr id="29" name="TekstniOkvir 28">
              <a:extLst>
                <a:ext uri="{FF2B5EF4-FFF2-40B4-BE49-F238E27FC236}">
                  <a16:creationId xmlns:a16="http://schemas.microsoft.com/office/drawing/2014/main" id="{B4DF85BE-D6E0-4D7F-A3F2-45B8C3291C6B}"/>
                </a:ext>
              </a:extLst>
            </p:cNvPr>
            <p:cNvSpPr txBox="1"/>
            <p:nvPr/>
          </p:nvSpPr>
          <p:spPr>
            <a:xfrm>
              <a:off x="6562151" y="5551598"/>
              <a:ext cx="43857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             27521           638XX</a:t>
              </a:r>
            </a:p>
          </p:txBody>
        </p:sp>
        <p:sp>
          <p:nvSpPr>
            <p:cNvPr id="30" name="Pravokutnik: zaobljeni dijagonalni kutovi 29">
              <a:extLst>
                <a:ext uri="{FF2B5EF4-FFF2-40B4-BE49-F238E27FC236}">
                  <a16:creationId xmlns:a16="http://schemas.microsoft.com/office/drawing/2014/main" id="{67E37CE7-500D-44EA-B78C-E9D480234217}"/>
                </a:ext>
              </a:extLst>
            </p:cNvPr>
            <p:cNvSpPr/>
            <p:nvPr/>
          </p:nvSpPr>
          <p:spPr>
            <a:xfrm>
              <a:off x="1965361" y="6118357"/>
              <a:ext cx="9244983" cy="603849"/>
            </a:xfrm>
            <a:prstGeom prst="round2Diag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                          NOVČANO PLAĆANJE </a:t>
              </a:r>
            </a:p>
          </p:txBody>
        </p:sp>
        <p:sp>
          <p:nvSpPr>
            <p:cNvPr id="41" name="TekstniOkvir 40">
              <a:extLst>
                <a:ext uri="{FF2B5EF4-FFF2-40B4-BE49-F238E27FC236}">
                  <a16:creationId xmlns:a16="http://schemas.microsoft.com/office/drawing/2014/main" id="{A2314502-C4A4-4F09-915A-F59A53ACE969}"/>
                </a:ext>
              </a:extLst>
            </p:cNvPr>
            <p:cNvSpPr txBox="1"/>
            <p:nvPr/>
          </p:nvSpPr>
          <p:spPr>
            <a:xfrm>
              <a:off x="8520338" y="6183309"/>
              <a:ext cx="240166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638XX</a:t>
              </a:r>
            </a:p>
          </p:txBody>
        </p:sp>
        <p:pic>
          <p:nvPicPr>
            <p:cNvPr id="43" name="Grafika 42" descr="Money outline">
              <a:extLst>
                <a:ext uri="{FF2B5EF4-FFF2-40B4-BE49-F238E27FC236}">
                  <a16:creationId xmlns:a16="http://schemas.microsoft.com/office/drawing/2014/main" id="{E0F1ADB5-43F1-4573-BA89-32BF6015E1B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934142" y="5916349"/>
              <a:ext cx="805857" cy="805857"/>
            </a:xfrm>
            <a:prstGeom prst="rect">
              <a:avLst/>
            </a:prstGeom>
            <a:effectLst>
              <a:outerShdw blurRad="50800" dist="38100" dir="2700000" algn="tl" rotWithShape="0">
                <a:prstClr val="black">
                  <a:alpha val="40000"/>
                </a:prstClr>
              </a:outerShdw>
            </a:effectLst>
          </p:spPr>
        </p:pic>
        <p:sp>
          <p:nvSpPr>
            <p:cNvPr id="3" name="TekstniOkvir 2">
              <a:extLst>
                <a:ext uri="{FF2B5EF4-FFF2-40B4-BE49-F238E27FC236}">
                  <a16:creationId xmlns:a16="http://schemas.microsoft.com/office/drawing/2014/main" id="{6275F463-BD05-2CEE-80CC-8BAD2D0DE671}"/>
                </a:ext>
              </a:extLst>
            </p:cNvPr>
            <p:cNvSpPr txBox="1"/>
            <p:nvPr/>
          </p:nvSpPr>
          <p:spPr>
            <a:xfrm>
              <a:off x="8490543" y="2115340"/>
              <a:ext cx="769763" cy="646332"/>
            </a:xfrm>
            <a:prstGeom prst="rect">
              <a:avLst/>
            </a:prstGeom>
            <a:noFill/>
          </p:spPr>
          <p:txBody>
            <a:bodyPr wrap="none" rtlCol="0">
              <a:spAutoFit/>
            </a:bodyPr>
            <a:lstStyle/>
            <a:p>
              <a:r>
                <a:rPr kumimoji="0" lang="hr-HR"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11121</a:t>
              </a:r>
            </a:p>
            <a:p>
              <a:r>
                <a:rPr lang="hr-HR" b="1" dirty="0">
                  <a:solidFill>
                    <a:srgbClr val="002060"/>
                  </a:solidFill>
                  <a:effectLst>
                    <a:outerShdw blurRad="38100" dist="38100" dir="2700000" algn="tl">
                      <a:srgbClr val="000000">
                        <a:alpha val="43137"/>
                      </a:srgbClr>
                    </a:outerShdw>
                  </a:effectLst>
                  <a:latin typeface="Calibri" panose="020F0502020204030204"/>
                </a:rPr>
                <a:t>16721</a:t>
              </a:r>
              <a:endParaRPr lang="hr-HR" dirty="0"/>
            </a:p>
          </p:txBody>
        </p:sp>
        <p:sp>
          <p:nvSpPr>
            <p:cNvPr id="5" name="TekstniOkvir 4">
              <a:extLst>
                <a:ext uri="{FF2B5EF4-FFF2-40B4-BE49-F238E27FC236}">
                  <a16:creationId xmlns:a16="http://schemas.microsoft.com/office/drawing/2014/main" id="{A79736B5-702D-9A67-C9B2-9D628EEA10F7}"/>
                </a:ext>
              </a:extLst>
            </p:cNvPr>
            <p:cNvSpPr txBox="1"/>
            <p:nvPr/>
          </p:nvSpPr>
          <p:spPr>
            <a:xfrm>
              <a:off x="7318335" y="6060199"/>
              <a:ext cx="769763" cy="646332"/>
            </a:xfrm>
            <a:prstGeom prst="rect">
              <a:avLst/>
            </a:prstGeom>
            <a:noFill/>
          </p:spPr>
          <p:txBody>
            <a:bodyPr wrap="none" rtlCol="0">
              <a:spAutoFit/>
            </a:bodyPr>
            <a:lstStyle/>
            <a:p>
              <a:r>
                <a:rPr kumimoji="0" lang="hr-HR"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11121</a:t>
              </a:r>
            </a:p>
            <a:p>
              <a:r>
                <a:rPr lang="hr-HR" b="1" dirty="0">
                  <a:solidFill>
                    <a:srgbClr val="002060"/>
                  </a:solidFill>
                  <a:effectLst>
                    <a:outerShdw blurRad="38100" dist="38100" dir="2700000" algn="tl">
                      <a:srgbClr val="000000">
                        <a:alpha val="43137"/>
                      </a:srgbClr>
                    </a:outerShdw>
                  </a:effectLst>
                  <a:latin typeface="Calibri" panose="020F0502020204030204"/>
                </a:rPr>
                <a:t>16721</a:t>
              </a:r>
              <a:endParaRPr lang="hr-HR" dirty="0"/>
            </a:p>
          </p:txBody>
        </p:sp>
      </p:grpSp>
      <p:sp>
        <p:nvSpPr>
          <p:cNvPr id="15" name="Pravokutnik: zaobljeni dijagonalni kutovi 14">
            <a:extLst>
              <a:ext uri="{FF2B5EF4-FFF2-40B4-BE49-F238E27FC236}">
                <a16:creationId xmlns:a16="http://schemas.microsoft.com/office/drawing/2014/main" id="{04541196-EB26-7CA9-E7D7-0FA5C5E0D0AB}"/>
              </a:ext>
            </a:extLst>
          </p:cNvPr>
          <p:cNvSpPr/>
          <p:nvPr/>
        </p:nvSpPr>
        <p:spPr>
          <a:xfrm>
            <a:off x="1982613" y="5415439"/>
            <a:ext cx="9244983" cy="532660"/>
          </a:xfrm>
          <a:prstGeom prst="round2Diag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r-HR" sz="2000" b="1" i="0" u="none" strike="noStrike" kern="1200" cap="none" spc="0" normalizeH="0" baseline="0" noProof="0" dirty="0">
                <a:ln>
                  <a:noFill/>
                </a:ln>
                <a:solidFill>
                  <a:schemeClr val="accent4"/>
                </a:solidFill>
                <a:effectLst/>
                <a:uLnTx/>
                <a:uFillTx/>
                <a:latin typeface="Calibri" panose="020F0502020204030204"/>
                <a:ea typeface="+mn-ea"/>
                <a:cs typeface="+mn-cs"/>
              </a:rPr>
              <a:t>IZUZETI TROŠKOVI</a:t>
            </a:r>
          </a:p>
        </p:txBody>
      </p:sp>
      <p:sp>
        <p:nvSpPr>
          <p:cNvPr id="17" name="Pravokutnik: zaobljeni dijagonalni kutovi 16">
            <a:extLst>
              <a:ext uri="{FF2B5EF4-FFF2-40B4-BE49-F238E27FC236}">
                <a16:creationId xmlns:a16="http://schemas.microsoft.com/office/drawing/2014/main" id="{1AE7AE3D-F9A3-7667-1541-C66B7AD67128}"/>
              </a:ext>
            </a:extLst>
          </p:cNvPr>
          <p:cNvSpPr/>
          <p:nvPr/>
        </p:nvSpPr>
        <p:spPr>
          <a:xfrm>
            <a:off x="1982612" y="5968575"/>
            <a:ext cx="9244983" cy="532660"/>
          </a:xfrm>
          <a:prstGeom prst="round2Diag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r-HR" sz="2000" b="1" i="0" u="none" strike="noStrike" kern="1200" cap="none" spc="0" normalizeH="0" baseline="0" noProof="0" dirty="0">
                <a:ln>
                  <a:noFill/>
                </a:ln>
                <a:solidFill>
                  <a:srgbClr val="FF0000"/>
                </a:solidFill>
                <a:effectLst/>
                <a:uLnTx/>
                <a:uFillTx/>
                <a:latin typeface="Calibri" panose="020F0502020204030204"/>
                <a:ea typeface="+mn-ea"/>
                <a:cs typeface="+mn-cs"/>
              </a:rPr>
              <a:t>NEPRIHVATLJIVI TROŠKOVI</a:t>
            </a:r>
          </a:p>
        </p:txBody>
      </p:sp>
      <p:cxnSp>
        <p:nvCxnSpPr>
          <p:cNvPr id="16" name="Ravni poveznik 15">
            <a:extLst>
              <a:ext uri="{FF2B5EF4-FFF2-40B4-BE49-F238E27FC236}">
                <a16:creationId xmlns:a16="http://schemas.microsoft.com/office/drawing/2014/main" id="{9DDA2827-63E3-72D9-9981-F118B85E902A}"/>
              </a:ext>
            </a:extLst>
          </p:cNvPr>
          <p:cNvCxnSpPr>
            <a:cxnSpLocks/>
          </p:cNvCxnSpPr>
          <p:nvPr/>
        </p:nvCxnSpPr>
        <p:spPr>
          <a:xfrm>
            <a:off x="8334611" y="1447235"/>
            <a:ext cx="25132" cy="5054000"/>
          </a:xfrm>
          <a:prstGeom prst="line">
            <a:avLst/>
          </a:prstGeom>
          <a:ln w="38100">
            <a:solidFill>
              <a:srgbClr val="00206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TekstniOkvir 18">
            <a:extLst>
              <a:ext uri="{FF2B5EF4-FFF2-40B4-BE49-F238E27FC236}">
                <a16:creationId xmlns:a16="http://schemas.microsoft.com/office/drawing/2014/main" id="{C0109A9F-A80F-C8AF-6847-0DC62A97F90D}"/>
              </a:ext>
            </a:extLst>
          </p:cNvPr>
          <p:cNvSpPr txBox="1"/>
          <p:nvPr/>
        </p:nvSpPr>
        <p:spPr>
          <a:xfrm>
            <a:off x="7297916" y="5332913"/>
            <a:ext cx="845103" cy="707886"/>
          </a:xfrm>
          <a:prstGeom prst="rect">
            <a:avLst/>
          </a:prstGeom>
          <a:noFill/>
        </p:spPr>
        <p:txBody>
          <a:bodyPr wrap="none" rtlCol="0">
            <a:spAutoFit/>
          </a:bodyPr>
          <a:lstStyle/>
          <a:p>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1638X</a:t>
            </a:r>
          </a:p>
          <a:p>
            <a:r>
              <a:rPr lang="hr-HR" sz="2000" b="1" dirty="0">
                <a:solidFill>
                  <a:srgbClr val="002060"/>
                </a:solidFill>
                <a:effectLst>
                  <a:outerShdw blurRad="38100" dist="38100" dir="2700000" algn="tl">
                    <a:srgbClr val="000000">
                      <a:alpha val="43137"/>
                    </a:srgbClr>
                  </a:outerShdw>
                </a:effectLst>
                <a:latin typeface="Calibri" panose="020F0502020204030204"/>
              </a:rPr>
              <a:t>99671</a:t>
            </a:r>
            <a:endParaRPr lang="hr-HR" sz="2000" dirty="0"/>
          </a:p>
        </p:txBody>
      </p:sp>
      <p:sp>
        <p:nvSpPr>
          <p:cNvPr id="20" name="TekstniOkvir 19">
            <a:extLst>
              <a:ext uri="{FF2B5EF4-FFF2-40B4-BE49-F238E27FC236}">
                <a16:creationId xmlns:a16="http://schemas.microsoft.com/office/drawing/2014/main" id="{4DFA55F2-3F95-D61B-D57A-077E140FF477}"/>
              </a:ext>
            </a:extLst>
          </p:cNvPr>
          <p:cNvSpPr txBox="1"/>
          <p:nvPr/>
        </p:nvSpPr>
        <p:spPr>
          <a:xfrm>
            <a:off x="8589004" y="5329933"/>
            <a:ext cx="845103" cy="707886"/>
          </a:xfrm>
          <a:prstGeom prst="rect">
            <a:avLst/>
          </a:prstGeom>
          <a:noFill/>
        </p:spPr>
        <p:txBody>
          <a:bodyPr wrap="none" rtlCol="0">
            <a:spAutoFit/>
          </a:bodyPr>
          <a:lstStyle/>
          <a:p>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9638X</a:t>
            </a:r>
          </a:p>
          <a:p>
            <a:r>
              <a:rPr lang="hr-HR" sz="2000" b="1" dirty="0">
                <a:solidFill>
                  <a:srgbClr val="002060"/>
                </a:solidFill>
                <a:effectLst>
                  <a:outerShdw blurRad="38100" dist="38100" dir="2700000" algn="tl">
                    <a:srgbClr val="000000">
                      <a:alpha val="43137"/>
                    </a:srgbClr>
                  </a:outerShdw>
                </a:effectLst>
                <a:latin typeface="Calibri" panose="020F0502020204030204"/>
              </a:rPr>
              <a:t>99171</a:t>
            </a:r>
            <a:endParaRPr lang="hr-HR" sz="2000" dirty="0"/>
          </a:p>
        </p:txBody>
      </p:sp>
      <p:sp>
        <p:nvSpPr>
          <p:cNvPr id="23" name="TekstniOkvir 22">
            <a:extLst>
              <a:ext uri="{FF2B5EF4-FFF2-40B4-BE49-F238E27FC236}">
                <a16:creationId xmlns:a16="http://schemas.microsoft.com/office/drawing/2014/main" id="{1ECD530C-112A-A764-1CDF-1F98F848A6CA}"/>
              </a:ext>
            </a:extLst>
          </p:cNvPr>
          <p:cNvSpPr txBox="1"/>
          <p:nvPr/>
        </p:nvSpPr>
        <p:spPr>
          <a:xfrm>
            <a:off x="7300539" y="6038342"/>
            <a:ext cx="845103" cy="707886"/>
          </a:xfrm>
          <a:prstGeom prst="rect">
            <a:avLst/>
          </a:prstGeom>
          <a:noFill/>
        </p:spPr>
        <p:txBody>
          <a:bodyPr wrap="none" rtlCol="0">
            <a:spAutoFit/>
          </a:bodyPr>
          <a:lstStyle/>
          <a:p>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9638X</a:t>
            </a:r>
          </a:p>
          <a:p>
            <a:endParaRPr lang="hr-HR" sz="2000" dirty="0"/>
          </a:p>
        </p:txBody>
      </p:sp>
      <p:sp>
        <p:nvSpPr>
          <p:cNvPr id="24" name="TekstniOkvir 23">
            <a:extLst>
              <a:ext uri="{FF2B5EF4-FFF2-40B4-BE49-F238E27FC236}">
                <a16:creationId xmlns:a16="http://schemas.microsoft.com/office/drawing/2014/main" id="{E4A44F93-821C-7924-BDB4-6E69C7B8BDF7}"/>
              </a:ext>
            </a:extLst>
          </p:cNvPr>
          <p:cNvSpPr txBox="1"/>
          <p:nvPr/>
        </p:nvSpPr>
        <p:spPr>
          <a:xfrm>
            <a:off x="8566965" y="6028267"/>
            <a:ext cx="833883" cy="400110"/>
          </a:xfrm>
          <a:prstGeom prst="rect">
            <a:avLst/>
          </a:prstGeom>
          <a:noFill/>
        </p:spPr>
        <p:txBody>
          <a:bodyPr wrap="none" rtlCol="0">
            <a:spAutoFit/>
          </a:bodyPr>
          <a:lstStyle/>
          <a:p>
            <a:r>
              <a:rPr kumimoji="0" lang="hr-HR"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16913</a:t>
            </a:r>
          </a:p>
        </p:txBody>
      </p:sp>
    </p:spTree>
    <p:extLst>
      <p:ext uri="{BB962C8B-B14F-4D97-AF65-F5344CB8AC3E}">
        <p14:creationId xmlns:p14="http://schemas.microsoft.com/office/powerpoint/2010/main" val="30088316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kumimoji="0" lang="pl-PL" sz="2800" b="1"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Prekogranična </a:t>
            </a:r>
            <a:r>
              <a:rPr kumimoji="0" lang="pl-PL"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suradnja</a:t>
            </a:r>
          </a:p>
        </p:txBody>
      </p:sp>
      <p:sp>
        <p:nvSpPr>
          <p:cNvPr id="7" name="TekstniOkvir 6">
            <a:extLst>
              <a:ext uri="{FF2B5EF4-FFF2-40B4-BE49-F238E27FC236}">
                <a16:creationId xmlns:a16="http://schemas.microsoft.com/office/drawing/2014/main" id="{5A8D10E9-5BAB-C6AE-6CAA-9D3E07DE9458}"/>
              </a:ext>
            </a:extLst>
          </p:cNvPr>
          <p:cNvSpPr txBox="1"/>
          <p:nvPr/>
        </p:nvSpPr>
        <p:spPr>
          <a:xfrm>
            <a:off x="268671" y="848758"/>
            <a:ext cx="11378762" cy="492122"/>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kumimoji="0" lang="hr-HR" sz="24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U Republici Hrvatskoj provode se sljedeći programi prekogranične suradnje:</a:t>
            </a:r>
            <a:endParaRPr kumimoji="0" lang="hr-HR" sz="24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p:txBody>
      </p:sp>
      <p:sp>
        <p:nvSpPr>
          <p:cNvPr id="10" name="Pravokutnik: zaobljeni dijagonalni kutovi 9">
            <a:extLst>
              <a:ext uri="{FF2B5EF4-FFF2-40B4-BE49-F238E27FC236}">
                <a16:creationId xmlns:a16="http://schemas.microsoft.com/office/drawing/2014/main" id="{13B88E36-37EF-F11D-CF7D-AC0A412BC499}"/>
              </a:ext>
            </a:extLst>
          </p:cNvPr>
          <p:cNvSpPr/>
          <p:nvPr/>
        </p:nvSpPr>
        <p:spPr>
          <a:xfrm>
            <a:off x="406619" y="1387673"/>
            <a:ext cx="11378762" cy="711639"/>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black"/>
                </a:solidFill>
                <a:effectLst/>
                <a:uLnTx/>
                <a:uFillTx/>
                <a:latin typeface="Calibri" panose="020F0502020204030204"/>
                <a:ea typeface="+mn-ea"/>
                <a:cs typeface="+mn-cs"/>
              </a:rPr>
              <a:t>1. Programi  prekogranične suradnje kojima je Upravljačko tijelo Ministarstvo regionalnog razvoja i fondova EU Republike Hrvatske</a:t>
            </a:r>
          </a:p>
        </p:txBody>
      </p:sp>
      <p:sp>
        <p:nvSpPr>
          <p:cNvPr id="14" name="TekstniOkvir 13">
            <a:extLst>
              <a:ext uri="{FF2B5EF4-FFF2-40B4-BE49-F238E27FC236}">
                <a16:creationId xmlns:a16="http://schemas.microsoft.com/office/drawing/2014/main" id="{2FC0E1FC-2300-FF09-0F60-EE6156FB056B}"/>
              </a:ext>
            </a:extLst>
          </p:cNvPr>
          <p:cNvSpPr txBox="1"/>
          <p:nvPr/>
        </p:nvSpPr>
        <p:spPr>
          <a:xfrm>
            <a:off x="1056947" y="2122960"/>
            <a:ext cx="10590486" cy="1036181"/>
          </a:xfrm>
          <a:prstGeom prst="rect">
            <a:avLst/>
          </a:prstGeom>
          <a:noFill/>
        </p:spPr>
        <p:txBody>
          <a:bodyPr wrap="square">
            <a:spAutoFit/>
          </a:bodyPr>
          <a:lstStyle/>
          <a:p>
            <a:pPr marL="810260" marR="0" lvl="0" indent="0" algn="l" defTabSz="914400" rtl="0" eaLnBrk="1" fontAlgn="auto" latinLnBrk="0" hangingPunct="1">
              <a:lnSpc>
                <a:spcPct val="100000"/>
              </a:lnSpc>
              <a:spcBef>
                <a:spcPts val="0"/>
              </a:spcBef>
              <a:spcAft>
                <a:spcPts val="800"/>
              </a:spcAft>
              <a:buClrTx/>
              <a:buSzTx/>
              <a:buFontTx/>
              <a:buNone/>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 IPA program prekogranične suradnje Hrvatska – Bosna i Hercegovina – Crna Gora</a:t>
            </a:r>
          </a:p>
          <a:p>
            <a:pPr marL="810260" marR="0" lvl="0" indent="0" algn="l" defTabSz="914400" rtl="0" eaLnBrk="1" fontAlgn="auto" latinLnBrk="0" hangingPunct="1">
              <a:lnSpc>
                <a:spcPct val="100000"/>
              </a:lnSpc>
              <a:spcBef>
                <a:spcPts val="0"/>
              </a:spcBef>
              <a:spcAft>
                <a:spcPts val="800"/>
              </a:spcAft>
              <a:buClrTx/>
              <a:buSzTx/>
              <a:buFontTx/>
              <a:buNone/>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 IPA program prekogranične suradnje Hrvatska – Srbija</a:t>
            </a:r>
          </a:p>
          <a:p>
            <a:pPr marL="810260" marR="0" lvl="0" indent="0" algn="l" defTabSz="914400" rtl="0" eaLnBrk="1" fontAlgn="auto" latinLnBrk="0" hangingPunct="1">
              <a:lnSpc>
                <a:spcPct val="100000"/>
              </a:lnSpc>
              <a:spcBef>
                <a:spcPts val="0"/>
              </a:spcBef>
              <a:spcAft>
                <a:spcPts val="800"/>
              </a:spcAft>
              <a:buClrTx/>
              <a:buSzTx/>
              <a:buFontTx/>
              <a:buNone/>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 Program prekogranične suradnje Mađarska – Hrvatska</a:t>
            </a:r>
          </a:p>
        </p:txBody>
      </p:sp>
      <p:sp>
        <p:nvSpPr>
          <p:cNvPr id="15" name="Pravokutnik: zaobljeni dijagonalni kutovi 14">
            <a:extLst>
              <a:ext uri="{FF2B5EF4-FFF2-40B4-BE49-F238E27FC236}">
                <a16:creationId xmlns:a16="http://schemas.microsoft.com/office/drawing/2014/main" id="{E67CBD81-9E2E-EFCC-DE40-9DF4ABD134BA}"/>
              </a:ext>
            </a:extLst>
          </p:cNvPr>
          <p:cNvSpPr/>
          <p:nvPr/>
        </p:nvSpPr>
        <p:spPr>
          <a:xfrm>
            <a:off x="406619" y="3254685"/>
            <a:ext cx="11378762" cy="711639"/>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black"/>
                </a:solidFill>
                <a:effectLst/>
                <a:uLnTx/>
                <a:uFillTx/>
                <a:latin typeface="Calibri" panose="020F0502020204030204"/>
                <a:ea typeface="+mn-ea"/>
                <a:cs typeface="+mn-cs"/>
              </a:rPr>
              <a:t>2. Programi prekogranične suradnje kojima je Upravljačko tijelo iz inozemstva</a:t>
            </a:r>
          </a:p>
        </p:txBody>
      </p:sp>
      <p:sp>
        <p:nvSpPr>
          <p:cNvPr id="16" name="TekstniOkvir 15">
            <a:extLst>
              <a:ext uri="{FF2B5EF4-FFF2-40B4-BE49-F238E27FC236}">
                <a16:creationId xmlns:a16="http://schemas.microsoft.com/office/drawing/2014/main" id="{CCE1CC9B-886F-BE29-557E-BB68CBB34021}"/>
              </a:ext>
            </a:extLst>
          </p:cNvPr>
          <p:cNvSpPr txBox="1"/>
          <p:nvPr/>
        </p:nvSpPr>
        <p:spPr>
          <a:xfrm>
            <a:off x="1132218" y="3966324"/>
            <a:ext cx="10590486" cy="3149324"/>
          </a:xfrm>
          <a:prstGeom prst="rect">
            <a:avLst/>
          </a:prstGeom>
          <a:noFill/>
        </p:spPr>
        <p:txBody>
          <a:bodyPr wrap="square">
            <a:spAutoFit/>
          </a:bodyPr>
          <a:lstStyle/>
          <a:p>
            <a:pPr marL="109601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Program prekogranične suradnje Slovenija – Hrvatska</a:t>
            </a:r>
          </a:p>
          <a:p>
            <a:pPr marL="109601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Program prekogranične suradnje Italija – Hrvatska</a:t>
            </a:r>
          </a:p>
          <a:p>
            <a:pPr marL="109601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Program transnacionalne suradnje Središnja Europa</a:t>
            </a:r>
          </a:p>
          <a:p>
            <a:pPr marL="109601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Program transnacionalne suradnje Euro – Mediteran</a:t>
            </a:r>
          </a:p>
          <a:p>
            <a:pPr marL="109601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Program transnacionalne suradnje Dunav</a:t>
            </a:r>
          </a:p>
          <a:p>
            <a:pPr marL="109601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Jadransko-jonski program transnacionalne suradnje</a:t>
            </a:r>
          </a:p>
          <a:p>
            <a:pPr marL="109601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Program međuregionalne suradnje INTERREG EUROPE</a:t>
            </a:r>
          </a:p>
          <a:p>
            <a:pPr marL="109601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810260" algn="l"/>
              </a:tabLst>
              <a:defRPr/>
            </a:pPr>
            <a:r>
              <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rPr>
              <a:t>Program međuregionalne suradnje URBACT</a:t>
            </a:r>
          </a:p>
          <a:p>
            <a:pPr marL="810260" marR="0" lvl="0" indent="0" algn="l" defTabSz="914400" rtl="0" eaLnBrk="1" fontAlgn="auto" latinLnBrk="0" hangingPunct="1">
              <a:lnSpc>
                <a:spcPct val="115000"/>
              </a:lnSpc>
              <a:spcBef>
                <a:spcPts val="0"/>
              </a:spcBef>
              <a:spcAft>
                <a:spcPts val="800"/>
              </a:spcAft>
              <a:buClrTx/>
              <a:buSzTx/>
              <a:buFontTx/>
              <a:buNone/>
              <a:tabLst>
                <a:tab pos="810260" algn="l"/>
              </a:tabLst>
              <a:defRPr/>
            </a:pPr>
            <a:endParaRPr kumimoji="0" lang="hr-HR" sz="16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p:txBody>
      </p:sp>
      <p:pic>
        <p:nvPicPr>
          <p:cNvPr id="20" name="Grafika 19" descr="Earth globe: Africa and Europe with solid fill">
            <a:extLst>
              <a:ext uri="{FF2B5EF4-FFF2-40B4-BE49-F238E27FC236}">
                <a16:creationId xmlns:a16="http://schemas.microsoft.com/office/drawing/2014/main" id="{8E46451F-F136-1F54-C7FD-85C47E722D7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37124" y="4015817"/>
            <a:ext cx="987504" cy="987504"/>
          </a:xfrm>
          <a:prstGeom prst="rect">
            <a:avLst/>
          </a:prstGeom>
          <a:effectLst>
            <a:outerShdw blurRad="50800" dist="38100" dir="2700000" algn="tl" rotWithShape="0">
              <a:prstClr val="black">
                <a:alpha val="40000"/>
              </a:prstClr>
            </a:outerShdw>
          </a:effectLst>
        </p:spPr>
      </p:pic>
      <p:pic>
        <p:nvPicPr>
          <p:cNvPr id="23" name="Grafika 22" descr="Europe with solid fill">
            <a:extLst>
              <a:ext uri="{FF2B5EF4-FFF2-40B4-BE49-F238E27FC236}">
                <a16:creationId xmlns:a16="http://schemas.microsoft.com/office/drawing/2014/main" id="{C32672D8-8ABA-E630-F2CF-36156751CADD}"/>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281822" y="2016915"/>
            <a:ext cx="1299179" cy="129917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186227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Prekogranična suradnja</a:t>
            </a:r>
          </a:p>
        </p:txBody>
      </p:sp>
      <p:graphicFrame>
        <p:nvGraphicFramePr>
          <p:cNvPr id="5" name="Tablica 4">
            <a:extLst>
              <a:ext uri="{FF2B5EF4-FFF2-40B4-BE49-F238E27FC236}">
                <a16:creationId xmlns:a16="http://schemas.microsoft.com/office/drawing/2014/main" id="{AEE87D9A-0C05-C5EB-83D8-1FE76AEA0E15}"/>
              </a:ext>
            </a:extLst>
          </p:cNvPr>
          <p:cNvGraphicFramePr>
            <a:graphicFrameLocks noGrp="1"/>
          </p:cNvGraphicFramePr>
          <p:nvPr>
            <p:extLst>
              <p:ext uri="{D42A27DB-BD31-4B8C-83A1-F6EECF244321}">
                <p14:modId xmlns:p14="http://schemas.microsoft.com/office/powerpoint/2010/main" val="505768841"/>
              </p:ext>
            </p:extLst>
          </p:nvPr>
        </p:nvGraphicFramePr>
        <p:xfrm>
          <a:off x="814196" y="1499008"/>
          <a:ext cx="10563608" cy="4364283"/>
        </p:xfrm>
        <a:graphic>
          <a:graphicData uri="http://schemas.openxmlformats.org/drawingml/2006/table">
            <a:tbl>
              <a:tblPr firstRow="1" firstCol="1" bandRow="1"/>
              <a:tblGrid>
                <a:gridCol w="3585691">
                  <a:extLst>
                    <a:ext uri="{9D8B030D-6E8A-4147-A177-3AD203B41FA5}">
                      <a16:colId xmlns:a16="http://schemas.microsoft.com/office/drawing/2014/main" val="531261334"/>
                    </a:ext>
                  </a:extLst>
                </a:gridCol>
                <a:gridCol w="2973199">
                  <a:extLst>
                    <a:ext uri="{9D8B030D-6E8A-4147-A177-3AD203B41FA5}">
                      <a16:colId xmlns:a16="http://schemas.microsoft.com/office/drawing/2014/main" val="3743102351"/>
                    </a:ext>
                  </a:extLst>
                </a:gridCol>
                <a:gridCol w="4004718">
                  <a:extLst>
                    <a:ext uri="{9D8B030D-6E8A-4147-A177-3AD203B41FA5}">
                      <a16:colId xmlns:a16="http://schemas.microsoft.com/office/drawing/2014/main" val="1152734935"/>
                    </a:ext>
                  </a:extLst>
                </a:gridCol>
              </a:tblGrid>
              <a:tr h="456418">
                <a:tc gridSpan="3">
                  <a:txBody>
                    <a:bodyPr/>
                    <a:lstStyle/>
                    <a:p>
                      <a:pPr marL="194310" indent="-194310">
                        <a:lnSpc>
                          <a:spcPct val="115000"/>
                        </a:lnSpc>
                        <a:spcAft>
                          <a:spcPts val="800"/>
                        </a:spcAft>
                      </a:pPr>
                      <a:r>
                        <a:rPr lang="hr-HR" sz="1200" b="1" kern="0" dirty="0">
                          <a:solidFill>
                            <a:srgbClr val="000000"/>
                          </a:solidFill>
                          <a:effectLst/>
                          <a:latin typeface="+mn-lt"/>
                          <a:ea typeface="Times New Roman" panose="02020603050405020304" pitchFamily="18" charset="0"/>
                          <a:cs typeface="Times New Roman" panose="02020603050405020304" pitchFamily="18" charset="0"/>
                        </a:rPr>
                        <a:t>1.  UPRAVLJAČKO TIJELO MINISTARSTVO REGIONALNOG RAZVOJA I FONDOVA EU REPUBLIKE HRVATSKE – IZVOR FINANCIRANJA 563</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296156893"/>
                  </a:ext>
                </a:extLst>
              </a:tr>
              <a:tr h="221616">
                <a:tc>
                  <a:txBody>
                    <a:bodyPr/>
                    <a:lstStyle/>
                    <a:p>
                      <a:pPr algn="just">
                        <a:lnSpc>
                          <a:spcPct val="115000"/>
                        </a:lnSpc>
                        <a:spcAft>
                          <a:spcPts val="800"/>
                        </a:spcAft>
                      </a:pPr>
                      <a:r>
                        <a:rPr lang="hr-HR" sz="1200" b="1" kern="0">
                          <a:effectLst/>
                          <a:latin typeface="+mn-lt"/>
                          <a:ea typeface="Times New Roman" panose="02020603050405020304" pitchFamily="18" charset="0"/>
                          <a:cs typeface="Times New Roman" panose="02020603050405020304" pitchFamily="18" charset="0"/>
                        </a:rPr>
                        <a:t> </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5898"/>
                    </a:solidFill>
                  </a:tcPr>
                </a:tc>
                <a:tc>
                  <a:txBody>
                    <a:bodyPr/>
                    <a:lstStyle/>
                    <a:p>
                      <a:pPr algn="ctr">
                        <a:lnSpc>
                          <a:spcPct val="115000"/>
                        </a:lnSpc>
                        <a:spcAft>
                          <a:spcPts val="800"/>
                        </a:spcAft>
                      </a:pPr>
                      <a:r>
                        <a:rPr lang="hr-HR" sz="1200" b="1" kern="0">
                          <a:solidFill>
                            <a:srgbClr val="000000"/>
                          </a:solidFill>
                          <a:effectLst/>
                          <a:latin typeface="+mn-lt"/>
                          <a:ea typeface="Times New Roman" panose="02020603050405020304" pitchFamily="18" charset="0"/>
                          <a:cs typeface="Times New Roman" panose="02020603050405020304" pitchFamily="18" charset="0"/>
                        </a:rPr>
                        <a:t>PRIHOD </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5898"/>
                    </a:solidFill>
                  </a:tcPr>
                </a:tc>
                <a:tc>
                  <a:txBody>
                    <a:bodyPr/>
                    <a:lstStyle/>
                    <a:p>
                      <a:pPr algn="ctr">
                        <a:lnSpc>
                          <a:spcPct val="115000"/>
                        </a:lnSpc>
                        <a:spcAft>
                          <a:spcPts val="800"/>
                        </a:spcAft>
                      </a:pPr>
                      <a:r>
                        <a:rPr lang="hr-HR" sz="1200" b="1" kern="0">
                          <a:solidFill>
                            <a:srgbClr val="000000"/>
                          </a:solidFill>
                          <a:effectLst/>
                          <a:latin typeface="+mn-lt"/>
                          <a:ea typeface="Times New Roman" panose="02020603050405020304" pitchFamily="18" charset="0"/>
                          <a:cs typeface="Times New Roman" panose="02020603050405020304" pitchFamily="18" charset="0"/>
                        </a:rPr>
                        <a:t>RASHOD </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5898"/>
                    </a:solidFill>
                  </a:tcPr>
                </a:tc>
                <a:extLst>
                  <a:ext uri="{0D108BD9-81ED-4DB2-BD59-A6C34878D82A}">
                    <a16:rowId xmlns:a16="http://schemas.microsoft.com/office/drawing/2014/main" val="221786985"/>
                  </a:ext>
                </a:extLst>
              </a:tr>
              <a:tr h="1181243">
                <a:tc>
                  <a:txBody>
                    <a:bodyPr/>
                    <a:lstStyle/>
                    <a:p>
                      <a:pPr>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ŠKOLA JE </a:t>
                      </a:r>
                      <a:r>
                        <a:rPr lang="hr-HR" sz="1200" b="1" kern="0" dirty="0">
                          <a:effectLst/>
                          <a:latin typeface="+mn-lt"/>
                          <a:ea typeface="Times New Roman" panose="02020603050405020304" pitchFamily="18" charset="0"/>
                          <a:cs typeface="Times New Roman" panose="02020603050405020304" pitchFamily="18" charset="0"/>
                        </a:rPr>
                        <a:t>NOSITELJ PROJEKTA </a:t>
                      </a:r>
                      <a:r>
                        <a:rPr lang="hr-HR" sz="1200" kern="0" dirty="0">
                          <a:effectLst/>
                          <a:latin typeface="+mn-lt"/>
                          <a:ea typeface="Times New Roman" panose="02020603050405020304" pitchFamily="18" charset="0"/>
                          <a:cs typeface="Times New Roman" panose="02020603050405020304" pitchFamily="18" charset="0"/>
                        </a:rPr>
                        <a:t>U PARTNERSTVU SA:</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638</a:t>
                      </a:r>
                      <a:r>
                        <a:rPr lang="hr-HR" sz="1200" kern="0" dirty="0">
                          <a:effectLst/>
                          <a:latin typeface="+mn-lt"/>
                          <a:ea typeface="Times New Roman" panose="02020603050405020304" pitchFamily="18" charset="0"/>
                          <a:cs typeface="Times New Roman" panose="02020603050405020304" pitchFamily="18" charset="0"/>
                        </a:rPr>
                        <a:t> </a:t>
                      </a:r>
                      <a:r>
                        <a:rPr lang="hr-HR" sz="1200" i="1" kern="0" dirty="0">
                          <a:effectLst/>
                          <a:latin typeface="+mn-lt"/>
                          <a:ea typeface="Times New Roman" panose="02020603050405020304" pitchFamily="18" charset="0"/>
                          <a:cs typeface="Times New Roman" panose="02020603050405020304" pitchFamily="18" charset="0"/>
                        </a:rPr>
                        <a:t>Pomoći temeljem prijenosa EU sredstava</a:t>
                      </a:r>
                      <a:endParaRPr lang="hr-HR" sz="1200" kern="100" dirty="0">
                        <a:effectLst/>
                        <a:latin typeface="+mn-lt"/>
                        <a:ea typeface="Aptos" panose="020B0004020202020204" pitchFamily="34" charset="0"/>
                        <a:cs typeface="Times New Roman" panose="02020603050405020304" pitchFamily="18" charset="0"/>
                      </a:endParaRPr>
                    </a:p>
                    <a:p>
                      <a:pPr>
                        <a:lnSpc>
                          <a:spcPct val="115000"/>
                        </a:lnSpc>
                        <a:spcAft>
                          <a:spcPts val="800"/>
                        </a:spcAft>
                      </a:pPr>
                      <a:r>
                        <a:rPr lang="hr-HR" sz="1200" kern="0" dirty="0">
                          <a:effectLst/>
                          <a:latin typeface="+mn-lt"/>
                          <a:ea typeface="Calibri" panose="020F0502020204030204" pitchFamily="34"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hr-HR" sz="1200" b="1" kern="0" dirty="0">
                          <a:effectLst/>
                          <a:latin typeface="+mn-lt"/>
                          <a:ea typeface="Calibri" panose="020F0502020204030204" pitchFamily="34" charset="0"/>
                          <a:cs typeface="Times New Roman" panose="02020603050405020304" pitchFamily="18" charset="0"/>
                        </a:rPr>
                        <a:t>za svoje troškove provedbe projekta </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3/4</a:t>
                      </a:r>
                      <a:r>
                        <a:rPr lang="hr-HR" sz="1200" kern="0" dirty="0">
                          <a:effectLst/>
                          <a:latin typeface="+mn-lt"/>
                          <a:ea typeface="Times New Roman" panose="02020603050405020304" pitchFamily="18" charset="0"/>
                          <a:cs typeface="Times New Roman" panose="02020603050405020304" pitchFamily="18" charset="0"/>
                        </a:rPr>
                        <a:t> po prirodnoj vrsti troška </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4887748"/>
                  </a:ext>
                </a:extLst>
              </a:tr>
              <a:tr h="2283390">
                <a:tc>
                  <a:txBody>
                    <a:bodyPr/>
                    <a:lstStyle/>
                    <a:p>
                      <a:pPr marL="342900" lvl="0" indent="-342900" algn="just">
                        <a:lnSpc>
                          <a:spcPct val="115000"/>
                        </a:lnSpc>
                        <a:spcAft>
                          <a:spcPts val="800"/>
                        </a:spcAft>
                        <a:buFont typeface="+mj-lt"/>
                        <a:buAutoNum type="alphaLcParenR"/>
                      </a:pPr>
                      <a:r>
                        <a:rPr lang="hr-HR" sz="1200" kern="0" dirty="0">
                          <a:effectLst/>
                          <a:latin typeface="+mn-lt"/>
                          <a:ea typeface="Times New Roman" panose="02020603050405020304" pitchFamily="18" charset="0"/>
                          <a:cs typeface="Times New Roman" panose="02020603050405020304" pitchFamily="18" charset="0"/>
                        </a:rPr>
                        <a:t>partnerom iz RH koji je:</a:t>
                      </a:r>
                      <a:endParaRPr lang="hr-HR" sz="1200" kern="100" dirty="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Font typeface="Aptos" panose="020B0004020202020204" pitchFamily="34" charset="0"/>
                        <a:buChar char="-"/>
                      </a:pPr>
                      <a:r>
                        <a:rPr lang="hr-HR" sz="1200" kern="0" dirty="0">
                          <a:effectLst/>
                          <a:latin typeface="+mn-lt"/>
                          <a:ea typeface="Times New Roman" panose="02020603050405020304" pitchFamily="18" charset="0"/>
                          <a:cs typeface="Times New Roman" panose="02020603050405020304" pitchFamily="18" charset="0"/>
                        </a:rPr>
                        <a:t>JLP(R)S, proračunski korisnik državnog proračuna, izvanproračunski korisnik</a:t>
                      </a:r>
                      <a:endParaRPr lang="hr-HR" sz="1200" kern="100" dirty="0">
                        <a:effectLst/>
                        <a:latin typeface="+mn-lt"/>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Aptos" panose="020B0004020202020204" pitchFamily="34" charset="0"/>
                        <a:buChar char="-"/>
                      </a:pPr>
                      <a:endParaRPr lang="hr-HR" sz="1200" kern="100" dirty="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Font typeface="Aptos" panose="020B0004020202020204" pitchFamily="34" charset="0"/>
                        <a:buChar char="-"/>
                      </a:pPr>
                      <a:r>
                        <a:rPr lang="hr-HR" sz="1200" kern="0" dirty="0">
                          <a:effectLst/>
                          <a:latin typeface="+mn-lt"/>
                          <a:ea typeface="Times New Roman" panose="02020603050405020304" pitchFamily="18" charset="0"/>
                          <a:cs typeface="Times New Roman" panose="02020603050405020304" pitchFamily="18" charset="0"/>
                        </a:rPr>
                        <a:t>proračunski korisnik iste jedinice</a:t>
                      </a:r>
                      <a:endParaRPr lang="hr-HR" sz="1200" kern="100" dirty="0">
                        <a:effectLst/>
                        <a:latin typeface="+mn-lt"/>
                        <a:ea typeface="Aptos" panose="020B0004020202020204" pitchFamily="34" charset="0"/>
                        <a:cs typeface="Times New Roman" panose="02020603050405020304" pitchFamily="18" charset="0"/>
                      </a:endParaRPr>
                    </a:p>
                    <a:p>
                      <a:pPr marL="288290"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Aptos" panose="020B0004020202020204" pitchFamily="34" charset="0"/>
                        <a:buChar char="-"/>
                      </a:pPr>
                      <a:r>
                        <a:rPr lang="hr-HR" sz="1200" kern="0" dirty="0">
                          <a:effectLst/>
                          <a:latin typeface="+mn-lt"/>
                          <a:ea typeface="Times New Roman" panose="02020603050405020304" pitchFamily="18" charset="0"/>
                          <a:cs typeface="Times New Roman" panose="02020603050405020304" pitchFamily="18" charset="0"/>
                        </a:rPr>
                        <a:t>izvan sustava općeg proračuna (trgovačko društvo, neprofitna organizacija i sl.).</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za troškove prema partnerima na projektu</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368 </a:t>
                      </a:r>
                      <a:r>
                        <a:rPr lang="hr-HR" sz="1200" i="1" kern="0" dirty="0">
                          <a:effectLst/>
                          <a:latin typeface="+mn-lt"/>
                          <a:ea typeface="Times New Roman" panose="02020603050405020304" pitchFamily="18" charset="0"/>
                          <a:cs typeface="Times New Roman" panose="02020603050405020304" pitchFamily="18" charset="0"/>
                        </a:rPr>
                        <a:t>Pomoći temeljem prijenosa EU</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369 </a:t>
                      </a:r>
                      <a:r>
                        <a:rPr lang="hr-HR" sz="1200" i="1" kern="0" dirty="0">
                          <a:effectLst/>
                          <a:latin typeface="+mn-lt"/>
                          <a:ea typeface="Times New Roman" panose="02020603050405020304" pitchFamily="18" charset="0"/>
                          <a:cs typeface="Times New Roman" panose="02020603050405020304" pitchFamily="18" charset="0"/>
                        </a:rPr>
                        <a:t>Prijenosi između proračunskih korisnika istog proračuna</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38</a:t>
                      </a:r>
                      <a:r>
                        <a:rPr lang="hr-HR" sz="1200" kern="0" dirty="0">
                          <a:effectLst/>
                          <a:latin typeface="+mn-lt"/>
                          <a:ea typeface="Times New Roman" panose="02020603050405020304" pitchFamily="18" charset="0"/>
                          <a:cs typeface="Times New Roman" panose="02020603050405020304" pitchFamily="18" charset="0"/>
                        </a:rPr>
                        <a:t> </a:t>
                      </a:r>
                      <a:r>
                        <a:rPr lang="hr-HR" sz="1200" i="1" kern="0" dirty="0">
                          <a:effectLst/>
                          <a:latin typeface="+mn-lt"/>
                          <a:ea typeface="Times New Roman" panose="02020603050405020304" pitchFamily="18" charset="0"/>
                          <a:cs typeface="Times New Roman" panose="02020603050405020304" pitchFamily="18" charset="0"/>
                        </a:rPr>
                        <a:t>Rashodi za donacije, kazne, naknade šteta i kapitalne pomoći</a:t>
                      </a: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9105916"/>
                  </a:ext>
                </a:extLst>
              </a:tr>
              <a:tr h="221616">
                <a:tc>
                  <a:txBody>
                    <a:bodyPr/>
                    <a:lstStyle/>
                    <a:p>
                      <a:pPr marL="342900" lvl="0" indent="-342900">
                        <a:lnSpc>
                          <a:spcPct val="115000"/>
                        </a:lnSpc>
                        <a:spcAft>
                          <a:spcPts val="800"/>
                        </a:spcAft>
                        <a:buFont typeface="+mj-lt"/>
                        <a:buAutoNum type="alphaLcParenR"/>
                      </a:pPr>
                      <a:r>
                        <a:rPr lang="hr-HR" sz="1200" kern="0">
                          <a:effectLst/>
                          <a:latin typeface="+mn-lt"/>
                          <a:ea typeface="Times New Roman" panose="02020603050405020304" pitchFamily="18" charset="0"/>
                          <a:cs typeface="Times New Roman" panose="02020603050405020304" pitchFamily="18" charset="0"/>
                        </a:rPr>
                        <a:t>partner iz inozemstva</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kern="0">
                          <a:effectLst/>
                          <a:latin typeface="+mn-lt"/>
                          <a:ea typeface="Times New Roman" panose="02020603050405020304" pitchFamily="18" charset="0"/>
                          <a:cs typeface="Times New Roman" panose="02020603050405020304" pitchFamily="18" charset="0"/>
                        </a:rPr>
                        <a:t> </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361</a:t>
                      </a:r>
                      <a:r>
                        <a:rPr lang="hr-HR" sz="1200" kern="0" dirty="0">
                          <a:effectLst/>
                          <a:latin typeface="+mn-lt"/>
                          <a:ea typeface="Times New Roman" panose="02020603050405020304" pitchFamily="18" charset="0"/>
                          <a:cs typeface="Times New Roman" panose="02020603050405020304" pitchFamily="18" charset="0"/>
                        </a:rPr>
                        <a:t> </a:t>
                      </a:r>
                      <a:r>
                        <a:rPr lang="hr-HR" sz="1200" i="1" kern="0" dirty="0">
                          <a:effectLst/>
                          <a:latin typeface="+mn-lt"/>
                          <a:ea typeface="Times New Roman" panose="02020603050405020304" pitchFamily="18" charset="0"/>
                          <a:cs typeface="Times New Roman" panose="02020603050405020304" pitchFamily="18" charset="0"/>
                        </a:rPr>
                        <a:t>Pomoći inozemnim vladama</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4854394"/>
                  </a:ext>
                </a:extLst>
              </a:tr>
            </a:tbl>
          </a:graphicData>
        </a:graphic>
      </p:graphicFrame>
    </p:spTree>
    <p:extLst>
      <p:ext uri="{BB962C8B-B14F-4D97-AF65-F5344CB8AC3E}">
        <p14:creationId xmlns:p14="http://schemas.microsoft.com/office/powerpoint/2010/main" val="17691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Prekogranična suradnja</a:t>
            </a:r>
          </a:p>
        </p:txBody>
      </p:sp>
      <p:graphicFrame>
        <p:nvGraphicFramePr>
          <p:cNvPr id="5" name="Tablica 4">
            <a:extLst>
              <a:ext uri="{FF2B5EF4-FFF2-40B4-BE49-F238E27FC236}">
                <a16:creationId xmlns:a16="http://schemas.microsoft.com/office/drawing/2014/main" id="{AEE87D9A-0C05-C5EB-83D8-1FE76AEA0E15}"/>
              </a:ext>
            </a:extLst>
          </p:cNvPr>
          <p:cNvGraphicFramePr>
            <a:graphicFrameLocks noGrp="1"/>
          </p:cNvGraphicFramePr>
          <p:nvPr>
            <p:extLst>
              <p:ext uri="{D42A27DB-BD31-4B8C-83A1-F6EECF244321}">
                <p14:modId xmlns:p14="http://schemas.microsoft.com/office/powerpoint/2010/main" val="1324775213"/>
              </p:ext>
            </p:extLst>
          </p:nvPr>
        </p:nvGraphicFramePr>
        <p:xfrm>
          <a:off x="814196" y="1542140"/>
          <a:ext cx="10563608" cy="4370613"/>
        </p:xfrm>
        <a:graphic>
          <a:graphicData uri="http://schemas.openxmlformats.org/drawingml/2006/table">
            <a:tbl>
              <a:tblPr firstRow="1" firstCol="1" bandRow="1"/>
              <a:tblGrid>
                <a:gridCol w="3585691">
                  <a:extLst>
                    <a:ext uri="{9D8B030D-6E8A-4147-A177-3AD203B41FA5}">
                      <a16:colId xmlns:a16="http://schemas.microsoft.com/office/drawing/2014/main" val="531261334"/>
                    </a:ext>
                  </a:extLst>
                </a:gridCol>
                <a:gridCol w="2973199">
                  <a:extLst>
                    <a:ext uri="{9D8B030D-6E8A-4147-A177-3AD203B41FA5}">
                      <a16:colId xmlns:a16="http://schemas.microsoft.com/office/drawing/2014/main" val="3743102351"/>
                    </a:ext>
                  </a:extLst>
                </a:gridCol>
                <a:gridCol w="4004718">
                  <a:extLst>
                    <a:ext uri="{9D8B030D-6E8A-4147-A177-3AD203B41FA5}">
                      <a16:colId xmlns:a16="http://schemas.microsoft.com/office/drawing/2014/main" val="1152734935"/>
                    </a:ext>
                  </a:extLst>
                </a:gridCol>
              </a:tblGrid>
              <a:tr h="456418">
                <a:tc gridSpan="3">
                  <a:txBody>
                    <a:bodyPr/>
                    <a:lstStyle/>
                    <a:p>
                      <a:pPr marL="194310" indent="-194310" algn="l">
                        <a:lnSpc>
                          <a:spcPct val="115000"/>
                        </a:lnSpc>
                        <a:spcAft>
                          <a:spcPts val="800"/>
                        </a:spcAft>
                      </a:pPr>
                      <a:r>
                        <a:rPr lang="hr-HR" sz="1200" b="1" kern="0" dirty="0">
                          <a:solidFill>
                            <a:srgbClr val="000000"/>
                          </a:solidFill>
                          <a:effectLst/>
                          <a:latin typeface="+mn-lt"/>
                          <a:ea typeface="Times New Roman" panose="02020603050405020304" pitchFamily="18" charset="0"/>
                          <a:cs typeface="Times New Roman" panose="02020603050405020304" pitchFamily="18" charset="0"/>
                        </a:rPr>
                        <a:t>1.  UPRAVLJAČKO TIJELO MINISTARSTVO REGIONALNOG RAZVOJA I FONDOVA EU REPUBLIKE HRVATSKE – IZVOR FINANCIRANJA 563 </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296156893"/>
                  </a:ext>
                </a:extLst>
              </a:tr>
              <a:tr h="221616">
                <a:tc>
                  <a:txBody>
                    <a:bodyPr/>
                    <a:lstStyle/>
                    <a:p>
                      <a:pPr algn="just">
                        <a:lnSpc>
                          <a:spcPct val="115000"/>
                        </a:lnSpc>
                        <a:spcAft>
                          <a:spcPts val="800"/>
                        </a:spcAft>
                      </a:pPr>
                      <a:r>
                        <a:rPr lang="hr-HR" sz="1200" b="1" kern="0">
                          <a:solidFill>
                            <a:srgbClr val="FFFFFF"/>
                          </a:solidFill>
                          <a:effectLst/>
                          <a:latin typeface="+mn-lt"/>
                          <a:ea typeface="Times New Roman" panose="02020603050405020304" pitchFamily="18" charset="0"/>
                          <a:cs typeface="Times New Roman" panose="02020603050405020304" pitchFamily="18" charset="0"/>
                        </a:rPr>
                        <a:t> </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5898"/>
                    </a:solidFill>
                  </a:tcPr>
                </a:tc>
                <a:tc>
                  <a:txBody>
                    <a:bodyPr/>
                    <a:lstStyle/>
                    <a:p>
                      <a:pPr algn="ctr">
                        <a:lnSpc>
                          <a:spcPct val="115000"/>
                        </a:lnSpc>
                        <a:spcAft>
                          <a:spcPts val="800"/>
                        </a:spcAft>
                      </a:pPr>
                      <a:r>
                        <a:rPr lang="hr-HR" sz="1200" b="1" kern="0">
                          <a:solidFill>
                            <a:srgbClr val="000000"/>
                          </a:solidFill>
                          <a:effectLst/>
                          <a:latin typeface="+mn-lt"/>
                          <a:ea typeface="Times New Roman" panose="02020603050405020304" pitchFamily="18" charset="0"/>
                          <a:cs typeface="Times New Roman" panose="02020603050405020304" pitchFamily="18" charset="0"/>
                        </a:rPr>
                        <a:t>PRIHOD </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5898"/>
                    </a:solidFill>
                  </a:tcPr>
                </a:tc>
                <a:tc>
                  <a:txBody>
                    <a:bodyPr/>
                    <a:lstStyle/>
                    <a:p>
                      <a:pPr algn="ctr">
                        <a:lnSpc>
                          <a:spcPct val="115000"/>
                        </a:lnSpc>
                        <a:spcAft>
                          <a:spcPts val="800"/>
                        </a:spcAft>
                      </a:pPr>
                      <a:r>
                        <a:rPr lang="hr-HR" sz="1200" b="1" kern="0" dirty="0">
                          <a:solidFill>
                            <a:srgbClr val="000000"/>
                          </a:solidFill>
                          <a:effectLst/>
                          <a:latin typeface="+mn-lt"/>
                          <a:ea typeface="Times New Roman" panose="02020603050405020304" pitchFamily="18" charset="0"/>
                          <a:cs typeface="Times New Roman" panose="02020603050405020304" pitchFamily="18" charset="0"/>
                        </a:rPr>
                        <a:t>RASHOD </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5898"/>
                    </a:solidFill>
                  </a:tcPr>
                </a:tc>
                <a:extLst>
                  <a:ext uri="{0D108BD9-81ED-4DB2-BD59-A6C34878D82A}">
                    <a16:rowId xmlns:a16="http://schemas.microsoft.com/office/drawing/2014/main" val="2711282145"/>
                  </a:ext>
                </a:extLst>
              </a:tr>
              <a:tr h="691221">
                <a:tc>
                  <a:txBody>
                    <a:bodyPr/>
                    <a:lstStyle/>
                    <a:p>
                      <a:pPr>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ŠKOLA JE </a:t>
                      </a:r>
                      <a:r>
                        <a:rPr lang="hr-HR" sz="1200" b="1" kern="0" dirty="0">
                          <a:effectLst/>
                          <a:latin typeface="+mn-lt"/>
                          <a:ea typeface="Times New Roman" panose="02020603050405020304" pitchFamily="18" charset="0"/>
                          <a:cs typeface="Times New Roman" panose="02020603050405020304" pitchFamily="18" charset="0"/>
                        </a:rPr>
                        <a:t>PARTNER NA PROJEKTU</a:t>
                      </a:r>
                      <a:r>
                        <a:rPr lang="hr-HR" sz="1200" kern="0" dirty="0">
                          <a:effectLst/>
                          <a:latin typeface="+mn-lt"/>
                          <a:ea typeface="Times New Roman" panose="02020603050405020304" pitchFamily="18" charset="0"/>
                          <a:cs typeface="Times New Roman" panose="02020603050405020304" pitchFamily="18" charset="0"/>
                        </a:rPr>
                        <a:t> U KOJEM JE: </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kern="0">
                          <a:effectLst/>
                          <a:latin typeface="+mn-lt"/>
                          <a:ea typeface="Times New Roman" panose="02020603050405020304" pitchFamily="18" charset="0"/>
                          <a:cs typeface="Times New Roman" panose="02020603050405020304" pitchFamily="18" charset="0"/>
                        </a:rPr>
                        <a:t> </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kern="0">
                          <a:effectLst/>
                          <a:latin typeface="+mn-lt"/>
                          <a:ea typeface="Times New Roman" panose="02020603050405020304" pitchFamily="18" charset="0"/>
                          <a:cs typeface="Times New Roman" panose="02020603050405020304" pitchFamily="18" charset="0"/>
                        </a:rPr>
                        <a:t> </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1153046"/>
                  </a:ext>
                </a:extLst>
              </a:tr>
              <a:tr h="2600883">
                <a:tc>
                  <a:txBody>
                    <a:bodyPr/>
                    <a:lstStyle/>
                    <a:p>
                      <a:pPr marL="342900" lvl="0" indent="-342900">
                        <a:lnSpc>
                          <a:spcPct val="115000"/>
                        </a:lnSpc>
                        <a:spcAft>
                          <a:spcPts val="800"/>
                        </a:spcAft>
                        <a:buFont typeface="+mj-lt"/>
                        <a:buAutoNum type="alphaLcParenR"/>
                      </a:pPr>
                      <a:r>
                        <a:rPr lang="hr-HR" sz="1200" kern="0" dirty="0">
                          <a:effectLst/>
                          <a:latin typeface="+mn-lt"/>
                          <a:ea typeface="Times New Roman" panose="02020603050405020304" pitchFamily="18" charset="0"/>
                          <a:cs typeface="Times New Roman" panose="02020603050405020304" pitchFamily="18" charset="0"/>
                        </a:rPr>
                        <a:t>nositelj projekta iz RH, a koji je:</a:t>
                      </a:r>
                      <a:endParaRPr lang="hr-HR" sz="1200" kern="100" dirty="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Font typeface="Aptos" panose="020B0004020202020204" pitchFamily="34" charset="0"/>
                        <a:buChar char="-"/>
                      </a:pPr>
                      <a:r>
                        <a:rPr lang="hr-HR" sz="1200" kern="0" dirty="0">
                          <a:effectLst/>
                          <a:latin typeface="+mn-lt"/>
                          <a:ea typeface="Times New Roman" panose="02020603050405020304" pitchFamily="18" charset="0"/>
                          <a:cs typeface="Times New Roman" panose="02020603050405020304" pitchFamily="18" charset="0"/>
                        </a:rPr>
                        <a:t>JLP(R)S, proračunski korisnik državnog proračuna, izvanproračunski korisnik</a:t>
                      </a:r>
                      <a:endParaRPr lang="hr-HR" sz="1200" kern="100" dirty="0">
                        <a:effectLst/>
                        <a:latin typeface="+mn-lt"/>
                        <a:ea typeface="Aptos" panose="020B0004020202020204" pitchFamily="34" charset="0"/>
                        <a:cs typeface="Times New Roman" panose="02020603050405020304" pitchFamily="18" charset="0"/>
                      </a:endParaRPr>
                    </a:p>
                    <a:p>
                      <a:pPr marL="288290">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Font typeface="Aptos" panose="020B0004020202020204" pitchFamily="34" charset="0"/>
                        <a:buChar char="-"/>
                      </a:pPr>
                      <a:r>
                        <a:rPr lang="hr-HR" sz="1200" kern="0" dirty="0">
                          <a:effectLst/>
                          <a:latin typeface="+mn-lt"/>
                          <a:ea typeface="Times New Roman" panose="02020603050405020304" pitchFamily="18" charset="0"/>
                          <a:cs typeface="Times New Roman" panose="02020603050405020304" pitchFamily="18" charset="0"/>
                        </a:rPr>
                        <a:t>proračunski korisnik iste jedinice</a:t>
                      </a:r>
                      <a:endParaRPr lang="hr-HR" sz="1200" kern="100" dirty="0">
                        <a:effectLst/>
                        <a:latin typeface="+mn-lt"/>
                        <a:ea typeface="Aptos" panose="020B0004020202020204" pitchFamily="34" charset="0"/>
                        <a:cs typeface="Times New Roman" panose="02020603050405020304" pitchFamily="18" charset="0"/>
                      </a:endParaRPr>
                    </a:p>
                    <a:p>
                      <a:pPr marL="685800"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Aptos" panose="020B0004020202020204" pitchFamily="34" charset="0"/>
                        <a:buChar char="-"/>
                      </a:pPr>
                      <a:r>
                        <a:rPr lang="hr-HR" sz="1200" kern="0" dirty="0">
                          <a:effectLst/>
                          <a:latin typeface="+mn-lt"/>
                          <a:ea typeface="Times New Roman" panose="02020603050405020304" pitchFamily="18" charset="0"/>
                          <a:cs typeface="Times New Roman" panose="02020603050405020304" pitchFamily="18" charset="0"/>
                        </a:rPr>
                        <a:t>izvan sustava općeg proračuna (trgovačko društvo, neprofitna organizacija i sl.)</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638</a:t>
                      </a:r>
                      <a:r>
                        <a:rPr lang="hr-HR" sz="1200" kern="0" dirty="0">
                          <a:effectLst/>
                          <a:latin typeface="+mn-lt"/>
                          <a:ea typeface="Times New Roman" panose="02020603050405020304" pitchFamily="18" charset="0"/>
                          <a:cs typeface="Times New Roman" panose="02020603050405020304" pitchFamily="18" charset="0"/>
                        </a:rPr>
                        <a:t> </a:t>
                      </a:r>
                      <a:r>
                        <a:rPr lang="hr-HR" sz="1200" i="1" kern="0" dirty="0">
                          <a:effectLst/>
                          <a:latin typeface="+mn-lt"/>
                          <a:ea typeface="Times New Roman" panose="02020603050405020304" pitchFamily="18" charset="0"/>
                          <a:cs typeface="Times New Roman" panose="02020603050405020304" pitchFamily="18" charset="0"/>
                        </a:rPr>
                        <a:t>Pomoći temeljem prijenosa EU sredstava</a:t>
                      </a:r>
                      <a:endParaRPr lang="hr-HR" sz="1200" b="1" kern="100" dirty="0">
                        <a:effectLst/>
                        <a:latin typeface="+mn-lt"/>
                        <a:ea typeface="Times New Roman" panose="02020603050405020304" pitchFamily="18" charset="0"/>
                        <a:cs typeface="Times New Roman" panose="02020603050405020304" pitchFamily="18" charset="0"/>
                      </a:endParaRPr>
                    </a:p>
                    <a:p>
                      <a:pPr algn="just">
                        <a:lnSpc>
                          <a:spcPct val="115000"/>
                        </a:lnSpc>
                        <a:spcAft>
                          <a:spcPts val="800"/>
                        </a:spcAft>
                      </a:pP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639</a:t>
                      </a:r>
                      <a:r>
                        <a:rPr lang="hr-HR" sz="1200" kern="0" dirty="0">
                          <a:effectLst/>
                          <a:latin typeface="+mn-lt"/>
                          <a:ea typeface="Times New Roman" panose="02020603050405020304" pitchFamily="18" charset="0"/>
                          <a:cs typeface="Times New Roman" panose="02020603050405020304" pitchFamily="18" charset="0"/>
                        </a:rPr>
                        <a:t> </a:t>
                      </a:r>
                      <a:r>
                        <a:rPr lang="hr-HR" sz="1200" i="1" kern="0" dirty="0">
                          <a:effectLst/>
                          <a:latin typeface="+mn-lt"/>
                          <a:ea typeface="Times New Roman" panose="02020603050405020304" pitchFamily="18" charset="0"/>
                          <a:cs typeface="Times New Roman" panose="02020603050405020304" pitchFamily="18" charset="0"/>
                        </a:rPr>
                        <a:t>Prijenosi između proračunskih korisnika istog proračuna</a:t>
                      </a:r>
                      <a:endParaRPr lang="hr-HR" sz="1200" i="1" kern="100" dirty="0">
                        <a:effectLst/>
                        <a:latin typeface="+mn-lt"/>
                        <a:ea typeface="Times New Roman" panose="02020603050405020304" pitchFamily="18" charset="0"/>
                        <a:cs typeface="Times New Roman" panose="02020603050405020304" pitchFamily="18" charset="0"/>
                      </a:endParaRPr>
                    </a:p>
                    <a:p>
                      <a:pPr algn="just">
                        <a:lnSpc>
                          <a:spcPct val="115000"/>
                        </a:lnSpc>
                        <a:spcAft>
                          <a:spcPts val="800"/>
                        </a:spcAft>
                      </a:pP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663</a:t>
                      </a:r>
                      <a:r>
                        <a:rPr lang="hr-HR" sz="1200" kern="0" dirty="0">
                          <a:effectLst/>
                          <a:latin typeface="+mn-lt"/>
                          <a:ea typeface="Times New Roman" panose="02020603050405020304" pitchFamily="18" charset="0"/>
                          <a:cs typeface="Times New Roman" panose="02020603050405020304" pitchFamily="18" charset="0"/>
                        </a:rPr>
                        <a:t> </a:t>
                      </a:r>
                      <a:r>
                        <a:rPr lang="hr-HR" sz="1200" i="1" kern="0" dirty="0">
                          <a:effectLst/>
                          <a:latin typeface="+mn-lt"/>
                          <a:ea typeface="Times New Roman" panose="02020603050405020304" pitchFamily="18" charset="0"/>
                          <a:cs typeface="Times New Roman" panose="02020603050405020304" pitchFamily="18" charset="0"/>
                        </a:rPr>
                        <a:t>Donacije od pravnih i fizičkih osoba izvan općeg proračuna te povrat donacija i kapitalnih pomoći po protestiranim jamstvima</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3/4</a:t>
                      </a:r>
                      <a:r>
                        <a:rPr lang="hr-HR" sz="1200" kern="0" dirty="0">
                          <a:effectLst/>
                          <a:latin typeface="+mn-lt"/>
                          <a:ea typeface="Times New Roman" panose="02020603050405020304" pitchFamily="18" charset="0"/>
                          <a:cs typeface="Times New Roman" panose="02020603050405020304" pitchFamily="18" charset="0"/>
                        </a:rPr>
                        <a:t> po prirodnoj vrsti troška</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110188"/>
                  </a:ext>
                </a:extLst>
              </a:tr>
              <a:tr h="400475">
                <a:tc>
                  <a:txBody>
                    <a:bodyPr/>
                    <a:lstStyle/>
                    <a:p>
                      <a:pPr marL="342900" lvl="0" indent="-342900">
                        <a:lnSpc>
                          <a:spcPct val="115000"/>
                        </a:lnSpc>
                        <a:spcAft>
                          <a:spcPts val="800"/>
                        </a:spcAft>
                        <a:buFont typeface="+mj-lt"/>
                        <a:buAutoNum type="alphaLcParenR"/>
                      </a:pPr>
                      <a:r>
                        <a:rPr lang="hr-HR" sz="1200" kern="0">
                          <a:effectLst/>
                          <a:latin typeface="+mn-lt"/>
                          <a:ea typeface="Times New Roman" panose="02020603050405020304" pitchFamily="18" charset="0"/>
                          <a:cs typeface="Times New Roman" panose="02020603050405020304" pitchFamily="18" charset="0"/>
                        </a:rPr>
                        <a:t>nositelj projekta iz inozemstva</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a:effectLst/>
                          <a:latin typeface="+mn-lt"/>
                          <a:ea typeface="Times New Roman" panose="02020603050405020304" pitchFamily="18" charset="0"/>
                          <a:cs typeface="Times New Roman" panose="02020603050405020304" pitchFamily="18" charset="0"/>
                        </a:rPr>
                        <a:t>631</a:t>
                      </a:r>
                      <a:r>
                        <a:rPr lang="hr-HR" sz="1200" kern="0">
                          <a:effectLst/>
                          <a:latin typeface="+mn-lt"/>
                          <a:ea typeface="Times New Roman" panose="02020603050405020304" pitchFamily="18" charset="0"/>
                          <a:cs typeface="Times New Roman" panose="02020603050405020304" pitchFamily="18" charset="0"/>
                        </a:rPr>
                        <a:t> </a:t>
                      </a:r>
                      <a:r>
                        <a:rPr lang="hr-HR" sz="1200" i="1" kern="0">
                          <a:effectLst/>
                          <a:latin typeface="+mn-lt"/>
                          <a:ea typeface="Times New Roman" panose="02020603050405020304" pitchFamily="18" charset="0"/>
                          <a:cs typeface="Times New Roman" panose="02020603050405020304" pitchFamily="18" charset="0"/>
                        </a:rPr>
                        <a:t>Pomoći od inozemnih vlada</a:t>
                      </a:r>
                      <a:endParaRPr lang="hr-HR" sz="1200" kern="10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3/4</a:t>
                      </a:r>
                      <a:r>
                        <a:rPr lang="hr-HR" sz="1200" kern="0" dirty="0">
                          <a:effectLst/>
                          <a:latin typeface="+mn-lt"/>
                          <a:ea typeface="Times New Roman" panose="02020603050405020304" pitchFamily="18" charset="0"/>
                          <a:cs typeface="Times New Roman" panose="02020603050405020304" pitchFamily="18" charset="0"/>
                        </a:rPr>
                        <a:t> po prirodnoj vrsti troška</a:t>
                      </a:r>
                      <a:endParaRPr lang="hr-HR" sz="1200" kern="100" dirty="0">
                        <a:effectLst/>
                        <a:latin typeface="+mn-lt"/>
                        <a:ea typeface="Aptos" panose="020B0004020202020204" pitchFamily="34" charset="0"/>
                        <a:cs typeface="Times New Roman" panose="02020603050405020304" pitchFamily="18" charset="0"/>
                      </a:endParaRPr>
                    </a:p>
                  </a:txBody>
                  <a:tcPr marL="27803" marR="278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4100242"/>
                  </a:ext>
                </a:extLst>
              </a:tr>
            </a:tbl>
          </a:graphicData>
        </a:graphic>
      </p:graphicFrame>
    </p:spTree>
    <p:extLst>
      <p:ext uri="{BB962C8B-B14F-4D97-AF65-F5344CB8AC3E}">
        <p14:creationId xmlns:p14="http://schemas.microsoft.com/office/powerpoint/2010/main" val="4114298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Prekogranična suradnja</a:t>
            </a:r>
          </a:p>
        </p:txBody>
      </p:sp>
      <p:graphicFrame>
        <p:nvGraphicFramePr>
          <p:cNvPr id="4" name="Tablica 3">
            <a:extLst>
              <a:ext uri="{FF2B5EF4-FFF2-40B4-BE49-F238E27FC236}">
                <a16:creationId xmlns:a16="http://schemas.microsoft.com/office/drawing/2014/main" id="{B9550FC6-D808-4B25-DBD8-392C5BFEA8B7}"/>
              </a:ext>
            </a:extLst>
          </p:cNvPr>
          <p:cNvGraphicFramePr>
            <a:graphicFrameLocks noGrp="1"/>
          </p:cNvGraphicFramePr>
          <p:nvPr>
            <p:extLst>
              <p:ext uri="{D42A27DB-BD31-4B8C-83A1-F6EECF244321}">
                <p14:modId xmlns:p14="http://schemas.microsoft.com/office/powerpoint/2010/main" val="2982430908"/>
              </p:ext>
            </p:extLst>
          </p:nvPr>
        </p:nvGraphicFramePr>
        <p:xfrm>
          <a:off x="1275691" y="1519343"/>
          <a:ext cx="9347320" cy="4615370"/>
        </p:xfrm>
        <a:graphic>
          <a:graphicData uri="http://schemas.openxmlformats.org/drawingml/2006/table">
            <a:tbl>
              <a:tblPr firstRow="1" firstCol="1" bandRow="1"/>
              <a:tblGrid>
                <a:gridCol w="2907016">
                  <a:extLst>
                    <a:ext uri="{9D8B030D-6E8A-4147-A177-3AD203B41FA5}">
                      <a16:colId xmlns:a16="http://schemas.microsoft.com/office/drawing/2014/main" val="2169593933"/>
                    </a:ext>
                  </a:extLst>
                </a:gridCol>
                <a:gridCol w="3264084">
                  <a:extLst>
                    <a:ext uri="{9D8B030D-6E8A-4147-A177-3AD203B41FA5}">
                      <a16:colId xmlns:a16="http://schemas.microsoft.com/office/drawing/2014/main" val="599673092"/>
                    </a:ext>
                  </a:extLst>
                </a:gridCol>
                <a:gridCol w="3176220">
                  <a:extLst>
                    <a:ext uri="{9D8B030D-6E8A-4147-A177-3AD203B41FA5}">
                      <a16:colId xmlns:a16="http://schemas.microsoft.com/office/drawing/2014/main" val="1000718996"/>
                    </a:ext>
                  </a:extLst>
                </a:gridCol>
              </a:tblGrid>
              <a:tr h="290271">
                <a:tc gridSpan="3">
                  <a:txBody>
                    <a:bodyPr/>
                    <a:lstStyle/>
                    <a:p>
                      <a:pPr>
                        <a:lnSpc>
                          <a:spcPct val="115000"/>
                        </a:lnSpc>
                        <a:spcAft>
                          <a:spcPts val="800"/>
                        </a:spcAft>
                      </a:pPr>
                      <a:r>
                        <a:rPr lang="hr-HR" sz="1200" b="1" kern="0" dirty="0">
                          <a:solidFill>
                            <a:srgbClr val="000000"/>
                          </a:solidFill>
                          <a:effectLst/>
                          <a:latin typeface="+mn-lt"/>
                          <a:ea typeface="Times New Roman" panose="02020603050405020304" pitchFamily="18" charset="0"/>
                          <a:cs typeface="Times New Roman" panose="02020603050405020304" pitchFamily="18" charset="0"/>
                        </a:rPr>
                        <a:t>2. UPRAVLJAČKO TIJELO IZ INOZEMSTVA – IZVOR FINANCIRANJA 563</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971408839"/>
                  </a:ext>
                </a:extLst>
              </a:tr>
              <a:tr h="290271">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5898"/>
                    </a:solidFill>
                  </a:tcPr>
                </a:tc>
                <a:tc>
                  <a:txBody>
                    <a:bodyPr/>
                    <a:lstStyle/>
                    <a:p>
                      <a:pPr algn="ctr">
                        <a:lnSpc>
                          <a:spcPct val="115000"/>
                        </a:lnSpc>
                        <a:spcAft>
                          <a:spcPts val="800"/>
                        </a:spcAft>
                      </a:pPr>
                      <a:r>
                        <a:rPr lang="hr-HR" sz="1200" b="1" kern="0">
                          <a:solidFill>
                            <a:srgbClr val="000000"/>
                          </a:solidFill>
                          <a:effectLst/>
                          <a:latin typeface="+mn-lt"/>
                          <a:ea typeface="Times New Roman" panose="02020603050405020304" pitchFamily="18" charset="0"/>
                          <a:cs typeface="Times New Roman" panose="02020603050405020304" pitchFamily="18" charset="0"/>
                        </a:rPr>
                        <a:t>PRIHOD </a:t>
                      </a:r>
                      <a:endParaRPr lang="hr-HR" sz="1200" kern="100">
                        <a:effectLst/>
                        <a:latin typeface="+mn-lt"/>
                        <a:ea typeface="Aptos" panose="020B0004020202020204" pitchFamily="34" charset="0"/>
                        <a:cs typeface="Times New Roman" panose="02020603050405020304" pitchFamily="18" charset="0"/>
                      </a:endParaRPr>
                    </a:p>
                  </a:txBody>
                  <a:tcPr marL="56792" marR="56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5898"/>
                    </a:solidFill>
                  </a:tcPr>
                </a:tc>
                <a:tc>
                  <a:txBody>
                    <a:bodyPr/>
                    <a:lstStyle/>
                    <a:p>
                      <a:pPr algn="ctr">
                        <a:lnSpc>
                          <a:spcPct val="115000"/>
                        </a:lnSpc>
                        <a:spcAft>
                          <a:spcPts val="800"/>
                        </a:spcAft>
                      </a:pPr>
                      <a:r>
                        <a:rPr lang="hr-HR" sz="1200" b="1" kern="0">
                          <a:solidFill>
                            <a:srgbClr val="000000"/>
                          </a:solidFill>
                          <a:effectLst/>
                          <a:latin typeface="+mn-lt"/>
                          <a:ea typeface="Times New Roman" panose="02020603050405020304" pitchFamily="18" charset="0"/>
                          <a:cs typeface="Times New Roman" panose="02020603050405020304" pitchFamily="18" charset="0"/>
                        </a:rPr>
                        <a:t>RASHOD </a:t>
                      </a:r>
                      <a:endParaRPr lang="hr-HR" sz="1200" kern="100">
                        <a:effectLst/>
                        <a:latin typeface="+mn-lt"/>
                        <a:ea typeface="Aptos" panose="020B0004020202020204" pitchFamily="34" charset="0"/>
                        <a:cs typeface="Times New Roman" panose="02020603050405020304" pitchFamily="18" charset="0"/>
                      </a:endParaRPr>
                    </a:p>
                  </a:txBody>
                  <a:tcPr marL="56792" marR="56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5898"/>
                    </a:solidFill>
                  </a:tcPr>
                </a:tc>
                <a:extLst>
                  <a:ext uri="{0D108BD9-81ED-4DB2-BD59-A6C34878D82A}">
                    <a16:rowId xmlns:a16="http://schemas.microsoft.com/office/drawing/2014/main" val="2595073159"/>
                  </a:ext>
                </a:extLst>
              </a:tr>
              <a:tr h="882015">
                <a:tc>
                  <a:txBody>
                    <a:bodyPr/>
                    <a:lstStyle/>
                    <a:p>
                      <a:pPr>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PRORAČUNSKI KORISNIK JLPRS </a:t>
                      </a:r>
                      <a:r>
                        <a:rPr lang="hr-HR" sz="1200" b="1" kern="0" dirty="0">
                          <a:effectLst/>
                          <a:latin typeface="+mn-lt"/>
                          <a:ea typeface="Times New Roman" panose="02020603050405020304" pitchFamily="18" charset="0"/>
                          <a:cs typeface="Times New Roman" panose="02020603050405020304" pitchFamily="18" charset="0"/>
                        </a:rPr>
                        <a:t>NOSITELJ PROJEKTA </a:t>
                      </a:r>
                      <a:r>
                        <a:rPr lang="hr-HR" sz="1200" kern="0" dirty="0">
                          <a:effectLst/>
                          <a:latin typeface="+mn-lt"/>
                          <a:ea typeface="Times New Roman" panose="02020603050405020304" pitchFamily="18" charset="0"/>
                          <a:cs typeface="Times New Roman" panose="02020603050405020304" pitchFamily="18" charset="0"/>
                        </a:rPr>
                        <a:t>U PARTNERSTVU SA: </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631</a:t>
                      </a:r>
                      <a:r>
                        <a:rPr lang="hr-HR" sz="1200" kern="0" dirty="0">
                          <a:effectLst/>
                          <a:latin typeface="+mn-lt"/>
                          <a:ea typeface="Times New Roman" panose="02020603050405020304" pitchFamily="18" charset="0"/>
                          <a:cs typeface="Times New Roman" panose="02020603050405020304" pitchFamily="18" charset="0"/>
                        </a:rPr>
                        <a:t> </a:t>
                      </a:r>
                      <a:r>
                        <a:rPr lang="hr-HR" sz="1200" i="1" kern="0" dirty="0">
                          <a:effectLst/>
                          <a:latin typeface="+mn-lt"/>
                          <a:ea typeface="Times New Roman" panose="02020603050405020304" pitchFamily="18" charset="0"/>
                          <a:cs typeface="Times New Roman" panose="02020603050405020304" pitchFamily="18" charset="0"/>
                        </a:rPr>
                        <a:t>Pomoći od inozemnih vlada</a:t>
                      </a:r>
                      <a:endParaRPr lang="hr-HR" sz="1200" kern="100" dirty="0">
                        <a:effectLst/>
                        <a:latin typeface="+mn-lt"/>
                        <a:ea typeface="Aptos" panose="020B0004020202020204" pitchFamily="34" charset="0"/>
                        <a:cs typeface="Times New Roman" panose="02020603050405020304" pitchFamily="18" charset="0"/>
                      </a:endParaRPr>
                    </a:p>
                    <a:p>
                      <a:pPr>
                        <a:lnSpc>
                          <a:spcPct val="115000"/>
                        </a:lnSpc>
                        <a:spcAft>
                          <a:spcPts val="800"/>
                        </a:spcAft>
                      </a:pPr>
                      <a:r>
                        <a:rPr lang="hr-HR" sz="1200" kern="0" dirty="0">
                          <a:effectLst/>
                          <a:latin typeface="+mn-lt"/>
                          <a:ea typeface="Calibri" panose="020F0502020204030204" pitchFamily="34"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hr-HR" sz="1200" b="1" kern="0" dirty="0">
                          <a:effectLst/>
                          <a:latin typeface="+mn-lt"/>
                          <a:ea typeface="Calibri" panose="020F0502020204030204" pitchFamily="34" charset="0"/>
                          <a:cs typeface="Times New Roman" panose="02020603050405020304" pitchFamily="18" charset="0"/>
                        </a:rPr>
                        <a:t>za svoje troškove provedbe projekta </a:t>
                      </a:r>
                      <a:endParaRPr lang="hr-HR" sz="1200" kern="100" dirty="0">
                        <a:effectLst/>
                        <a:latin typeface="+mn-lt"/>
                        <a:ea typeface="Aptos" panose="020B0004020202020204" pitchFamily="34" charset="0"/>
                        <a:cs typeface="Times New Roman" panose="02020603050405020304" pitchFamily="18" charset="0"/>
                      </a:endParaRPr>
                    </a:p>
                    <a:p>
                      <a:pPr>
                        <a:lnSpc>
                          <a:spcPct val="115000"/>
                        </a:lnSpc>
                        <a:spcAft>
                          <a:spcPts val="800"/>
                        </a:spcAft>
                      </a:pPr>
                      <a:r>
                        <a:rPr lang="hr-HR" sz="1200" b="1" kern="0" dirty="0">
                          <a:effectLst/>
                          <a:latin typeface="+mn-lt"/>
                          <a:ea typeface="Calibri" panose="020F0502020204030204" pitchFamily="34"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3/4</a:t>
                      </a:r>
                      <a:r>
                        <a:rPr lang="hr-HR" sz="1200" kern="0" dirty="0">
                          <a:effectLst/>
                          <a:latin typeface="+mn-lt"/>
                          <a:ea typeface="Times New Roman" panose="02020603050405020304" pitchFamily="18" charset="0"/>
                          <a:cs typeface="Times New Roman" panose="02020603050405020304" pitchFamily="18" charset="0"/>
                        </a:rPr>
                        <a:t> po prirodnoj vrsti troška</a:t>
                      </a:r>
                      <a:endParaRPr lang="hr-HR" sz="1200" kern="100" dirty="0">
                        <a:effectLst/>
                        <a:latin typeface="+mn-lt"/>
                        <a:ea typeface="Aptos" panose="020B0004020202020204" pitchFamily="34" charset="0"/>
                        <a:cs typeface="Times New Roman" panose="02020603050405020304" pitchFamily="18" charset="0"/>
                      </a:endParaRPr>
                    </a:p>
                    <a:p>
                      <a:pPr marL="449580"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0216011"/>
                  </a:ext>
                </a:extLst>
              </a:tr>
              <a:tr h="2588517">
                <a:tc>
                  <a:txBody>
                    <a:bodyPr/>
                    <a:lstStyle/>
                    <a:p>
                      <a:pPr marL="342900" lvl="0" indent="-342900">
                        <a:lnSpc>
                          <a:spcPct val="115000"/>
                        </a:lnSpc>
                        <a:spcAft>
                          <a:spcPts val="800"/>
                        </a:spcAft>
                        <a:buFont typeface="+mj-lt"/>
                        <a:buAutoNum type="alphaLcParenR"/>
                      </a:pPr>
                      <a:r>
                        <a:rPr lang="hr-HR" sz="1200" kern="0" dirty="0">
                          <a:effectLst/>
                          <a:latin typeface="+mn-lt"/>
                          <a:ea typeface="Times New Roman" panose="02020603050405020304" pitchFamily="18" charset="0"/>
                          <a:cs typeface="Times New Roman" panose="02020603050405020304" pitchFamily="18" charset="0"/>
                        </a:rPr>
                        <a:t>partner iz RH, a koji je:</a:t>
                      </a:r>
                      <a:endParaRPr lang="hr-HR" sz="1200" kern="100" dirty="0">
                        <a:effectLst/>
                        <a:latin typeface="+mn-lt"/>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Aptos" panose="020B0004020202020204" pitchFamily="34" charset="0"/>
                        <a:buChar char="-"/>
                      </a:pPr>
                      <a:r>
                        <a:rPr lang="hr-HR" sz="1200" kern="0" dirty="0">
                          <a:effectLst/>
                          <a:latin typeface="+mn-lt"/>
                          <a:ea typeface="Times New Roman" panose="02020603050405020304" pitchFamily="18" charset="0"/>
                          <a:cs typeface="Times New Roman" panose="02020603050405020304" pitchFamily="18" charset="0"/>
                        </a:rPr>
                        <a:t>JLP(R)S, proračunski korisnik državnog proračuna, izvanproračunski korisnik</a:t>
                      </a:r>
                      <a:endParaRPr lang="hr-HR" sz="1200" kern="100" dirty="0">
                        <a:effectLst/>
                        <a:latin typeface="+mn-lt"/>
                        <a:ea typeface="Aptos" panose="020B0004020202020204" pitchFamily="34" charset="0"/>
                        <a:cs typeface="Times New Roman" panose="02020603050405020304" pitchFamily="18" charset="0"/>
                      </a:endParaRPr>
                    </a:p>
                    <a:p>
                      <a:pPr marL="427355"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Aptos" panose="020B0004020202020204" pitchFamily="34" charset="0"/>
                        <a:buChar char="-"/>
                      </a:pPr>
                      <a:r>
                        <a:rPr lang="hr-HR" sz="1200" kern="0" dirty="0">
                          <a:effectLst/>
                          <a:latin typeface="+mn-lt"/>
                          <a:ea typeface="Times New Roman" panose="02020603050405020304" pitchFamily="18" charset="0"/>
                          <a:cs typeface="Times New Roman" panose="02020603050405020304" pitchFamily="18" charset="0"/>
                        </a:rPr>
                        <a:t>proračunski korisnik iste jedinice</a:t>
                      </a:r>
                      <a:endParaRPr lang="hr-HR" sz="1200" kern="100" dirty="0">
                        <a:effectLst/>
                        <a:latin typeface="+mn-lt"/>
                        <a:ea typeface="Aptos" panose="020B0004020202020204" pitchFamily="34" charset="0"/>
                        <a:cs typeface="Times New Roman" panose="02020603050405020304" pitchFamily="18" charset="0"/>
                      </a:endParaRPr>
                    </a:p>
                    <a:p>
                      <a:pPr marL="427355"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Aptos" panose="020B0004020202020204" pitchFamily="34" charset="0"/>
                        <a:buChar char="-"/>
                      </a:pPr>
                      <a:r>
                        <a:rPr lang="hr-HR" sz="1200" kern="0" dirty="0">
                          <a:effectLst/>
                          <a:latin typeface="+mn-lt"/>
                          <a:ea typeface="Times New Roman" panose="02020603050405020304" pitchFamily="18" charset="0"/>
                          <a:cs typeface="Times New Roman" panose="02020603050405020304" pitchFamily="18" charset="0"/>
                        </a:rPr>
                        <a:t>izvan sustava općeg proračuna (trgovačko društvo, neprofitna organizacija i sl.).</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 </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368 </a:t>
                      </a:r>
                      <a:r>
                        <a:rPr lang="hr-HR" sz="1200" i="1" kern="0" dirty="0">
                          <a:effectLst/>
                          <a:latin typeface="+mn-lt"/>
                          <a:ea typeface="Times New Roman" panose="02020603050405020304" pitchFamily="18" charset="0"/>
                          <a:cs typeface="Times New Roman" panose="02020603050405020304" pitchFamily="18" charset="0"/>
                        </a:rPr>
                        <a:t>Pomoći temeljem prijenosa EU</a:t>
                      </a: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369 </a:t>
                      </a:r>
                      <a:r>
                        <a:rPr lang="hr-HR" sz="1200" i="1" kern="0" dirty="0">
                          <a:effectLst/>
                          <a:latin typeface="+mn-lt"/>
                          <a:ea typeface="Times New Roman" panose="02020603050405020304" pitchFamily="18" charset="0"/>
                          <a:cs typeface="Times New Roman" panose="02020603050405020304" pitchFamily="18" charset="0"/>
                        </a:rPr>
                        <a:t>Prijenosi između proračunskih korisnika istog proračuna</a:t>
                      </a:r>
                      <a:endParaRPr lang="hr-HR" sz="1200" i="1" kern="100" dirty="0">
                        <a:effectLst/>
                        <a:latin typeface="+mn-lt"/>
                        <a:ea typeface="Times New Roman" panose="02020603050405020304" pitchFamily="18" charset="0"/>
                        <a:cs typeface="Times New Roman" panose="02020603050405020304" pitchFamily="18" charset="0"/>
                      </a:endParaRPr>
                    </a:p>
                    <a:p>
                      <a:pPr algn="just">
                        <a:lnSpc>
                          <a:spcPct val="115000"/>
                        </a:lnSpc>
                        <a:spcAft>
                          <a:spcPts val="800"/>
                        </a:spcAft>
                      </a:pPr>
                      <a:endParaRPr lang="hr-HR" sz="1200" kern="100" dirty="0">
                        <a:effectLst/>
                        <a:latin typeface="+mn-lt"/>
                        <a:ea typeface="Aptos" panose="020B0004020202020204" pitchFamily="34" charset="0"/>
                        <a:cs typeface="Times New Roman" panose="02020603050405020304" pitchFamily="18" charset="0"/>
                      </a:endParaRPr>
                    </a:p>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38</a:t>
                      </a:r>
                      <a:r>
                        <a:rPr lang="hr-HR" sz="1200" kern="0" dirty="0">
                          <a:effectLst/>
                          <a:latin typeface="+mn-lt"/>
                          <a:ea typeface="Times New Roman" panose="02020603050405020304" pitchFamily="18" charset="0"/>
                          <a:cs typeface="Times New Roman" panose="02020603050405020304" pitchFamily="18" charset="0"/>
                        </a:rPr>
                        <a:t> </a:t>
                      </a:r>
                      <a:r>
                        <a:rPr lang="hr-HR" sz="1200" i="1" kern="0" dirty="0">
                          <a:effectLst/>
                          <a:latin typeface="+mn-lt"/>
                          <a:ea typeface="Times New Roman" panose="02020603050405020304" pitchFamily="18" charset="0"/>
                          <a:cs typeface="Times New Roman" panose="02020603050405020304" pitchFamily="18" charset="0"/>
                        </a:rPr>
                        <a:t>Rashodi za donacije, kazne, naknade šteta i kapitalne pomoći</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4703926"/>
                  </a:ext>
                </a:extLst>
              </a:tr>
              <a:tr h="300263">
                <a:tc>
                  <a:txBody>
                    <a:bodyPr/>
                    <a:lstStyle/>
                    <a:p>
                      <a:pPr marL="342900" lvl="0" indent="-342900">
                        <a:lnSpc>
                          <a:spcPct val="115000"/>
                        </a:lnSpc>
                        <a:spcAft>
                          <a:spcPts val="800"/>
                        </a:spcAft>
                        <a:buFont typeface="+mj-lt"/>
                        <a:buAutoNum type="alphaLcParenR"/>
                      </a:pPr>
                      <a:r>
                        <a:rPr lang="hr-HR" sz="1200" kern="0" dirty="0">
                          <a:effectLst/>
                          <a:latin typeface="+mn-lt"/>
                          <a:ea typeface="Times New Roman" panose="02020603050405020304" pitchFamily="18" charset="0"/>
                          <a:cs typeface="Times New Roman" panose="02020603050405020304" pitchFamily="18" charset="0"/>
                        </a:rPr>
                        <a:t>partner iz inozemstva</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kern="0">
                          <a:effectLst/>
                          <a:latin typeface="+mn-lt"/>
                          <a:ea typeface="Times New Roman" panose="02020603050405020304" pitchFamily="18" charset="0"/>
                          <a:cs typeface="Times New Roman" panose="02020603050405020304" pitchFamily="18" charset="0"/>
                        </a:rPr>
                        <a:t> </a:t>
                      </a:r>
                      <a:endParaRPr lang="hr-HR" sz="1200" kern="100">
                        <a:effectLst/>
                        <a:latin typeface="+mn-lt"/>
                        <a:ea typeface="Aptos" panose="020B0004020202020204" pitchFamily="34" charset="0"/>
                        <a:cs typeface="Times New Roman" panose="02020603050405020304" pitchFamily="18" charset="0"/>
                      </a:endParaRPr>
                    </a:p>
                  </a:txBody>
                  <a:tcPr marL="56792" marR="56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hr-HR" sz="1200" b="1" kern="0" dirty="0">
                          <a:effectLst/>
                          <a:latin typeface="+mn-lt"/>
                          <a:ea typeface="Times New Roman" panose="02020603050405020304" pitchFamily="18" charset="0"/>
                          <a:cs typeface="Times New Roman" panose="02020603050405020304" pitchFamily="18" charset="0"/>
                        </a:rPr>
                        <a:t>361</a:t>
                      </a:r>
                      <a:r>
                        <a:rPr lang="hr-HR" sz="1200" kern="0" dirty="0">
                          <a:effectLst/>
                          <a:latin typeface="+mn-lt"/>
                          <a:ea typeface="Times New Roman" panose="02020603050405020304" pitchFamily="18" charset="0"/>
                          <a:cs typeface="Times New Roman" panose="02020603050405020304" pitchFamily="18" charset="0"/>
                        </a:rPr>
                        <a:t> </a:t>
                      </a:r>
                      <a:r>
                        <a:rPr lang="hr-HR" sz="1200" i="1" kern="0" dirty="0">
                          <a:effectLst/>
                          <a:latin typeface="+mn-lt"/>
                          <a:ea typeface="Times New Roman" panose="02020603050405020304" pitchFamily="18" charset="0"/>
                          <a:cs typeface="Times New Roman" panose="02020603050405020304" pitchFamily="18" charset="0"/>
                        </a:rPr>
                        <a:t>Pomoći inozemnim vladama</a:t>
                      </a:r>
                      <a:endParaRPr lang="hr-HR" sz="1200" kern="100" dirty="0">
                        <a:effectLst/>
                        <a:latin typeface="+mn-lt"/>
                        <a:ea typeface="Aptos" panose="020B0004020202020204" pitchFamily="34" charset="0"/>
                        <a:cs typeface="Times New Roman" panose="02020603050405020304" pitchFamily="18" charset="0"/>
                      </a:endParaRPr>
                    </a:p>
                  </a:txBody>
                  <a:tcPr marL="56792" marR="56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3921613"/>
                  </a:ext>
                </a:extLst>
              </a:tr>
            </a:tbl>
          </a:graphicData>
        </a:graphic>
      </p:graphicFrame>
    </p:spTree>
    <p:extLst>
      <p:ext uri="{BB962C8B-B14F-4D97-AF65-F5344CB8AC3E}">
        <p14:creationId xmlns:p14="http://schemas.microsoft.com/office/powerpoint/2010/main" val="3055038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avokutnik 19"/>
          <p:cNvSpPr/>
          <p:nvPr/>
        </p:nvSpPr>
        <p:spPr>
          <a:xfrm>
            <a:off x="0" y="0"/>
            <a:ext cx="12191999" cy="6858000"/>
          </a:xfrm>
          <a:prstGeom prst="rect">
            <a:avLst/>
          </a:prstGeom>
          <a:solidFill>
            <a:schemeClr val="accent3">
              <a:lumMod val="40000"/>
              <a:lumOff val="6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0" cap="none" spc="0" normalizeH="0" baseline="0" noProof="0">
              <a:ln>
                <a:noFill/>
              </a:ln>
              <a:solidFill>
                <a:srgbClr val="FFFFFF"/>
              </a:solidFill>
              <a:effectLst/>
              <a:uLnTx/>
              <a:uFillTx/>
              <a:latin typeface="Arial"/>
              <a:ea typeface="+mn-ea"/>
              <a:cs typeface="+mn-cs"/>
            </a:endParaRPr>
          </a:p>
        </p:txBody>
      </p:sp>
      <p:sp>
        <p:nvSpPr>
          <p:cNvPr id="21" name="Title 3">
            <a:extLst>
              <a:ext uri="{FF2B5EF4-FFF2-40B4-BE49-F238E27FC236}">
                <a16:creationId xmlns:a16="http://schemas.microsoft.com/office/drawing/2014/main" id="{C9AAB1C8-4A29-D350-B7C4-3089C13BFB51}"/>
              </a:ext>
            </a:extLst>
          </p:cNvPr>
          <p:cNvSpPr txBox="1">
            <a:spLocks/>
          </p:cNvSpPr>
          <p:nvPr/>
        </p:nvSpPr>
        <p:spPr>
          <a:xfrm>
            <a:off x="7199493" y="344073"/>
            <a:ext cx="4377767" cy="10127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spc="0"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spc="0" normalizeH="0" baseline="0" noProof="0" dirty="0">
              <a:ln>
                <a:noFill/>
              </a:ln>
              <a:solidFill>
                <a:prstClr val="black">
                  <a:lumMod val="65000"/>
                  <a:lumOff val="35000"/>
                </a:prstClr>
              </a:solidFill>
              <a:effectLst/>
              <a:uLnTx/>
              <a:uFillTx/>
              <a:latin typeface="Arial"/>
              <a:ea typeface="+mj-ea"/>
              <a:cs typeface="+mj-cs"/>
            </a:endParaRPr>
          </a:p>
        </p:txBody>
      </p:sp>
      <p:sp>
        <p:nvSpPr>
          <p:cNvPr id="22" name="Content Placeholder 2">
            <a:extLst>
              <a:ext uri="{FF2B5EF4-FFF2-40B4-BE49-F238E27FC236}">
                <a16:creationId xmlns:a16="http://schemas.microsoft.com/office/drawing/2014/main" id="{65F8618F-D769-F666-B1AD-B03C82DA1B23}"/>
              </a:ext>
            </a:extLst>
          </p:cNvPr>
          <p:cNvSpPr txBox="1">
            <a:spLocks/>
          </p:cNvSpPr>
          <p:nvPr/>
        </p:nvSpPr>
        <p:spPr>
          <a:xfrm>
            <a:off x="6632577" y="1590329"/>
            <a:ext cx="338007" cy="1722923"/>
          </a:xfrm>
          <a:prstGeom prst="rect">
            <a:avLst/>
          </a:prstGeom>
        </p:spPr>
        <p:txBody>
          <a:bodyPr vert="vert270"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57150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2pPr>
            <a:lvl3pPr marL="97155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3pPr>
            <a:lvl4pPr marL="142875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mn-lt"/>
                <a:ea typeface="+mn-ea"/>
                <a:cs typeface="+mn-cs"/>
              </a:defRPr>
            </a:lvl4pPr>
            <a:lvl5pPr marL="188595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27" name="Title 3">
            <a:extLst>
              <a:ext uri="{FF2B5EF4-FFF2-40B4-BE49-F238E27FC236}">
                <a16:creationId xmlns:a16="http://schemas.microsoft.com/office/drawing/2014/main" id="{C9AAB1C8-4A29-D350-B7C4-3089C13BFB51}"/>
              </a:ext>
            </a:extLst>
          </p:cNvPr>
          <p:cNvSpPr txBox="1">
            <a:spLocks/>
          </p:cNvSpPr>
          <p:nvPr/>
        </p:nvSpPr>
        <p:spPr>
          <a:xfrm>
            <a:off x="626449" y="1173611"/>
            <a:ext cx="10829351" cy="391238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1" kern="1200" spc="0"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prstClr val="black">
                  <a:lumMod val="65000"/>
                  <a:lumOff val="35000"/>
                </a:prstClr>
              </a:solidFill>
              <a:effectLst/>
              <a:uLnTx/>
              <a:uFillTx/>
              <a:latin typeface="Arial"/>
            </a:endParaRPr>
          </a:p>
          <a:p>
            <a:pPr lvl="0" algn="ctr">
              <a:defRPr/>
            </a:pPr>
            <a:r>
              <a:rPr kumimoji="0" lang="hr-HR" sz="3600" b="1" i="0" u="none" strike="noStrike" kern="1200" cap="none" spc="0" normalizeH="0" baseline="0" noProof="0" dirty="0">
                <a:ln>
                  <a:noFill/>
                </a:ln>
                <a:solidFill>
                  <a:prstClr val="black">
                    <a:lumMod val="65000"/>
                    <a:lumOff val="35000"/>
                  </a:prstClr>
                </a:solidFill>
                <a:effectLst/>
                <a:uLnTx/>
                <a:uFillTx/>
                <a:latin typeface="Arial"/>
              </a:rPr>
              <a:t>   </a:t>
            </a:r>
            <a:br>
              <a:rPr kumimoji="0" lang="hr-HR" sz="3600" b="1" i="0" u="none" strike="noStrike" kern="1200" cap="none" spc="0" normalizeH="0" baseline="0" noProof="0" dirty="0">
                <a:ln>
                  <a:noFill/>
                </a:ln>
                <a:solidFill>
                  <a:prstClr val="black">
                    <a:lumMod val="65000"/>
                    <a:lumOff val="35000"/>
                  </a:prstClr>
                </a:solidFill>
                <a:effectLst/>
                <a:uLnTx/>
                <a:uFillTx/>
                <a:latin typeface="Arial"/>
              </a:rPr>
            </a:br>
            <a:r>
              <a:rPr kumimoji="0" lang="hr-HR" sz="3600" b="1" i="0" u="none" strike="noStrike" kern="1200" cap="none" spc="0" normalizeH="0" baseline="0" noProof="0" dirty="0">
                <a:ln>
                  <a:noFill/>
                </a:ln>
                <a:solidFill>
                  <a:srgbClr val="44546A"/>
                </a:solidFill>
                <a:effectLst/>
                <a:uLnTx/>
                <a:uFillTx/>
                <a:latin typeface="Arial"/>
              </a:rPr>
              <a:t>			</a:t>
            </a:r>
            <a:br>
              <a:rPr kumimoji="0" lang="hr-HR" sz="3600" b="1" i="0" u="none" strike="noStrike" kern="1200" cap="none" spc="0" normalizeH="0" baseline="0" noProof="0" dirty="0">
                <a:ln>
                  <a:noFill/>
                </a:ln>
                <a:solidFill>
                  <a:srgbClr val="44546A"/>
                </a:solidFill>
                <a:effectLst/>
                <a:uLnTx/>
                <a:uFillTx/>
                <a:latin typeface="Arial"/>
              </a:rPr>
            </a:br>
            <a:endParaRPr lang="hr-HR" sz="3600" dirty="0">
              <a:solidFill>
                <a:srgbClr val="44546A"/>
              </a:solidFill>
              <a:effectLst>
                <a:outerShdw blurRad="38100" dist="38100" dir="2700000" algn="tl">
                  <a:srgbClr val="000000">
                    <a:alpha val="43137"/>
                  </a:srgbClr>
                </a:outerShdw>
              </a:effectLst>
              <a:latin typeface="Arial"/>
            </a:endParaRPr>
          </a:p>
          <a:p>
            <a:pPr lvl="0" algn="ctr">
              <a:defRPr/>
            </a:pPr>
            <a:r>
              <a:rPr lang="hr-HR" sz="4000" dirty="0" smtClean="0">
                <a:solidFill>
                  <a:srgbClr val="44546A"/>
                </a:solidFill>
                <a:effectLst>
                  <a:outerShdw blurRad="38100" dist="38100" dir="2700000" algn="tl">
                    <a:srgbClr val="000000">
                      <a:alpha val="43137"/>
                    </a:srgbClr>
                  </a:outerShdw>
                </a:effectLst>
                <a:latin typeface="Arial"/>
              </a:rPr>
              <a:t>Izmjene </a:t>
            </a:r>
            <a:r>
              <a:rPr lang="hr-HR" sz="4000" dirty="0">
                <a:solidFill>
                  <a:srgbClr val="44546A"/>
                </a:solidFill>
                <a:effectLst>
                  <a:outerShdw blurRad="38100" dist="38100" dir="2700000" algn="tl">
                    <a:srgbClr val="000000">
                      <a:alpha val="43137"/>
                    </a:srgbClr>
                  </a:outerShdw>
                </a:effectLst>
                <a:latin typeface="Arial"/>
              </a:rPr>
              <a:t>i </a:t>
            </a:r>
            <a:r>
              <a:rPr lang="hr-HR" sz="4000" dirty="0" smtClean="0">
                <a:solidFill>
                  <a:srgbClr val="44546A"/>
                </a:solidFill>
                <a:effectLst>
                  <a:outerShdw blurRad="38100" dist="38100" dir="2700000" algn="tl">
                    <a:srgbClr val="000000">
                      <a:alpha val="43137"/>
                    </a:srgbClr>
                  </a:outerShdw>
                </a:effectLst>
                <a:latin typeface="Arial"/>
              </a:rPr>
              <a:t>dopune </a:t>
            </a:r>
            <a:r>
              <a:rPr lang="hr-HR" sz="4000" dirty="0">
                <a:solidFill>
                  <a:srgbClr val="44546A"/>
                </a:solidFill>
                <a:effectLst>
                  <a:outerShdw blurRad="38100" dist="38100" dir="2700000" algn="tl">
                    <a:srgbClr val="000000">
                      <a:alpha val="43137"/>
                    </a:srgbClr>
                  </a:outerShdw>
                </a:effectLst>
                <a:latin typeface="Arial"/>
              </a:rPr>
              <a:t>Pravilnika o financijskom izvještavanju u proračunskom računovodstvu</a:t>
            </a:r>
          </a:p>
          <a:p>
            <a:pPr lvl="0" algn="ctr">
              <a:defRPr/>
            </a:pPr>
            <a:endParaRPr lang="hr-HR" sz="4000" dirty="0">
              <a:solidFill>
                <a:srgbClr val="44546A"/>
              </a:solidFill>
              <a:effectLst>
                <a:outerShdw blurRad="38100" dist="38100" dir="2700000" algn="tl">
                  <a:srgbClr val="000000">
                    <a:alpha val="43137"/>
                  </a:srgbClr>
                </a:outerShdw>
              </a:effectLst>
              <a:latin typeface="Arial"/>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3600" b="1" i="0" u="none" strike="noStrike" kern="1200" cap="none" spc="0" normalizeH="0" baseline="0" noProof="0" dirty="0">
              <a:ln>
                <a:noFill/>
              </a:ln>
              <a:solidFill>
                <a:srgbClr val="44546A"/>
              </a:solidFill>
              <a:effectLst/>
              <a:uLnTx/>
              <a:uFillTx/>
              <a:latin typeface="Arial"/>
            </a:endParaRPr>
          </a:p>
        </p:txBody>
      </p:sp>
      <p:sp>
        <p:nvSpPr>
          <p:cNvPr id="30" name="Title 3">
            <a:extLst>
              <a:ext uri="{FF2B5EF4-FFF2-40B4-BE49-F238E27FC236}">
                <a16:creationId xmlns:a16="http://schemas.microsoft.com/office/drawing/2014/main" id="{C9AAB1C8-4A29-D350-B7C4-3089C13BFB51}"/>
              </a:ext>
            </a:extLst>
          </p:cNvPr>
          <p:cNvSpPr txBox="1">
            <a:spLocks/>
          </p:cNvSpPr>
          <p:nvPr/>
        </p:nvSpPr>
        <p:spPr>
          <a:xfrm>
            <a:off x="7008765" y="2727286"/>
            <a:ext cx="4447035" cy="585966"/>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spc="0"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1400" b="1" i="0" u="none" strike="noStrike" kern="1200" cap="none" spc="0" normalizeH="0" baseline="0" noProof="0" dirty="0">
              <a:ln>
                <a:noFill/>
              </a:ln>
              <a:solidFill>
                <a:prstClr val="black">
                  <a:lumMod val="65000"/>
                  <a:lumOff val="35000"/>
                </a:prstClr>
              </a:solidFill>
              <a:effectLst/>
              <a:uLnTx/>
              <a:uFillTx/>
              <a:latin typeface="Arial"/>
              <a:ea typeface="+mj-ea"/>
              <a:cs typeface="+mj-cs"/>
            </a:endParaRPr>
          </a:p>
        </p:txBody>
      </p:sp>
      <p:sp>
        <p:nvSpPr>
          <p:cNvPr id="42" name="Pravokutnik s kutom zaobljenim s iste strane 41"/>
          <p:cNvSpPr/>
          <p:nvPr/>
        </p:nvSpPr>
        <p:spPr>
          <a:xfrm rot="10800000">
            <a:off x="0" y="60557"/>
            <a:ext cx="12191999" cy="1100520"/>
          </a:xfrm>
          <a:prstGeom prst="round2SameRect">
            <a:avLst/>
          </a:prstGeom>
          <a:solidFill>
            <a:schemeClr val="accent5">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43" name="Pravokutnik 42"/>
          <p:cNvSpPr/>
          <p:nvPr/>
        </p:nvSpPr>
        <p:spPr>
          <a:xfrm>
            <a:off x="1222108" y="349306"/>
            <a:ext cx="4119716" cy="6489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4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Pravokutnik 44"/>
          <p:cNvSpPr/>
          <p:nvPr/>
        </p:nvSpPr>
        <p:spPr>
          <a:xfrm>
            <a:off x="206476" y="361839"/>
            <a:ext cx="11522937" cy="6150424"/>
          </a:xfrm>
          <a:prstGeom prst="rect">
            <a:avLst/>
          </a:prstGeom>
          <a:noFill/>
          <a:ln w="1905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626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nodePh="1">
                                  <p:stCondLst>
                                    <p:cond delay="0"/>
                                  </p:stCondLst>
                                  <p:endCondLst>
                                    <p:cond evt="begin" delay="0">
                                      <p:tn val="9"/>
                                    </p:cond>
                                  </p:end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nodePh="1">
                                  <p:stCondLst>
                                    <p:cond delay="0"/>
                                  </p:stCondLst>
                                  <p:endCondLst>
                                    <p:cond evt="begin" delay="0">
                                      <p:tn val="21"/>
                                    </p:cond>
                                  </p:end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fill="hold"/>
                                        <p:tgtEl>
                                          <p:spTgt spid="30"/>
                                        </p:tgtEl>
                                        <p:attrNameLst>
                                          <p:attrName>ppt_x</p:attrName>
                                        </p:attrNameLst>
                                      </p:cBhvr>
                                      <p:tavLst>
                                        <p:tav tm="0">
                                          <p:val>
                                            <p:strVal val="#ppt_x"/>
                                          </p:val>
                                        </p:tav>
                                        <p:tav tm="100000">
                                          <p:val>
                                            <p:strVal val="#ppt_x"/>
                                          </p:val>
                                        </p:tav>
                                      </p:tavLst>
                                    </p:anim>
                                    <p:anim calcmode="lin" valueType="num">
                                      <p:cBhvr additive="base">
                                        <p:cTn id="2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7" grpId="0"/>
      <p:bldP spid="3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kutnik 7">
            <a:extLst>
              <a:ext uri="{FF2B5EF4-FFF2-40B4-BE49-F238E27FC236}">
                <a16:creationId xmlns:a16="http://schemas.microsoft.com/office/drawing/2014/main" id="{0C4F95AF-0840-E178-2AD5-30298CD65C42}"/>
              </a:ext>
            </a:extLst>
          </p:cNvPr>
          <p:cNvSpPr/>
          <p:nvPr/>
        </p:nvSpPr>
        <p:spPr>
          <a:xfrm>
            <a:off x="0" y="0"/>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a:t>
            </a:r>
            <a:r>
              <a:rPr lang="pl-PL" sz="28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roduženje rokova predaje kvartalnih financijskih izvještaja</a:t>
            </a:r>
            <a:endPar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ica 5"/>
          <p:cNvGraphicFramePr>
            <a:graphicFrameLocks noGrp="1"/>
          </p:cNvGraphicFramePr>
          <p:nvPr>
            <p:extLst>
              <p:ext uri="{D42A27DB-BD31-4B8C-83A1-F6EECF244321}">
                <p14:modId xmlns:p14="http://schemas.microsoft.com/office/powerpoint/2010/main" val="3673975571"/>
              </p:ext>
            </p:extLst>
          </p:nvPr>
        </p:nvGraphicFramePr>
        <p:xfrm>
          <a:off x="1942011" y="1741714"/>
          <a:ext cx="8177350" cy="4755071"/>
        </p:xfrm>
        <a:graphic>
          <a:graphicData uri="http://schemas.openxmlformats.org/drawingml/2006/table">
            <a:tbl>
              <a:tblPr firstRow="1" firstCol="1" bandRow="1"/>
              <a:tblGrid>
                <a:gridCol w="3108796">
                  <a:extLst>
                    <a:ext uri="{9D8B030D-6E8A-4147-A177-3AD203B41FA5}">
                      <a16:colId xmlns:a16="http://schemas.microsoft.com/office/drawing/2014/main" val="1117997027"/>
                    </a:ext>
                  </a:extLst>
                </a:gridCol>
                <a:gridCol w="1974569">
                  <a:extLst>
                    <a:ext uri="{9D8B030D-6E8A-4147-A177-3AD203B41FA5}">
                      <a16:colId xmlns:a16="http://schemas.microsoft.com/office/drawing/2014/main" val="1579336455"/>
                    </a:ext>
                  </a:extLst>
                </a:gridCol>
                <a:gridCol w="1611304">
                  <a:extLst>
                    <a:ext uri="{9D8B030D-6E8A-4147-A177-3AD203B41FA5}">
                      <a16:colId xmlns:a16="http://schemas.microsoft.com/office/drawing/2014/main" val="3739675694"/>
                    </a:ext>
                  </a:extLst>
                </a:gridCol>
                <a:gridCol w="1482681">
                  <a:extLst>
                    <a:ext uri="{9D8B030D-6E8A-4147-A177-3AD203B41FA5}">
                      <a16:colId xmlns:a16="http://schemas.microsoft.com/office/drawing/2014/main" val="1267292636"/>
                    </a:ext>
                  </a:extLst>
                </a:gridCol>
              </a:tblGrid>
              <a:tr h="499282">
                <a:tc>
                  <a:txBody>
                    <a:bodyPr/>
                    <a:lstStyle/>
                    <a:p>
                      <a:pPr algn="ctr">
                        <a:lnSpc>
                          <a:spcPct val="107000"/>
                        </a:lnSpc>
                        <a:spcAft>
                          <a:spcPts val="0"/>
                        </a:spcAft>
                      </a:pPr>
                      <a:r>
                        <a:rPr lang="hr-HR"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Obveznik</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0"/>
                        </a:spcAft>
                      </a:pPr>
                      <a:r>
                        <a:rPr lang="hr-HR"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Razdoblje</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0"/>
                        </a:spcAft>
                      </a:pPr>
                      <a:r>
                        <a:rPr lang="hr-HR"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Rokovi</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0"/>
                        </a:spcAft>
                      </a:pPr>
                      <a:r>
                        <a:rPr lang="hr-HR"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Prijedlog novih rokova od 2026.</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4398941"/>
                  </a:ext>
                </a:extLst>
              </a:tr>
              <a:tr h="748924">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jedinice lokalne i područne (regionalne) samouprave</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1.siječnja-31.ožujka, 1.siječnja-30.lipnja i 1.siječnja-30.rujna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15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5325437"/>
                  </a:ext>
                </a:extLst>
              </a:tr>
              <a:tr h="998565">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jedinice lokalne i područne (regionalne) samouprave </a:t>
                      </a:r>
                      <a:b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(koje u svojoj nadležnosti nemaju proračunske korisnike)</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1.siječnja-30. lipnja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15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3633667"/>
                  </a:ext>
                </a:extLst>
              </a:tr>
              <a:tr h="998565">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jedinice lokalne i područne (regionalne) samouprave </a:t>
                      </a:r>
                      <a:b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(koje u svojoj nadležnosti imaju proračunske korisnike)</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1.siječnja-30. lipnja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25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8243745"/>
                  </a:ext>
                </a:extLst>
              </a:tr>
              <a:tr h="748924">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proračunski korisnici jedinica lokalne i područne (regionalne) samouprave</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1.siječnja-30. lipnja, 1.siječnja-31.ožujka i 1.siječnja-30.rujna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lnSpc>
                          <a:spcPct val="107000"/>
                        </a:lnSpc>
                        <a:spcAft>
                          <a:spcPts val="0"/>
                        </a:spcAft>
                      </a:pPr>
                      <a:r>
                        <a:rPr lang="hr-HR" sz="12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15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extLst>
                  <a:ext uri="{0D108BD9-81ED-4DB2-BD59-A6C34878D82A}">
                    <a16:rowId xmlns:a16="http://schemas.microsoft.com/office/drawing/2014/main" val="676208286"/>
                  </a:ext>
                </a:extLst>
              </a:tr>
              <a:tr h="760811">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izvanproračunski korisnici jedinica lokalne i područne (regionalne) samouprave </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1.siječnja-30. lipnja, 1.siječnja-31.ožujka i 1.siječnja-30.rujna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hr-HR" sz="1200" dirty="0">
                          <a:effectLst/>
                          <a:latin typeface="Times New Roman" panose="02020603050405020304" pitchFamily="18" charset="0"/>
                          <a:ea typeface="Times New Roman" panose="02020603050405020304" pitchFamily="18" charset="0"/>
                          <a:cs typeface="Times New Roman" panose="02020603050405020304" pitchFamily="18" charset="0"/>
                        </a:rPr>
                        <a:t>20 dana po isteku izvještajnog razdoblja</a:t>
                      </a:r>
                      <a:endParaRPr lang="hr-H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2743271"/>
                  </a:ext>
                </a:extLst>
              </a:tr>
            </a:tbl>
          </a:graphicData>
        </a:graphic>
      </p:graphicFrame>
      <p:sp>
        <p:nvSpPr>
          <p:cNvPr id="7" name="Pravokutnik: zaobljeni dijagonalni kutovi 9">
            <a:extLst>
              <a:ext uri="{FF2B5EF4-FFF2-40B4-BE49-F238E27FC236}">
                <a16:creationId xmlns:a16="http://schemas.microsoft.com/office/drawing/2014/main" id="{13B88E36-37EF-F11D-CF7D-AC0A412BC499}"/>
              </a:ext>
            </a:extLst>
          </p:cNvPr>
          <p:cNvSpPr/>
          <p:nvPr/>
        </p:nvSpPr>
        <p:spPr>
          <a:xfrm>
            <a:off x="1942011" y="1030075"/>
            <a:ext cx="8177350" cy="711639"/>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000" b="1" dirty="0" smtClean="0">
                <a:solidFill>
                  <a:prstClr val="black"/>
                </a:solidFill>
              </a:rPr>
              <a:t>Novi </a:t>
            </a:r>
            <a:r>
              <a:rPr lang="hr-HR" sz="2000" b="1" dirty="0">
                <a:solidFill>
                  <a:prstClr val="black"/>
                </a:solidFill>
              </a:rPr>
              <a:t>rokovi predaje u primjeni od prvog izvještajnog razdoblja u 2026. </a:t>
            </a:r>
          </a:p>
        </p:txBody>
      </p:sp>
    </p:spTree>
    <p:extLst>
      <p:ext uri="{BB962C8B-B14F-4D97-AF65-F5344CB8AC3E}">
        <p14:creationId xmlns:p14="http://schemas.microsoft.com/office/powerpoint/2010/main" val="24625044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Novi </a:t>
            </a: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financijski izvještaj o EU sredstvima </a:t>
            </a:r>
            <a:endParaRPr kumimoji="0" lang="pl-PL"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Pravokutnik: zaobljeni dijagonalni kutovi 9">
            <a:extLst>
              <a:ext uri="{FF2B5EF4-FFF2-40B4-BE49-F238E27FC236}">
                <a16:creationId xmlns:a16="http://schemas.microsoft.com/office/drawing/2014/main" id="{13B88E36-37EF-F11D-CF7D-AC0A412BC499}"/>
              </a:ext>
            </a:extLst>
          </p:cNvPr>
          <p:cNvSpPr/>
          <p:nvPr/>
        </p:nvSpPr>
        <p:spPr>
          <a:xfrm>
            <a:off x="197613" y="1042211"/>
            <a:ext cx="9817244" cy="711639"/>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lvl="0" indent="-285750">
              <a:buFont typeface="Arial" panose="020B0604020202020204" pitchFamily="34" charset="0"/>
              <a:buChar char="•"/>
              <a:defRPr/>
            </a:pPr>
            <a:r>
              <a:rPr lang="hr-HR" sz="2000" b="1" dirty="0" smtClean="0">
                <a:solidFill>
                  <a:prstClr val="black"/>
                </a:solidFill>
              </a:rPr>
              <a:t>analitički </a:t>
            </a:r>
            <a:r>
              <a:rPr lang="hr-HR" sz="2000" b="1" dirty="0">
                <a:solidFill>
                  <a:prstClr val="black"/>
                </a:solidFill>
              </a:rPr>
              <a:t>financijski izvještaj koji će se podnositi za programsko razdoblje 2021. – 2027. </a:t>
            </a:r>
            <a:endParaRPr kumimoji="0" lang="hr-HR" sz="2000" b="1" i="0" u="none" strike="noStrike" kern="1200" cap="none" spc="0" normalizeH="0" baseline="0" noProof="0" dirty="0">
              <a:ln>
                <a:noFill/>
              </a:ln>
              <a:solidFill>
                <a:prstClr val="black"/>
              </a:solidFill>
              <a:effectLst/>
              <a:uLnTx/>
              <a:uFillTx/>
              <a:latin typeface="Calibri" panose="020F0502020204030204"/>
            </a:endParaRPr>
          </a:p>
        </p:txBody>
      </p:sp>
      <p:sp>
        <p:nvSpPr>
          <p:cNvPr id="15" name="Pravokutnik: zaobljeni dijagonalni kutovi 14">
            <a:extLst>
              <a:ext uri="{FF2B5EF4-FFF2-40B4-BE49-F238E27FC236}">
                <a16:creationId xmlns:a16="http://schemas.microsoft.com/office/drawing/2014/main" id="{E67CBD81-9E2E-EFCC-DE40-9DF4ABD134BA}"/>
              </a:ext>
            </a:extLst>
          </p:cNvPr>
          <p:cNvSpPr/>
          <p:nvPr/>
        </p:nvSpPr>
        <p:spPr>
          <a:xfrm>
            <a:off x="197613" y="2916979"/>
            <a:ext cx="9817244" cy="711639"/>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lvl="0" indent="-285750">
              <a:buFont typeface="Arial" panose="020B0604020202020204" pitchFamily="34" charset="0"/>
              <a:buChar char="•"/>
              <a:defRPr/>
            </a:pPr>
            <a:r>
              <a:rPr lang="hr-HR" sz="2000" b="1" dirty="0">
                <a:solidFill>
                  <a:prstClr val="black"/>
                </a:solidFill>
              </a:rPr>
              <a:t>ministar financija uputom određuje izvore financiranja za koje se EU izvještaj </a:t>
            </a:r>
            <a:r>
              <a:rPr lang="hr-HR" sz="2000" b="1" dirty="0" smtClean="0">
                <a:solidFill>
                  <a:prstClr val="black"/>
                </a:solidFill>
              </a:rPr>
              <a:t>podnosi</a:t>
            </a:r>
            <a:endParaRPr lang="hr-HR" sz="2000" b="1" dirty="0">
              <a:solidFill>
                <a:prstClr val="black"/>
              </a:solidFill>
            </a:endParaRPr>
          </a:p>
        </p:txBody>
      </p:sp>
      <p:sp>
        <p:nvSpPr>
          <p:cNvPr id="11" name="Pravokutnik: zaobljeni dijagonalni kutovi 14">
            <a:extLst>
              <a:ext uri="{FF2B5EF4-FFF2-40B4-BE49-F238E27FC236}">
                <a16:creationId xmlns:a16="http://schemas.microsoft.com/office/drawing/2014/main" id="{E67CBD81-9E2E-EFCC-DE40-9DF4ABD134BA}"/>
              </a:ext>
            </a:extLst>
          </p:cNvPr>
          <p:cNvSpPr/>
          <p:nvPr/>
        </p:nvSpPr>
        <p:spPr>
          <a:xfrm>
            <a:off x="197613" y="1979595"/>
            <a:ext cx="9817244" cy="711639"/>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lvl="0" indent="-285750">
              <a:buFont typeface="Arial" panose="020B0604020202020204" pitchFamily="34" charset="0"/>
              <a:buChar char="•"/>
              <a:defRPr/>
            </a:pPr>
            <a:r>
              <a:rPr lang="hr-HR" sz="2000" b="1" dirty="0" smtClean="0">
                <a:solidFill>
                  <a:prstClr val="black"/>
                </a:solidFill>
              </a:rPr>
              <a:t>u sklopu financijskog </a:t>
            </a:r>
            <a:r>
              <a:rPr lang="hr-HR" sz="2000" b="1" dirty="0">
                <a:solidFill>
                  <a:prstClr val="black"/>
                </a:solidFill>
              </a:rPr>
              <a:t>izvještavanja u proračunskom računovodstvu</a:t>
            </a:r>
          </a:p>
        </p:txBody>
      </p:sp>
      <p:pic>
        <p:nvPicPr>
          <p:cNvPr id="12" name="Grafika 2" descr="Document with solid fill">
            <a:extLst>
              <a:ext uri="{FF2B5EF4-FFF2-40B4-BE49-F238E27FC236}">
                <a16:creationId xmlns:a16="http://schemas.microsoft.com/office/drawing/2014/main" id="{A2E540C0-3D26-FE72-07BE-FA36139C4DA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0447410" y="1042211"/>
            <a:ext cx="1161116" cy="1161116"/>
          </a:xfrm>
          <a:prstGeom prst="rect">
            <a:avLst/>
          </a:prstGeom>
          <a:effectLst>
            <a:outerShdw blurRad="50800" dist="38100" dir="2700000" algn="tl" rotWithShape="0">
              <a:prstClr val="black">
                <a:alpha val="40000"/>
              </a:prstClr>
            </a:outerShdw>
          </a:effectLst>
        </p:spPr>
      </p:pic>
      <p:sp>
        <p:nvSpPr>
          <p:cNvPr id="17" name="Pravokutnik: zaobljeni dijagonalni kutovi 8">
            <a:extLst>
              <a:ext uri="{FF2B5EF4-FFF2-40B4-BE49-F238E27FC236}">
                <a16:creationId xmlns:a16="http://schemas.microsoft.com/office/drawing/2014/main" id="{E4041DF3-CE14-9183-6216-327B6F6F41D2}"/>
              </a:ext>
            </a:extLst>
          </p:cNvPr>
          <p:cNvSpPr/>
          <p:nvPr/>
        </p:nvSpPr>
        <p:spPr>
          <a:xfrm>
            <a:off x="214437" y="3934756"/>
            <a:ext cx="9800420" cy="603849"/>
          </a:xfrm>
          <a:prstGeom prst="round2DiagRect">
            <a:avLst/>
          </a:prstGeom>
          <a:solidFill>
            <a:schemeClr val="accent6">
              <a:lumMod val="40000"/>
              <a:lumOff val="60000"/>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lvl="0" indent="-285750">
              <a:buFont typeface="Arial" panose="020B0604020202020204" pitchFamily="34" charset="0"/>
              <a:buChar char="•"/>
              <a:defRPr/>
            </a:pPr>
            <a:r>
              <a:rPr lang="hr-HR" sz="2000" b="1" dirty="0">
                <a:solidFill>
                  <a:prstClr val="black"/>
                </a:solidFill>
              </a:rPr>
              <a:t>prvi financijski izvještaj o korištenju EU sredstava predavat će se za </a:t>
            </a:r>
            <a:r>
              <a:rPr lang="hr-HR" sz="2000" b="1" dirty="0" smtClean="0">
                <a:solidFill>
                  <a:prstClr val="black"/>
                </a:solidFill>
              </a:rPr>
              <a:t>razdoblje </a:t>
            </a:r>
            <a:r>
              <a:rPr lang="hr-HR" sz="2000" b="1" dirty="0">
                <a:solidFill>
                  <a:prstClr val="black"/>
                </a:solidFill>
              </a:rPr>
              <a:t>od </a:t>
            </a:r>
            <a:r>
              <a:rPr lang="hr-HR" sz="2000" b="1" u="sng" dirty="0">
                <a:solidFill>
                  <a:prstClr val="black"/>
                </a:solidFill>
              </a:rPr>
              <a:t>1. siječnja do 31. prosinca 2025.</a:t>
            </a:r>
            <a:r>
              <a:rPr lang="hr-HR" sz="2000" b="1" dirty="0">
                <a:solidFill>
                  <a:prstClr val="black"/>
                </a:solidFill>
              </a:rPr>
              <a:t> u roku predaje godišnjih financijskih izvještaja</a:t>
            </a:r>
          </a:p>
        </p:txBody>
      </p:sp>
    </p:spTree>
    <p:extLst>
      <p:ext uri="{BB962C8B-B14F-4D97-AF65-F5344CB8AC3E}">
        <p14:creationId xmlns:p14="http://schemas.microsoft.com/office/powerpoint/2010/main" val="1206153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BF14C49-1386-7DC3-76C1-2E5241664EA8}"/>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PRILOG UPUTI : PRIMJENA UPUTE NA PRIMJERIMA EU PROJEKATA </a:t>
            </a:r>
          </a:p>
        </p:txBody>
      </p:sp>
      <p:sp>
        <p:nvSpPr>
          <p:cNvPr id="7" name="TekstniOkvir 6">
            <a:extLst>
              <a:ext uri="{FF2B5EF4-FFF2-40B4-BE49-F238E27FC236}">
                <a16:creationId xmlns:a16="http://schemas.microsoft.com/office/drawing/2014/main" id="{52392296-0796-4F13-8EB1-A59F5F93B70C}"/>
              </a:ext>
            </a:extLst>
          </p:cNvPr>
          <p:cNvSpPr txBox="1"/>
          <p:nvPr/>
        </p:nvSpPr>
        <p:spPr>
          <a:xfrm>
            <a:off x="370936" y="1242204"/>
            <a:ext cx="1017917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rPr>
              <a:t>Svaki primjer konceptualno je razrađen na način:</a:t>
            </a:r>
          </a:p>
        </p:txBody>
      </p:sp>
      <p:sp>
        <p:nvSpPr>
          <p:cNvPr id="8" name="Pravokutnik: zaobljeni dijagonalni kutovi 7">
            <a:extLst>
              <a:ext uri="{FF2B5EF4-FFF2-40B4-BE49-F238E27FC236}">
                <a16:creationId xmlns:a16="http://schemas.microsoft.com/office/drawing/2014/main" id="{861D0265-604D-875A-3563-21293B0FC7A1}"/>
              </a:ext>
            </a:extLst>
          </p:cNvPr>
          <p:cNvSpPr/>
          <p:nvPr/>
        </p:nvSpPr>
        <p:spPr>
          <a:xfrm>
            <a:off x="370936" y="2083067"/>
            <a:ext cx="5270739" cy="603849"/>
          </a:xfrm>
          <a:prstGeom prst="round2DiagRect">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UGOVOR O DODJELI BESPOVRATNIH SREDSTAVA</a:t>
            </a:r>
          </a:p>
        </p:txBody>
      </p:sp>
      <p:sp>
        <p:nvSpPr>
          <p:cNvPr id="9" name="Pravokutnik: zaobljeni dijagonalni kutovi 8">
            <a:extLst>
              <a:ext uri="{FF2B5EF4-FFF2-40B4-BE49-F238E27FC236}">
                <a16:creationId xmlns:a16="http://schemas.microsoft.com/office/drawing/2014/main" id="{E4041DF3-CE14-9183-6216-327B6F6F41D2}"/>
              </a:ext>
            </a:extLst>
          </p:cNvPr>
          <p:cNvSpPr/>
          <p:nvPr/>
        </p:nvSpPr>
        <p:spPr>
          <a:xfrm>
            <a:off x="370936" y="2934004"/>
            <a:ext cx="5270739" cy="603849"/>
          </a:xfrm>
          <a:prstGeom prst="round2DiagRect">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RAČUN</a:t>
            </a:r>
          </a:p>
        </p:txBody>
      </p:sp>
      <p:sp>
        <p:nvSpPr>
          <p:cNvPr id="10" name="Pravokutnik: zaobljeni dijagonalni kutovi 9">
            <a:extLst>
              <a:ext uri="{FF2B5EF4-FFF2-40B4-BE49-F238E27FC236}">
                <a16:creationId xmlns:a16="http://schemas.microsoft.com/office/drawing/2014/main" id="{4D1FC9E4-616E-B929-0666-5218DEE9CA5C}"/>
              </a:ext>
            </a:extLst>
          </p:cNvPr>
          <p:cNvSpPr/>
          <p:nvPr/>
        </p:nvSpPr>
        <p:spPr>
          <a:xfrm>
            <a:off x="370936" y="3784941"/>
            <a:ext cx="5270739" cy="603849"/>
          </a:xfrm>
          <a:prstGeom prst="round2DiagRect">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ZAHTJEV ZA NADOKNADU SREDSTAVA</a:t>
            </a:r>
          </a:p>
        </p:txBody>
      </p:sp>
      <p:sp>
        <p:nvSpPr>
          <p:cNvPr id="11" name="Pravokutnik: zaobljeni dijagonalni kutovi 10">
            <a:extLst>
              <a:ext uri="{FF2B5EF4-FFF2-40B4-BE49-F238E27FC236}">
                <a16:creationId xmlns:a16="http://schemas.microsoft.com/office/drawing/2014/main" id="{D9FB10B2-C54C-AE71-9AA8-94CBD24104D4}"/>
              </a:ext>
            </a:extLst>
          </p:cNvPr>
          <p:cNvSpPr/>
          <p:nvPr/>
        </p:nvSpPr>
        <p:spPr>
          <a:xfrm>
            <a:off x="370935" y="4635878"/>
            <a:ext cx="5270739" cy="603849"/>
          </a:xfrm>
          <a:prstGeom prst="round2DiagRect">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SLIJED POSLOVNIH PROMJENA</a:t>
            </a:r>
          </a:p>
        </p:txBody>
      </p:sp>
      <p:sp>
        <p:nvSpPr>
          <p:cNvPr id="12" name="Pravokutnik: zaobljeni dijagonalni kutovi 11">
            <a:extLst>
              <a:ext uri="{FF2B5EF4-FFF2-40B4-BE49-F238E27FC236}">
                <a16:creationId xmlns:a16="http://schemas.microsoft.com/office/drawing/2014/main" id="{742F639B-B8D0-FED3-28B1-5F41C1F30619}"/>
              </a:ext>
            </a:extLst>
          </p:cNvPr>
          <p:cNvSpPr/>
          <p:nvPr/>
        </p:nvSpPr>
        <p:spPr>
          <a:xfrm>
            <a:off x="370935" y="5486815"/>
            <a:ext cx="5270739" cy="603849"/>
          </a:xfrm>
          <a:prstGeom prst="round2DiagRect">
            <a:avLst/>
          </a:prstGeom>
          <a:solidFill>
            <a:schemeClr val="accent1">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rPr>
              <a:t>SHEME KNJIŽENJA</a:t>
            </a:r>
          </a:p>
        </p:txBody>
      </p:sp>
      <p:pic>
        <p:nvPicPr>
          <p:cNvPr id="3" name="Grafika 2" descr="Document with solid fill">
            <a:extLst>
              <a:ext uri="{FF2B5EF4-FFF2-40B4-BE49-F238E27FC236}">
                <a16:creationId xmlns:a16="http://schemas.microsoft.com/office/drawing/2014/main" id="{A2E540C0-3D26-FE72-07BE-FA36139C4DA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788324" y="2071565"/>
            <a:ext cx="615351" cy="615351"/>
          </a:xfrm>
          <a:prstGeom prst="rect">
            <a:avLst/>
          </a:prstGeom>
          <a:effectLst>
            <a:outerShdw blurRad="50800" dist="38100" dir="2700000" algn="tl" rotWithShape="0">
              <a:prstClr val="black">
                <a:alpha val="40000"/>
              </a:prstClr>
            </a:outerShdw>
          </a:effectLst>
        </p:spPr>
      </p:pic>
      <p:pic>
        <p:nvPicPr>
          <p:cNvPr id="14" name="Grafika 13" descr="Arrow circle with solid fill">
            <a:extLst>
              <a:ext uri="{FF2B5EF4-FFF2-40B4-BE49-F238E27FC236}">
                <a16:creationId xmlns:a16="http://schemas.microsoft.com/office/drawing/2014/main" id="{5DFFA588-D38C-DC45-90FB-EDDEFE98252C}"/>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716437" y="4562704"/>
            <a:ext cx="759125" cy="759125"/>
          </a:xfrm>
          <a:prstGeom prst="rect">
            <a:avLst/>
          </a:prstGeom>
          <a:effectLst>
            <a:outerShdw blurRad="50800" dist="38100" dir="2700000" algn="tl" rotWithShape="0">
              <a:prstClr val="black">
                <a:alpha val="40000"/>
              </a:prstClr>
            </a:outerShdw>
          </a:effectLst>
        </p:spPr>
      </p:pic>
      <p:pic>
        <p:nvPicPr>
          <p:cNvPr id="15" name="Grafika 14" descr="Document with solid fill">
            <a:extLst>
              <a:ext uri="{FF2B5EF4-FFF2-40B4-BE49-F238E27FC236}">
                <a16:creationId xmlns:a16="http://schemas.microsoft.com/office/drawing/2014/main" id="{F6387039-0DFD-A746-CF8A-6751DD36F39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788324" y="2920793"/>
            <a:ext cx="615351" cy="615351"/>
          </a:xfrm>
          <a:prstGeom prst="rect">
            <a:avLst/>
          </a:prstGeom>
          <a:effectLst>
            <a:outerShdw blurRad="50800" dist="38100" dir="2700000" algn="tl" rotWithShape="0">
              <a:prstClr val="black">
                <a:alpha val="40000"/>
              </a:prstClr>
            </a:outerShdw>
          </a:effectLst>
        </p:spPr>
      </p:pic>
      <p:pic>
        <p:nvPicPr>
          <p:cNvPr id="17" name="Grafika 16" descr="Gavel with solid fill">
            <a:extLst>
              <a:ext uri="{FF2B5EF4-FFF2-40B4-BE49-F238E27FC236}">
                <a16:creationId xmlns:a16="http://schemas.microsoft.com/office/drawing/2014/main" id="{BB5868E7-6434-56BC-077B-7E55A23B1B39}"/>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5768734" y="3753849"/>
            <a:ext cx="634941" cy="634941"/>
          </a:xfrm>
          <a:prstGeom prst="rect">
            <a:avLst/>
          </a:prstGeom>
          <a:effectLst>
            <a:outerShdw blurRad="50800" dist="38100" dir="2700000" algn="tl" rotWithShape="0">
              <a:prstClr val="black">
                <a:alpha val="40000"/>
              </a:prstClr>
            </a:outerShdw>
          </a:effectLst>
        </p:spPr>
      </p:pic>
      <p:pic>
        <p:nvPicPr>
          <p:cNvPr id="13" name="Slika 12">
            <a:extLst>
              <a:ext uri="{FF2B5EF4-FFF2-40B4-BE49-F238E27FC236}">
                <a16:creationId xmlns:a16="http://schemas.microsoft.com/office/drawing/2014/main" id="{D761A62C-2D9A-B386-BC4C-CB1724796D18}"/>
              </a:ext>
            </a:extLst>
          </p:cNvPr>
          <p:cNvPicPr>
            <a:picLocks noChangeAspect="1"/>
          </p:cNvPicPr>
          <p:nvPr/>
        </p:nvPicPr>
        <p:blipFill>
          <a:blip r:embed="rId8" cstate="print">
            <a:extLst>
              <a:ext uri="{28A0092B-C50C-407E-A947-70E740481C1C}">
                <a14:useLocalDpi xmlns:a14="http://schemas.microsoft.com/office/drawing/2010/main" val="0"/>
              </a:ext>
            </a:extLst>
          </a:blip>
          <a:srcRect l="11745" t="13106" r="22170" b="6164"/>
          <a:stretch/>
        </p:blipFill>
        <p:spPr>
          <a:xfrm>
            <a:off x="6783776" y="2327375"/>
            <a:ext cx="5037288" cy="346136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cxnSp>
        <p:nvCxnSpPr>
          <p:cNvPr id="6" name="Ravni poveznik 5">
            <a:extLst>
              <a:ext uri="{FF2B5EF4-FFF2-40B4-BE49-F238E27FC236}">
                <a16:creationId xmlns:a16="http://schemas.microsoft.com/office/drawing/2014/main" id="{BC14C26A-3555-D03D-DDD7-3F1FF3829AE4}"/>
              </a:ext>
            </a:extLst>
          </p:cNvPr>
          <p:cNvCxnSpPr/>
          <p:nvPr/>
        </p:nvCxnSpPr>
        <p:spPr>
          <a:xfrm>
            <a:off x="5835770" y="5684808"/>
            <a:ext cx="520460" cy="0"/>
          </a:xfrm>
          <a:prstGeom prst="line">
            <a:avLst/>
          </a:prstGeom>
          <a:ln w="38100">
            <a:solidFill>
              <a:srgbClr val="00206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Ravni poveznik 15">
            <a:extLst>
              <a:ext uri="{FF2B5EF4-FFF2-40B4-BE49-F238E27FC236}">
                <a16:creationId xmlns:a16="http://schemas.microsoft.com/office/drawing/2014/main" id="{9DDA2827-63E3-72D9-9981-F118B85E902A}"/>
              </a:ext>
            </a:extLst>
          </p:cNvPr>
          <p:cNvCxnSpPr>
            <a:cxnSpLocks/>
          </p:cNvCxnSpPr>
          <p:nvPr/>
        </p:nvCxnSpPr>
        <p:spPr>
          <a:xfrm>
            <a:off x="6096000" y="5684808"/>
            <a:ext cx="0" cy="405856"/>
          </a:xfrm>
          <a:prstGeom prst="line">
            <a:avLst/>
          </a:prstGeom>
          <a:ln w="38100">
            <a:solidFill>
              <a:srgbClr val="00206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TekstniOkvir 20">
            <a:extLst>
              <a:ext uri="{FF2B5EF4-FFF2-40B4-BE49-F238E27FC236}">
                <a16:creationId xmlns:a16="http://schemas.microsoft.com/office/drawing/2014/main" id="{6E58D3F8-79F3-EFCD-7E75-228768FB3C32}"/>
              </a:ext>
            </a:extLst>
          </p:cNvPr>
          <p:cNvSpPr txBox="1"/>
          <p:nvPr/>
        </p:nvSpPr>
        <p:spPr>
          <a:xfrm>
            <a:off x="5738271" y="5361085"/>
            <a:ext cx="31055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D</a:t>
            </a:r>
          </a:p>
        </p:txBody>
      </p:sp>
      <p:sp>
        <p:nvSpPr>
          <p:cNvPr id="22" name="TekstniOkvir 21">
            <a:extLst>
              <a:ext uri="{FF2B5EF4-FFF2-40B4-BE49-F238E27FC236}">
                <a16:creationId xmlns:a16="http://schemas.microsoft.com/office/drawing/2014/main" id="{5701F570-F27F-6F67-FB0F-10EA4E4261C3}"/>
              </a:ext>
            </a:extLst>
          </p:cNvPr>
          <p:cNvSpPr txBox="1"/>
          <p:nvPr/>
        </p:nvSpPr>
        <p:spPr>
          <a:xfrm>
            <a:off x="6147762" y="5356287"/>
            <a:ext cx="31055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P</a:t>
            </a:r>
          </a:p>
        </p:txBody>
      </p:sp>
    </p:spTree>
    <p:extLst>
      <p:ext uri="{BB962C8B-B14F-4D97-AF65-F5344CB8AC3E}">
        <p14:creationId xmlns:p14="http://schemas.microsoft.com/office/powerpoint/2010/main" val="19310347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Novi </a:t>
            </a: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financijski izvještaj o EU sredstvima </a:t>
            </a:r>
            <a:endParaRPr kumimoji="0" lang="pl-PL"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 name="Pravokutnik: zaobljeni dijagonalni kutovi 14">
            <a:extLst>
              <a:ext uri="{FF2B5EF4-FFF2-40B4-BE49-F238E27FC236}">
                <a16:creationId xmlns:a16="http://schemas.microsoft.com/office/drawing/2014/main" id="{E67CBD81-9E2E-EFCC-DE40-9DF4ABD134BA}"/>
              </a:ext>
            </a:extLst>
          </p:cNvPr>
          <p:cNvSpPr/>
          <p:nvPr/>
        </p:nvSpPr>
        <p:spPr>
          <a:xfrm>
            <a:off x="848731" y="2172790"/>
            <a:ext cx="3982501" cy="2756262"/>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Sadržajno </a:t>
            </a:r>
            <a:r>
              <a:rPr lang="hr-HR" sz="2000" b="1" dirty="0">
                <a:solidFill>
                  <a:prstClr val="black"/>
                </a:solidFill>
              </a:rPr>
              <a:t>prate cjelokupno poslovanje obveznika proračunskog računovodstva odnosno prihode, rashode, primitke i izdatke po prirodnim vrstama te stanja i promjena imovine, obveza i vlastitih </a:t>
            </a:r>
            <a:r>
              <a:rPr lang="hr-HR" sz="2000" b="1" dirty="0" smtClean="0">
                <a:solidFill>
                  <a:prstClr val="black"/>
                </a:solidFill>
              </a:rPr>
              <a:t>izvora</a:t>
            </a:r>
            <a:endParaRPr lang="hr-HR" sz="2000" b="1" dirty="0">
              <a:solidFill>
                <a:prstClr val="black"/>
              </a:solidFill>
            </a:endParaRPr>
          </a:p>
        </p:txBody>
      </p:sp>
      <p:sp>
        <p:nvSpPr>
          <p:cNvPr id="8" name="Pravokutnik: zaobljeni dijagonalni kutovi 14">
            <a:extLst>
              <a:ext uri="{FF2B5EF4-FFF2-40B4-BE49-F238E27FC236}">
                <a16:creationId xmlns:a16="http://schemas.microsoft.com/office/drawing/2014/main" id="{E67CBD81-9E2E-EFCC-DE40-9DF4ABD134BA}"/>
              </a:ext>
            </a:extLst>
          </p:cNvPr>
          <p:cNvSpPr/>
          <p:nvPr/>
        </p:nvSpPr>
        <p:spPr>
          <a:xfrm>
            <a:off x="6350218" y="2172789"/>
            <a:ext cx="3982501" cy="2756264"/>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a:solidFill>
                  <a:prstClr val="black"/>
                </a:solidFill>
              </a:rPr>
              <a:t>K</a:t>
            </a:r>
            <a:r>
              <a:rPr lang="hr-HR" sz="2000" b="1" dirty="0" smtClean="0">
                <a:solidFill>
                  <a:prstClr val="black"/>
                </a:solidFill>
              </a:rPr>
              <a:t>oncipiran </a:t>
            </a:r>
            <a:r>
              <a:rPr lang="hr-HR" sz="2000" b="1" dirty="0">
                <a:solidFill>
                  <a:prstClr val="black"/>
                </a:solidFill>
              </a:rPr>
              <a:t>na način da analitički prati jedan segment poslovanja obveznika proračunskog računovodstva vezan uz EU tijekove i to prema izvorima financiranja za EU </a:t>
            </a:r>
            <a:r>
              <a:rPr lang="hr-HR" sz="2000" b="1" dirty="0" smtClean="0">
                <a:solidFill>
                  <a:prstClr val="black"/>
                </a:solidFill>
              </a:rPr>
              <a:t>sredstva</a:t>
            </a:r>
            <a:endParaRPr lang="hr-HR" sz="2000" b="1" dirty="0">
              <a:solidFill>
                <a:prstClr val="black"/>
              </a:solidFill>
            </a:endParaRPr>
          </a:p>
        </p:txBody>
      </p:sp>
      <p:sp>
        <p:nvSpPr>
          <p:cNvPr id="9" name="Pravokutnik: zaobljeni dijagonalni kutovi 8">
            <a:extLst>
              <a:ext uri="{FF2B5EF4-FFF2-40B4-BE49-F238E27FC236}">
                <a16:creationId xmlns:a16="http://schemas.microsoft.com/office/drawing/2014/main" id="{D901B7C8-B6BA-24BA-FE60-B229EE1D2E0E}"/>
              </a:ext>
            </a:extLst>
          </p:cNvPr>
          <p:cNvSpPr/>
          <p:nvPr/>
        </p:nvSpPr>
        <p:spPr>
          <a:xfrm>
            <a:off x="848732" y="895696"/>
            <a:ext cx="3982501" cy="1058987"/>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lnSpc>
                <a:spcPct val="115000"/>
              </a:lnSpc>
            </a:pPr>
            <a:r>
              <a:rPr lang="hr-HR" sz="2000" b="1" dirty="0" smtClean="0">
                <a:solidFill>
                  <a:prstClr val="black"/>
                </a:solidFill>
                <a:ea typeface="Calibri" panose="020F0502020204030204" pitchFamily="34" charset="0"/>
                <a:cs typeface="Times New Roman" panose="02020603050405020304" pitchFamily="18" charset="0"/>
              </a:rPr>
              <a:t>„STARI” OBRASCI FINANCIJSKIH IZVJEŠTAJA</a:t>
            </a:r>
          </a:p>
          <a:p>
            <a:pPr lvl="0" algn="ctr">
              <a:lnSpc>
                <a:spcPct val="115000"/>
              </a:lnSpc>
            </a:pPr>
            <a:r>
              <a:rPr lang="hr-HR" sz="2000" dirty="0" smtClean="0">
                <a:solidFill>
                  <a:prstClr val="black"/>
                </a:solidFill>
                <a:ea typeface="Calibri" panose="020F0502020204030204" pitchFamily="34" charset="0"/>
                <a:cs typeface="Times New Roman" panose="02020603050405020304" pitchFamily="18" charset="0"/>
              </a:rPr>
              <a:t>(PR-RAS, BIL, OBVEZE, …)</a:t>
            </a:r>
            <a:endParaRPr lang="hr-HR" sz="2000" dirty="0">
              <a:solidFill>
                <a:prstClr val="black"/>
              </a:solidFill>
              <a:ea typeface="Calibri" panose="020F0502020204030204" pitchFamily="34" charset="0"/>
              <a:cs typeface="Times New Roman" panose="02020603050405020304" pitchFamily="18" charset="0"/>
            </a:endParaRPr>
          </a:p>
        </p:txBody>
      </p:sp>
      <p:sp>
        <p:nvSpPr>
          <p:cNvPr id="13" name="Pravokutnik: zaobljeni dijagonalni kutovi 8">
            <a:extLst>
              <a:ext uri="{FF2B5EF4-FFF2-40B4-BE49-F238E27FC236}">
                <a16:creationId xmlns:a16="http://schemas.microsoft.com/office/drawing/2014/main" id="{D901B7C8-B6BA-24BA-FE60-B229EE1D2E0E}"/>
              </a:ext>
            </a:extLst>
          </p:cNvPr>
          <p:cNvSpPr/>
          <p:nvPr/>
        </p:nvSpPr>
        <p:spPr>
          <a:xfrm>
            <a:off x="6350218" y="895696"/>
            <a:ext cx="3982501" cy="1058987"/>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lnSpc>
                <a:spcPct val="115000"/>
              </a:lnSpc>
            </a:pPr>
            <a:r>
              <a:rPr lang="hr-HR" sz="2000" b="1" dirty="0" smtClean="0">
                <a:solidFill>
                  <a:prstClr val="black"/>
                </a:solidFill>
                <a:ea typeface="Calibri" panose="020F0502020204030204" pitchFamily="34" charset="0"/>
                <a:cs typeface="Times New Roman" panose="02020603050405020304" pitchFamily="18" charset="0"/>
              </a:rPr>
              <a:t>NOVI OBRAZAC: EU IZVJEŠTAJ</a:t>
            </a:r>
            <a:endParaRPr lang="hr-HR" sz="2000" dirty="0">
              <a:solidFill>
                <a:prstClr val="black"/>
              </a:solidFill>
              <a:ea typeface="Calibri" panose="020F0502020204030204" pitchFamily="34" charset="0"/>
              <a:cs typeface="Times New Roman" panose="02020603050405020304" pitchFamily="18" charset="0"/>
            </a:endParaRPr>
          </a:p>
        </p:txBody>
      </p:sp>
      <p:sp>
        <p:nvSpPr>
          <p:cNvPr id="14" name="Pravokutnik: zaobljeni dijagonalni kutovi 14">
            <a:extLst>
              <a:ext uri="{FF2B5EF4-FFF2-40B4-BE49-F238E27FC236}">
                <a16:creationId xmlns:a16="http://schemas.microsoft.com/office/drawing/2014/main" id="{E67CBD81-9E2E-EFCC-DE40-9DF4ABD134BA}"/>
              </a:ext>
            </a:extLst>
          </p:cNvPr>
          <p:cNvSpPr/>
          <p:nvPr/>
        </p:nvSpPr>
        <p:spPr>
          <a:xfrm>
            <a:off x="6350218" y="5235532"/>
            <a:ext cx="3982501" cy="1241758"/>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Prati korištenje </a:t>
            </a:r>
            <a:r>
              <a:rPr lang="hr-HR" sz="2000" b="1" dirty="0">
                <a:solidFill>
                  <a:prstClr val="black"/>
                </a:solidFill>
              </a:rPr>
              <a:t>sredstava iz nacionalnog sufinanciranja </a:t>
            </a:r>
          </a:p>
        </p:txBody>
      </p:sp>
    </p:spTree>
    <p:extLst>
      <p:ext uri="{BB962C8B-B14F-4D97-AF65-F5344CB8AC3E}">
        <p14:creationId xmlns:p14="http://schemas.microsoft.com/office/powerpoint/2010/main" val="27558843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Novi financijski izvještaj o EU sredstvima </a:t>
            </a:r>
          </a:p>
        </p:txBody>
      </p:sp>
      <p:sp>
        <p:nvSpPr>
          <p:cNvPr id="14" name="Pravokutnik: zaobljeni dijagonalni kutovi 14">
            <a:extLst>
              <a:ext uri="{FF2B5EF4-FFF2-40B4-BE49-F238E27FC236}">
                <a16:creationId xmlns:a16="http://schemas.microsoft.com/office/drawing/2014/main" id="{E67CBD81-9E2E-EFCC-DE40-9DF4ABD134BA}"/>
              </a:ext>
            </a:extLst>
          </p:cNvPr>
          <p:cNvSpPr/>
          <p:nvPr/>
        </p:nvSpPr>
        <p:spPr>
          <a:xfrm>
            <a:off x="62958" y="806341"/>
            <a:ext cx="12066084" cy="675357"/>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000" b="1" dirty="0" smtClean="0">
                <a:solidFill>
                  <a:prstClr val="black"/>
                </a:solidFill>
              </a:rPr>
              <a:t>EU </a:t>
            </a:r>
            <a:r>
              <a:rPr lang="hr-HR" sz="2000" b="1" dirty="0">
                <a:solidFill>
                  <a:prstClr val="black"/>
                </a:solidFill>
              </a:rPr>
              <a:t>izvještaj predavat će se u zasebnom MS Excel dokumentu </a:t>
            </a:r>
            <a:r>
              <a:rPr lang="hr-HR" sz="2000" b="1" dirty="0" smtClean="0">
                <a:solidFill>
                  <a:prstClr val="black"/>
                </a:solidFill>
              </a:rPr>
              <a:t>dostupnom za </a:t>
            </a:r>
            <a:r>
              <a:rPr lang="hr-HR" sz="2000" b="1" dirty="0">
                <a:solidFill>
                  <a:prstClr val="black"/>
                </a:solidFill>
              </a:rPr>
              <a:t>preuzimanje </a:t>
            </a:r>
            <a:r>
              <a:rPr lang="hr-HR" sz="2000" b="1" dirty="0" smtClean="0">
                <a:solidFill>
                  <a:prstClr val="black"/>
                </a:solidFill>
              </a:rPr>
              <a:t>putem </a:t>
            </a:r>
            <a:r>
              <a:rPr lang="hr-HR" sz="2000" b="1" dirty="0">
                <a:solidFill>
                  <a:prstClr val="black"/>
                </a:solidFill>
              </a:rPr>
              <a:t>aplikacije </a:t>
            </a:r>
            <a:r>
              <a:rPr lang="hr-HR" sz="2000" b="1" dirty="0" smtClean="0">
                <a:solidFill>
                  <a:prstClr val="black"/>
                </a:solidFill>
              </a:rPr>
              <a:t>RKPFI</a:t>
            </a:r>
            <a:endParaRPr lang="hr-HR" sz="2000" b="1" dirty="0">
              <a:solidFill>
                <a:prstClr val="black"/>
              </a:solidFill>
            </a:endParaRPr>
          </a:p>
        </p:txBody>
      </p:sp>
      <p:sp>
        <p:nvSpPr>
          <p:cNvPr id="16" name="Pravokutnik: zaobljeni dijagonalni kutovi 14">
            <a:extLst>
              <a:ext uri="{FF2B5EF4-FFF2-40B4-BE49-F238E27FC236}">
                <a16:creationId xmlns:a16="http://schemas.microsoft.com/office/drawing/2014/main" id="{E67CBD81-9E2E-EFCC-DE40-9DF4ABD134BA}"/>
              </a:ext>
            </a:extLst>
          </p:cNvPr>
          <p:cNvSpPr/>
          <p:nvPr/>
        </p:nvSpPr>
        <p:spPr>
          <a:xfrm>
            <a:off x="62958" y="1679855"/>
            <a:ext cx="12066084" cy="675357"/>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000" b="1" dirty="0">
                <a:solidFill>
                  <a:prstClr val="black"/>
                </a:solidFill>
              </a:rPr>
              <a:t>EU izvještaj koncipiran je na način da na zasebnim listovima prati pojedinačni izvor financiranja za koji se izvještaj </a:t>
            </a:r>
            <a:r>
              <a:rPr lang="hr-HR" sz="2000" b="1" dirty="0" smtClean="0">
                <a:solidFill>
                  <a:prstClr val="black"/>
                </a:solidFill>
              </a:rPr>
              <a:t>podnosi</a:t>
            </a:r>
            <a:endParaRPr lang="hr-HR" sz="2000" b="1" dirty="0">
              <a:solidFill>
                <a:prstClr val="black"/>
              </a:solidFill>
            </a:endParaRPr>
          </a:p>
        </p:txBody>
      </p:sp>
      <p:pic>
        <p:nvPicPr>
          <p:cNvPr id="17" name="Slika 16"/>
          <p:cNvPicPr/>
          <p:nvPr/>
        </p:nvPicPr>
        <p:blipFill>
          <a:blip r:embed="rId2"/>
          <a:stretch>
            <a:fillRect/>
          </a:stretch>
        </p:blipFill>
        <p:spPr>
          <a:xfrm>
            <a:off x="176348" y="2531655"/>
            <a:ext cx="10108473" cy="452714"/>
          </a:xfrm>
          <a:prstGeom prst="rect">
            <a:avLst/>
          </a:prstGeom>
          <a:ln>
            <a:solidFill>
              <a:schemeClr val="tx1"/>
            </a:solidFill>
          </a:ln>
          <a:effectLst>
            <a:outerShdw blurRad="50800" dist="38100" dir="2700000" algn="tl" rotWithShape="0">
              <a:prstClr val="black">
                <a:alpha val="40000"/>
              </a:prstClr>
            </a:outerShdw>
          </a:effectLst>
        </p:spPr>
      </p:pic>
      <p:pic>
        <p:nvPicPr>
          <p:cNvPr id="18" name="Slika 17"/>
          <p:cNvPicPr/>
          <p:nvPr/>
        </p:nvPicPr>
        <p:blipFill>
          <a:blip r:embed="rId3"/>
          <a:stretch>
            <a:fillRect/>
          </a:stretch>
        </p:blipFill>
        <p:spPr>
          <a:xfrm>
            <a:off x="176348" y="3917606"/>
            <a:ext cx="7835538" cy="498869"/>
          </a:xfrm>
          <a:prstGeom prst="rect">
            <a:avLst/>
          </a:prstGeom>
          <a:ln>
            <a:solidFill>
              <a:schemeClr val="tx1"/>
            </a:solidFill>
          </a:ln>
          <a:effectLst>
            <a:outerShdw blurRad="50800" dist="38100" dir="2700000" algn="tl" rotWithShape="0">
              <a:prstClr val="black">
                <a:alpha val="40000"/>
              </a:prstClr>
            </a:outerShdw>
          </a:effectLst>
        </p:spPr>
      </p:pic>
      <p:sp>
        <p:nvSpPr>
          <p:cNvPr id="19" name="Pravokutnik 18"/>
          <p:cNvSpPr/>
          <p:nvPr/>
        </p:nvSpPr>
        <p:spPr>
          <a:xfrm>
            <a:off x="670379" y="4219290"/>
            <a:ext cx="6096000" cy="369332"/>
          </a:xfrm>
          <a:prstGeom prst="rect">
            <a:avLst/>
          </a:prstGeom>
        </p:spPr>
        <p:txBody>
          <a:bodyPr>
            <a:spAutoFit/>
          </a:bodyPr>
          <a:lstStyle/>
          <a:p>
            <a:r>
              <a:rPr lang="hr-HR" dirty="0" smtClean="0"/>
              <a:t> </a:t>
            </a:r>
            <a:endParaRPr lang="hr-HR" dirty="0"/>
          </a:p>
        </p:txBody>
      </p:sp>
      <p:sp>
        <p:nvSpPr>
          <p:cNvPr id="20" name="Pravokutnik: zaobljeni dijagonalni kutovi 14">
            <a:extLst>
              <a:ext uri="{FF2B5EF4-FFF2-40B4-BE49-F238E27FC236}">
                <a16:creationId xmlns:a16="http://schemas.microsoft.com/office/drawing/2014/main" id="{E67CBD81-9E2E-EFCC-DE40-9DF4ABD134BA}"/>
              </a:ext>
            </a:extLst>
          </p:cNvPr>
          <p:cNvSpPr/>
          <p:nvPr/>
        </p:nvSpPr>
        <p:spPr>
          <a:xfrm>
            <a:off x="98879" y="3133771"/>
            <a:ext cx="12030163" cy="675357"/>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000" b="1" dirty="0" smtClean="0">
                <a:solidFill>
                  <a:prstClr val="black"/>
                </a:solidFill>
              </a:rPr>
              <a:t>U zaglavlju </a:t>
            </a:r>
            <a:r>
              <a:rPr lang="hr-HR" sz="2000" b="1" dirty="0">
                <a:solidFill>
                  <a:prstClr val="black"/>
                </a:solidFill>
              </a:rPr>
              <a:t>obrasca bit će navedena brojčana oznaka i naziv izvora </a:t>
            </a:r>
            <a:r>
              <a:rPr lang="hr-HR" sz="2000" b="1" dirty="0" smtClean="0">
                <a:solidFill>
                  <a:prstClr val="black"/>
                </a:solidFill>
              </a:rPr>
              <a:t>financiranja</a:t>
            </a:r>
            <a:endParaRPr lang="hr-HR" sz="2000" b="1" dirty="0">
              <a:solidFill>
                <a:prstClr val="black"/>
              </a:solidFill>
            </a:endParaRPr>
          </a:p>
        </p:txBody>
      </p:sp>
      <p:sp>
        <p:nvSpPr>
          <p:cNvPr id="21" name="Pravokutnik: zaobljeni dijagonalni kutovi 14">
            <a:extLst>
              <a:ext uri="{FF2B5EF4-FFF2-40B4-BE49-F238E27FC236}">
                <a16:creationId xmlns:a16="http://schemas.microsoft.com/office/drawing/2014/main" id="{E67CBD81-9E2E-EFCC-DE40-9DF4ABD134BA}"/>
              </a:ext>
            </a:extLst>
          </p:cNvPr>
          <p:cNvSpPr/>
          <p:nvPr/>
        </p:nvSpPr>
        <p:spPr>
          <a:xfrm>
            <a:off x="62958" y="4649205"/>
            <a:ext cx="12066084" cy="675357"/>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000" b="1" dirty="0" smtClean="0">
                <a:solidFill>
                  <a:prstClr val="black"/>
                </a:solidFill>
              </a:rPr>
              <a:t>Obveznik </a:t>
            </a:r>
            <a:r>
              <a:rPr lang="hr-HR" sz="2000" b="1" dirty="0">
                <a:solidFill>
                  <a:prstClr val="black"/>
                </a:solidFill>
              </a:rPr>
              <a:t>financijskog izvještavanja popunjava podatke u EU izvještaju u onim listovima odnosno po onim izvorima financiranja ovisno o tome iz kojeg izvora financiranja ostvaruje </a:t>
            </a:r>
            <a:r>
              <a:rPr lang="hr-HR" sz="2000" b="1" dirty="0" smtClean="0">
                <a:solidFill>
                  <a:prstClr val="black"/>
                </a:solidFill>
              </a:rPr>
              <a:t>sredstva </a:t>
            </a:r>
            <a:endParaRPr lang="hr-HR" sz="2000" b="1" dirty="0">
              <a:solidFill>
                <a:prstClr val="black"/>
              </a:solidFill>
            </a:endParaRPr>
          </a:p>
        </p:txBody>
      </p:sp>
      <p:sp>
        <p:nvSpPr>
          <p:cNvPr id="22" name="Pravokutnik: zaobljeni dijagonalni kutovi 14">
            <a:extLst>
              <a:ext uri="{FF2B5EF4-FFF2-40B4-BE49-F238E27FC236}">
                <a16:creationId xmlns:a16="http://schemas.microsoft.com/office/drawing/2014/main" id="{E67CBD81-9E2E-EFCC-DE40-9DF4ABD134BA}"/>
              </a:ext>
            </a:extLst>
          </p:cNvPr>
          <p:cNvSpPr/>
          <p:nvPr/>
        </p:nvSpPr>
        <p:spPr>
          <a:xfrm>
            <a:off x="62958" y="5427722"/>
            <a:ext cx="12066084" cy="1252740"/>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b="1" dirty="0">
                <a:solidFill>
                  <a:prstClr val="black"/>
                </a:solidFill>
              </a:rPr>
              <a:t>Informaciju o fondu odnosno izvoru financiranja iz kojeg korisnici ostvaruju bespovratna sredstva nalaze se u ugovoru o dodjeli bespovratnih sredstava i/ili Odluci o dodjeli bespovratnih sredstava (npr. Učinkoviti ljudski potencijali, Nacionalni plan oporavka i otpornosti). Ukoliko u ugovoru o dodjeli bespovratnih sredstava i/ili Odluci o dodjeli bespovratnih sredstava nije </a:t>
            </a:r>
            <a:r>
              <a:rPr lang="hr-HR" b="1" dirty="0" smtClean="0">
                <a:solidFill>
                  <a:prstClr val="black"/>
                </a:solidFill>
              </a:rPr>
              <a:t>sadržana ta informacija, korisnicima će ta </a:t>
            </a:r>
            <a:r>
              <a:rPr lang="hr-HR" b="1" dirty="0">
                <a:solidFill>
                  <a:prstClr val="black"/>
                </a:solidFill>
              </a:rPr>
              <a:t>informacija </a:t>
            </a:r>
            <a:r>
              <a:rPr lang="hr-HR" b="1" dirty="0" smtClean="0">
                <a:solidFill>
                  <a:prstClr val="black"/>
                </a:solidFill>
              </a:rPr>
              <a:t>biti </a:t>
            </a:r>
            <a:r>
              <a:rPr lang="hr-HR" b="1" dirty="0">
                <a:solidFill>
                  <a:prstClr val="black"/>
                </a:solidFill>
              </a:rPr>
              <a:t>dostavljena od strane </a:t>
            </a:r>
            <a:r>
              <a:rPr lang="hr-HR" b="1" i="1" dirty="0">
                <a:solidFill>
                  <a:prstClr val="black"/>
                </a:solidFill>
              </a:rPr>
              <a:t>upravljačkog</a:t>
            </a:r>
            <a:r>
              <a:rPr lang="hr-HR" b="1" dirty="0">
                <a:solidFill>
                  <a:prstClr val="black"/>
                </a:solidFill>
              </a:rPr>
              <a:t> tijela. </a:t>
            </a:r>
          </a:p>
        </p:txBody>
      </p:sp>
    </p:spTree>
    <p:extLst>
      <p:ext uri="{BB962C8B-B14F-4D97-AF65-F5344CB8AC3E}">
        <p14:creationId xmlns:p14="http://schemas.microsoft.com/office/powerpoint/2010/main" val="24155166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Novi </a:t>
            </a: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financijski izvještaj o EU sredstvima </a:t>
            </a:r>
            <a:endParaRPr kumimoji="0" lang="pl-PL"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Pravokutnik: zaobljeni dijagonalni kutovi 9">
            <a:extLst>
              <a:ext uri="{FF2B5EF4-FFF2-40B4-BE49-F238E27FC236}">
                <a16:creationId xmlns:a16="http://schemas.microsoft.com/office/drawing/2014/main" id="{13B88E36-37EF-F11D-CF7D-AC0A412BC499}"/>
              </a:ext>
            </a:extLst>
          </p:cNvPr>
          <p:cNvSpPr/>
          <p:nvPr/>
        </p:nvSpPr>
        <p:spPr>
          <a:xfrm>
            <a:off x="197613" y="1042211"/>
            <a:ext cx="11680878" cy="711639"/>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000" b="1" dirty="0">
                <a:solidFill>
                  <a:prstClr val="black"/>
                </a:solidFill>
              </a:rPr>
              <a:t>U računovodstvenim evidencijama do kraja 2025. nije obvezna primjena oznaka izvora financiranja za EU tijekove. </a:t>
            </a:r>
          </a:p>
        </p:txBody>
      </p:sp>
      <p:sp>
        <p:nvSpPr>
          <p:cNvPr id="15" name="Pravokutnik: zaobljeni dijagonalni kutovi 14">
            <a:extLst>
              <a:ext uri="{FF2B5EF4-FFF2-40B4-BE49-F238E27FC236}">
                <a16:creationId xmlns:a16="http://schemas.microsoft.com/office/drawing/2014/main" id="{E67CBD81-9E2E-EFCC-DE40-9DF4ABD134BA}"/>
              </a:ext>
            </a:extLst>
          </p:cNvPr>
          <p:cNvSpPr/>
          <p:nvPr/>
        </p:nvSpPr>
        <p:spPr>
          <a:xfrm>
            <a:off x="197613" y="5066401"/>
            <a:ext cx="11664054" cy="711639"/>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000" b="1" dirty="0">
                <a:solidFill>
                  <a:prstClr val="black"/>
                </a:solidFill>
              </a:rPr>
              <a:t>Od 1. siječnja 2026. u računovodstvenim evidencijama obvezno se koriste oznake izvora financiranja za EU izvore financiranja.</a:t>
            </a:r>
          </a:p>
        </p:txBody>
      </p:sp>
      <p:sp>
        <p:nvSpPr>
          <p:cNvPr id="17" name="Pravokutnik: zaobljeni dijagonalni kutovi 8">
            <a:extLst>
              <a:ext uri="{FF2B5EF4-FFF2-40B4-BE49-F238E27FC236}">
                <a16:creationId xmlns:a16="http://schemas.microsoft.com/office/drawing/2014/main" id="{E4041DF3-CE14-9183-6216-327B6F6F41D2}"/>
              </a:ext>
            </a:extLst>
          </p:cNvPr>
          <p:cNvSpPr/>
          <p:nvPr/>
        </p:nvSpPr>
        <p:spPr>
          <a:xfrm>
            <a:off x="214436" y="2281646"/>
            <a:ext cx="11664055" cy="2256959"/>
          </a:xfrm>
          <a:prstGeom prst="round2DiagRect">
            <a:avLst/>
          </a:prstGeom>
          <a:solidFill>
            <a:schemeClr val="accent6">
              <a:lumMod val="40000"/>
              <a:lumOff val="60000"/>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Međutim EU izvještaj za </a:t>
            </a:r>
            <a:r>
              <a:rPr lang="hr-HR" sz="2000" b="1" dirty="0">
                <a:solidFill>
                  <a:prstClr val="black"/>
                </a:solidFill>
              </a:rPr>
              <a:t>izvještajno razdoblje od 1. siječnja do 31. prosinca 2025</a:t>
            </a:r>
            <a:r>
              <a:rPr lang="hr-HR" sz="2000" b="1" dirty="0" smtClean="0">
                <a:solidFill>
                  <a:prstClr val="black"/>
                </a:solidFill>
              </a:rPr>
              <a:t>. predavat će se </a:t>
            </a:r>
            <a:r>
              <a:rPr lang="hr-HR" sz="2000" b="1" dirty="0">
                <a:solidFill>
                  <a:prstClr val="black"/>
                </a:solidFill>
              </a:rPr>
              <a:t>po jedinstvenim oznakama izvora financiranja za EU </a:t>
            </a:r>
            <a:r>
              <a:rPr lang="hr-HR" sz="2000" b="1" dirty="0" smtClean="0">
                <a:solidFill>
                  <a:prstClr val="black"/>
                </a:solidFill>
              </a:rPr>
              <a:t>tijekove.</a:t>
            </a:r>
          </a:p>
          <a:p>
            <a:pPr lvl="0">
              <a:defRPr/>
            </a:pPr>
            <a:endParaRPr lang="hr-HR" sz="2000" b="1" dirty="0" smtClean="0">
              <a:solidFill>
                <a:prstClr val="black"/>
              </a:solidFill>
            </a:endParaRPr>
          </a:p>
          <a:p>
            <a:pPr lvl="0">
              <a:defRPr/>
            </a:pPr>
            <a:endParaRPr lang="hr-HR" sz="2000" b="1" dirty="0">
              <a:solidFill>
                <a:prstClr val="black"/>
              </a:solidFill>
            </a:endParaRPr>
          </a:p>
          <a:p>
            <a:pPr lvl="0" algn="ctr">
              <a:defRPr/>
            </a:pPr>
            <a:r>
              <a:rPr lang="hr-HR" sz="2000" b="1" dirty="0">
                <a:solidFill>
                  <a:prstClr val="black"/>
                </a:solidFill>
              </a:rPr>
              <a:t>Z</a:t>
            </a:r>
            <a:r>
              <a:rPr lang="hr-HR" sz="2000" b="1" dirty="0" smtClean="0">
                <a:solidFill>
                  <a:prstClr val="black"/>
                </a:solidFill>
              </a:rPr>
              <a:t>a </a:t>
            </a:r>
            <a:r>
              <a:rPr lang="hr-HR" sz="2000" b="1" dirty="0">
                <a:solidFill>
                  <a:prstClr val="black"/>
                </a:solidFill>
              </a:rPr>
              <a:t>potrebe </a:t>
            </a:r>
            <a:r>
              <a:rPr lang="hr-HR" sz="2000" b="1" dirty="0" smtClean="0">
                <a:solidFill>
                  <a:prstClr val="black"/>
                </a:solidFill>
              </a:rPr>
              <a:t>izvještavanja o </a:t>
            </a:r>
            <a:r>
              <a:rPr lang="hr-HR" sz="2000" b="1" dirty="0">
                <a:solidFill>
                  <a:prstClr val="black"/>
                </a:solidFill>
              </a:rPr>
              <a:t>EU tijekovima</a:t>
            </a:r>
            <a:r>
              <a:rPr lang="hr-HR" sz="2000" b="1" dirty="0" smtClean="0">
                <a:solidFill>
                  <a:prstClr val="black"/>
                </a:solidFill>
              </a:rPr>
              <a:t> bit će </a:t>
            </a:r>
            <a:r>
              <a:rPr lang="hr-HR" sz="2000" b="1" dirty="0">
                <a:solidFill>
                  <a:prstClr val="black"/>
                </a:solidFill>
              </a:rPr>
              <a:t>potrebno putem veznih tablica prilagoditi računovodstvene podatke za 2025</a:t>
            </a:r>
            <a:r>
              <a:rPr lang="hr-HR" sz="2000" b="1" dirty="0" smtClean="0">
                <a:solidFill>
                  <a:prstClr val="black"/>
                </a:solidFill>
              </a:rPr>
              <a:t>.</a:t>
            </a:r>
            <a:endParaRPr lang="hr-HR" sz="2000" b="1" dirty="0">
              <a:solidFill>
                <a:prstClr val="black"/>
              </a:solidFill>
            </a:endParaRPr>
          </a:p>
        </p:txBody>
      </p:sp>
      <p:sp>
        <p:nvSpPr>
          <p:cNvPr id="3" name="Strelica dolje 2"/>
          <p:cNvSpPr/>
          <p:nvPr/>
        </p:nvSpPr>
        <p:spPr>
          <a:xfrm>
            <a:off x="5947713" y="3129633"/>
            <a:ext cx="484632" cy="63065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9" name="Strelica dolje 8"/>
          <p:cNvSpPr/>
          <p:nvPr/>
        </p:nvSpPr>
        <p:spPr>
          <a:xfrm>
            <a:off x="3633476" y="3122742"/>
            <a:ext cx="484632" cy="63065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13" name="Strelica dolje 12"/>
          <p:cNvSpPr/>
          <p:nvPr/>
        </p:nvSpPr>
        <p:spPr>
          <a:xfrm>
            <a:off x="8261951" y="3122742"/>
            <a:ext cx="484632" cy="63065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0575083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a:t>
            </a:r>
            <a:r>
              <a:rPr lang="pl-PL" sz="28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adržaj i izgled EU izvještaja </a:t>
            </a:r>
            <a:endPar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4" name="Pravokutnik 3"/>
          <p:cNvSpPr/>
          <p:nvPr/>
        </p:nvSpPr>
        <p:spPr>
          <a:xfrm>
            <a:off x="5164183" y="2508294"/>
            <a:ext cx="6096000" cy="369332"/>
          </a:xfrm>
          <a:prstGeom prst="rect">
            <a:avLst/>
          </a:prstGeom>
        </p:spPr>
        <p:txBody>
          <a:bodyPr>
            <a:spAutoFit/>
          </a:bodyPr>
          <a:lstStyle/>
          <a:p>
            <a:endParaRPr lang="hr-HR" dirty="0"/>
          </a:p>
        </p:txBody>
      </p:sp>
      <p:sp>
        <p:nvSpPr>
          <p:cNvPr id="5" name="Pravokutnik: zaobljeni dijagonalni kutovi 14">
            <a:extLst>
              <a:ext uri="{FF2B5EF4-FFF2-40B4-BE49-F238E27FC236}">
                <a16:creationId xmlns:a16="http://schemas.microsoft.com/office/drawing/2014/main" id="{E67CBD81-9E2E-EFCC-DE40-9DF4ABD134BA}"/>
              </a:ext>
            </a:extLst>
          </p:cNvPr>
          <p:cNvSpPr/>
          <p:nvPr/>
        </p:nvSpPr>
        <p:spPr>
          <a:xfrm>
            <a:off x="848727" y="1710790"/>
            <a:ext cx="3982501" cy="49203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Prihodi</a:t>
            </a:r>
            <a:endParaRPr lang="hr-HR" sz="2000" b="1" dirty="0">
              <a:solidFill>
                <a:prstClr val="black"/>
              </a:solidFill>
            </a:endParaRPr>
          </a:p>
        </p:txBody>
      </p:sp>
      <p:sp>
        <p:nvSpPr>
          <p:cNvPr id="6" name="Pravokutnik: zaobljeni dijagonalni kutovi 8">
            <a:extLst>
              <a:ext uri="{FF2B5EF4-FFF2-40B4-BE49-F238E27FC236}">
                <a16:creationId xmlns:a16="http://schemas.microsoft.com/office/drawing/2014/main" id="{D901B7C8-B6BA-24BA-FE60-B229EE1D2E0E}"/>
              </a:ext>
            </a:extLst>
          </p:cNvPr>
          <p:cNvSpPr/>
          <p:nvPr/>
        </p:nvSpPr>
        <p:spPr>
          <a:xfrm>
            <a:off x="848728" y="815611"/>
            <a:ext cx="3982501" cy="830310"/>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lnSpc>
                <a:spcPct val="115000"/>
              </a:lnSpc>
            </a:pPr>
            <a:r>
              <a:rPr lang="hr-HR" sz="2000" b="1" dirty="0" smtClean="0">
                <a:solidFill>
                  <a:prstClr val="black"/>
                </a:solidFill>
                <a:ea typeface="Calibri" panose="020F0502020204030204" pitchFamily="34" charset="0"/>
                <a:cs typeface="Times New Roman" panose="02020603050405020304" pitchFamily="18" charset="0"/>
              </a:rPr>
              <a:t>SADRŽAJ EU IZVJEŠTAJA</a:t>
            </a:r>
            <a:endParaRPr lang="hr-HR" sz="2000" dirty="0">
              <a:solidFill>
                <a:prstClr val="black"/>
              </a:solidFill>
              <a:ea typeface="Calibri" panose="020F0502020204030204" pitchFamily="34" charset="0"/>
              <a:cs typeface="Times New Roman" panose="02020603050405020304" pitchFamily="18" charset="0"/>
            </a:endParaRPr>
          </a:p>
        </p:txBody>
      </p:sp>
      <p:sp>
        <p:nvSpPr>
          <p:cNvPr id="7" name="Pravokutnik: zaobljeni dijagonalni kutovi 14">
            <a:extLst>
              <a:ext uri="{FF2B5EF4-FFF2-40B4-BE49-F238E27FC236}">
                <a16:creationId xmlns:a16="http://schemas.microsoft.com/office/drawing/2014/main" id="{E67CBD81-9E2E-EFCC-DE40-9DF4ABD134BA}"/>
              </a:ext>
            </a:extLst>
          </p:cNvPr>
          <p:cNvSpPr/>
          <p:nvPr/>
        </p:nvSpPr>
        <p:spPr>
          <a:xfrm>
            <a:off x="848727" y="2275502"/>
            <a:ext cx="3982501" cy="49203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Primici</a:t>
            </a:r>
            <a:endParaRPr lang="hr-HR" sz="2000" b="1" dirty="0">
              <a:solidFill>
                <a:prstClr val="black"/>
              </a:solidFill>
            </a:endParaRPr>
          </a:p>
        </p:txBody>
      </p:sp>
      <p:sp>
        <p:nvSpPr>
          <p:cNvPr id="8" name="Pravokutnik: zaobljeni dijagonalni kutovi 14">
            <a:extLst>
              <a:ext uri="{FF2B5EF4-FFF2-40B4-BE49-F238E27FC236}">
                <a16:creationId xmlns:a16="http://schemas.microsoft.com/office/drawing/2014/main" id="{E67CBD81-9E2E-EFCC-DE40-9DF4ABD134BA}"/>
              </a:ext>
            </a:extLst>
          </p:cNvPr>
          <p:cNvSpPr/>
          <p:nvPr/>
        </p:nvSpPr>
        <p:spPr>
          <a:xfrm>
            <a:off x="848727" y="2838716"/>
            <a:ext cx="3982501" cy="49203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Rashodi</a:t>
            </a:r>
            <a:endParaRPr lang="hr-HR" sz="2000" b="1" dirty="0">
              <a:solidFill>
                <a:prstClr val="black"/>
              </a:solidFill>
            </a:endParaRPr>
          </a:p>
        </p:txBody>
      </p:sp>
      <p:sp>
        <p:nvSpPr>
          <p:cNvPr id="9" name="Pravokutnik: zaobljeni dijagonalni kutovi 14">
            <a:extLst>
              <a:ext uri="{FF2B5EF4-FFF2-40B4-BE49-F238E27FC236}">
                <a16:creationId xmlns:a16="http://schemas.microsoft.com/office/drawing/2014/main" id="{E67CBD81-9E2E-EFCC-DE40-9DF4ABD134BA}"/>
              </a:ext>
            </a:extLst>
          </p:cNvPr>
          <p:cNvSpPr/>
          <p:nvPr/>
        </p:nvSpPr>
        <p:spPr>
          <a:xfrm>
            <a:off x="848727" y="3403147"/>
            <a:ext cx="3982501" cy="49203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Izdaci</a:t>
            </a:r>
            <a:endParaRPr lang="hr-HR" sz="2000" b="1" dirty="0">
              <a:solidFill>
                <a:prstClr val="black"/>
              </a:solidFill>
            </a:endParaRPr>
          </a:p>
        </p:txBody>
      </p:sp>
      <p:sp>
        <p:nvSpPr>
          <p:cNvPr id="10" name="Pravokutnik: zaobljeni dijagonalni kutovi 14">
            <a:extLst>
              <a:ext uri="{FF2B5EF4-FFF2-40B4-BE49-F238E27FC236}">
                <a16:creationId xmlns:a16="http://schemas.microsoft.com/office/drawing/2014/main" id="{E67CBD81-9E2E-EFCC-DE40-9DF4ABD134BA}"/>
              </a:ext>
            </a:extLst>
          </p:cNvPr>
          <p:cNvSpPr/>
          <p:nvPr/>
        </p:nvSpPr>
        <p:spPr>
          <a:xfrm>
            <a:off x="848727" y="3962131"/>
            <a:ext cx="3982501" cy="55038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b="1" dirty="0" smtClean="0">
                <a:solidFill>
                  <a:prstClr val="black"/>
                </a:solidFill>
              </a:rPr>
              <a:t>Dugovni i potražni promet obračunatih prihoda poslovanja</a:t>
            </a:r>
            <a:endParaRPr lang="hr-HR" b="1" dirty="0">
              <a:solidFill>
                <a:prstClr val="black"/>
              </a:solidFill>
            </a:endParaRPr>
          </a:p>
        </p:txBody>
      </p:sp>
      <p:sp>
        <p:nvSpPr>
          <p:cNvPr id="11" name="Pravokutnik: zaobljeni dijagonalni kutovi 14">
            <a:extLst>
              <a:ext uri="{FF2B5EF4-FFF2-40B4-BE49-F238E27FC236}">
                <a16:creationId xmlns:a16="http://schemas.microsoft.com/office/drawing/2014/main" id="{E67CBD81-9E2E-EFCC-DE40-9DF4ABD134BA}"/>
              </a:ext>
            </a:extLst>
          </p:cNvPr>
          <p:cNvSpPr/>
          <p:nvPr/>
        </p:nvSpPr>
        <p:spPr>
          <a:xfrm>
            <a:off x="848727" y="4579465"/>
            <a:ext cx="3982501" cy="49203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Stanje potraživanja</a:t>
            </a:r>
            <a:endParaRPr lang="hr-HR" sz="2000" b="1" dirty="0">
              <a:solidFill>
                <a:prstClr val="black"/>
              </a:solidFill>
            </a:endParaRPr>
          </a:p>
        </p:txBody>
      </p:sp>
      <p:sp>
        <p:nvSpPr>
          <p:cNvPr id="12" name="Pravokutnik: zaobljeni dijagonalni kutovi 14">
            <a:extLst>
              <a:ext uri="{FF2B5EF4-FFF2-40B4-BE49-F238E27FC236}">
                <a16:creationId xmlns:a16="http://schemas.microsoft.com/office/drawing/2014/main" id="{E67CBD81-9E2E-EFCC-DE40-9DF4ABD134BA}"/>
              </a:ext>
            </a:extLst>
          </p:cNvPr>
          <p:cNvSpPr/>
          <p:nvPr/>
        </p:nvSpPr>
        <p:spPr>
          <a:xfrm>
            <a:off x="848727" y="5138449"/>
            <a:ext cx="3982501" cy="49203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Stanje obveza</a:t>
            </a:r>
            <a:endParaRPr lang="hr-HR" sz="2000" b="1" dirty="0">
              <a:solidFill>
                <a:prstClr val="black"/>
              </a:solidFill>
            </a:endParaRPr>
          </a:p>
        </p:txBody>
      </p:sp>
      <p:sp>
        <p:nvSpPr>
          <p:cNvPr id="13" name="Pravokutnik: zaobljeni dijagonalni kutovi 14">
            <a:extLst>
              <a:ext uri="{FF2B5EF4-FFF2-40B4-BE49-F238E27FC236}">
                <a16:creationId xmlns:a16="http://schemas.microsoft.com/office/drawing/2014/main" id="{E67CBD81-9E2E-EFCC-DE40-9DF4ABD134BA}"/>
              </a:ext>
            </a:extLst>
          </p:cNvPr>
          <p:cNvSpPr/>
          <p:nvPr/>
        </p:nvSpPr>
        <p:spPr>
          <a:xfrm>
            <a:off x="848727" y="5697433"/>
            <a:ext cx="3982501" cy="54661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b="1" dirty="0" smtClean="0">
                <a:solidFill>
                  <a:prstClr val="black"/>
                </a:solidFill>
              </a:rPr>
              <a:t>Stanje obračunatih prihoda i rashoda poslovanja</a:t>
            </a:r>
            <a:endParaRPr lang="hr-HR" b="1" dirty="0">
              <a:solidFill>
                <a:prstClr val="black"/>
              </a:solidFill>
            </a:endParaRPr>
          </a:p>
        </p:txBody>
      </p:sp>
      <p:sp>
        <p:nvSpPr>
          <p:cNvPr id="14" name="Pravokutnik: zaobljeni dijagonalni kutovi 14">
            <a:extLst>
              <a:ext uri="{FF2B5EF4-FFF2-40B4-BE49-F238E27FC236}">
                <a16:creationId xmlns:a16="http://schemas.microsoft.com/office/drawing/2014/main" id="{E67CBD81-9E2E-EFCC-DE40-9DF4ABD134BA}"/>
              </a:ext>
            </a:extLst>
          </p:cNvPr>
          <p:cNvSpPr/>
          <p:nvPr/>
        </p:nvSpPr>
        <p:spPr>
          <a:xfrm>
            <a:off x="848726" y="6317378"/>
            <a:ext cx="3982501" cy="49203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hr-HR" sz="2000" b="1" dirty="0" smtClean="0">
                <a:solidFill>
                  <a:prstClr val="black"/>
                </a:solidFill>
              </a:rPr>
              <a:t>Stanje </a:t>
            </a:r>
            <a:r>
              <a:rPr lang="hr-HR" sz="2000" b="1" dirty="0" err="1" smtClean="0">
                <a:solidFill>
                  <a:prstClr val="black"/>
                </a:solidFill>
              </a:rPr>
              <a:t>izvanbilančnih</a:t>
            </a:r>
            <a:r>
              <a:rPr lang="hr-HR" sz="2000" b="1" dirty="0" smtClean="0">
                <a:solidFill>
                  <a:prstClr val="black"/>
                </a:solidFill>
              </a:rPr>
              <a:t> zapisa</a:t>
            </a:r>
            <a:endParaRPr lang="hr-HR" sz="2000" b="1" dirty="0">
              <a:solidFill>
                <a:prstClr val="black"/>
              </a:solidFill>
            </a:endParaRPr>
          </a:p>
        </p:txBody>
      </p:sp>
      <p:sp>
        <p:nvSpPr>
          <p:cNvPr id="15" name="Pravokutnik: zaobljeni dijagonalni kutovi 8">
            <a:extLst>
              <a:ext uri="{FF2B5EF4-FFF2-40B4-BE49-F238E27FC236}">
                <a16:creationId xmlns:a16="http://schemas.microsoft.com/office/drawing/2014/main" id="{D901B7C8-B6BA-24BA-FE60-B229EE1D2E0E}"/>
              </a:ext>
            </a:extLst>
          </p:cNvPr>
          <p:cNvSpPr/>
          <p:nvPr/>
        </p:nvSpPr>
        <p:spPr>
          <a:xfrm>
            <a:off x="6504945" y="815612"/>
            <a:ext cx="3982501" cy="5993800"/>
          </a:xfrm>
          <a:prstGeom prst="round2DiagRect">
            <a:avLst/>
          </a:prstGeom>
          <a:solidFill>
            <a:schemeClr val="accent3">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lgn="ctr">
              <a:lnSpc>
                <a:spcPct val="115000"/>
              </a:lnSpc>
            </a:pPr>
            <a:r>
              <a:rPr lang="hr-HR" sz="2000" b="1" dirty="0">
                <a:solidFill>
                  <a:prstClr val="black"/>
                </a:solidFill>
                <a:ea typeface="Calibri" panose="020F0502020204030204" pitchFamily="34" charset="0"/>
                <a:cs typeface="Times New Roman" panose="02020603050405020304" pitchFamily="18" charset="0"/>
              </a:rPr>
              <a:t>po izvorima financiranja za praćenje EU </a:t>
            </a:r>
            <a:r>
              <a:rPr lang="hr-HR" sz="2000" b="1" dirty="0" smtClean="0">
                <a:solidFill>
                  <a:prstClr val="black"/>
                </a:solidFill>
                <a:ea typeface="Calibri" panose="020F0502020204030204" pitchFamily="34" charset="0"/>
                <a:cs typeface="Times New Roman" panose="02020603050405020304" pitchFamily="18" charset="0"/>
              </a:rPr>
              <a:t>sredstava</a:t>
            </a:r>
          </a:p>
          <a:p>
            <a:pPr lvl="0" algn="ctr">
              <a:lnSpc>
                <a:spcPct val="115000"/>
              </a:lnSpc>
            </a:pPr>
            <a:endParaRPr lang="hr-HR" sz="2000" b="1" dirty="0">
              <a:solidFill>
                <a:prstClr val="black"/>
              </a:solidFill>
              <a:ea typeface="Calibri" panose="020F0502020204030204" pitchFamily="34" charset="0"/>
              <a:cs typeface="Times New Roman" panose="02020603050405020304" pitchFamily="18" charset="0"/>
            </a:endParaRPr>
          </a:p>
          <a:p>
            <a:pPr lvl="0" algn="ctr">
              <a:lnSpc>
                <a:spcPct val="115000"/>
              </a:lnSpc>
            </a:pPr>
            <a:endParaRPr lang="hr-HR" sz="2000" b="1" dirty="0" smtClean="0">
              <a:solidFill>
                <a:prstClr val="black"/>
              </a:solidFill>
              <a:ea typeface="Calibri" panose="020F0502020204030204" pitchFamily="34" charset="0"/>
              <a:cs typeface="Times New Roman" panose="02020603050405020304" pitchFamily="18" charset="0"/>
            </a:endParaRPr>
          </a:p>
          <a:p>
            <a:pPr lvl="0" algn="ctr">
              <a:lnSpc>
                <a:spcPct val="115000"/>
              </a:lnSpc>
            </a:pPr>
            <a:r>
              <a:rPr lang="hr-HR" sz="2000" b="1" dirty="0" smtClean="0">
                <a:solidFill>
                  <a:prstClr val="black"/>
                </a:solidFill>
                <a:ea typeface="Calibri" panose="020F0502020204030204" pitchFamily="34" charset="0"/>
                <a:cs typeface="Times New Roman" panose="02020603050405020304" pitchFamily="18" charset="0"/>
              </a:rPr>
              <a:t>po </a:t>
            </a:r>
            <a:r>
              <a:rPr lang="hr-HR" sz="2000" b="1" dirty="0">
                <a:solidFill>
                  <a:prstClr val="black"/>
                </a:solidFill>
                <a:ea typeface="Calibri" panose="020F0502020204030204" pitchFamily="34" charset="0"/>
                <a:cs typeface="Times New Roman" panose="02020603050405020304" pitchFamily="18" charset="0"/>
              </a:rPr>
              <a:t>izvoru nacionalnog sufinanciranja</a:t>
            </a:r>
          </a:p>
        </p:txBody>
      </p:sp>
      <p:sp>
        <p:nvSpPr>
          <p:cNvPr id="16" name="Strelica dolje 15"/>
          <p:cNvSpPr/>
          <p:nvPr/>
        </p:nvSpPr>
        <p:spPr>
          <a:xfrm rot="16200000">
            <a:off x="5425770" y="1877573"/>
            <a:ext cx="484632" cy="63065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17" name="Strelica dolje 16"/>
          <p:cNvSpPr/>
          <p:nvPr/>
        </p:nvSpPr>
        <p:spPr>
          <a:xfrm rot="16200000">
            <a:off x="5425770" y="3674229"/>
            <a:ext cx="484632" cy="63065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18" name="Strelica dolje 17"/>
          <p:cNvSpPr/>
          <p:nvPr/>
        </p:nvSpPr>
        <p:spPr>
          <a:xfrm rot="16200000">
            <a:off x="5425770" y="5655413"/>
            <a:ext cx="484632" cy="63065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320253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95882" y="1778418"/>
            <a:ext cx="9971314" cy="4421723"/>
          </a:xfrm>
          <a:prstGeom prst="rect">
            <a:avLst/>
          </a:prstGeom>
        </p:spPr>
        <p:txBody>
          <a:bodyPr wrap="square">
            <a:spAutoFit/>
          </a:bodyPr>
          <a:lstStyle/>
          <a:p>
            <a:pPr marL="342900" lvl="0" indent="-342900" algn="just">
              <a:lnSpc>
                <a:spcPct val="107000"/>
              </a:lnSpc>
              <a:spcAft>
                <a:spcPts val="0"/>
              </a:spcAft>
              <a:buFont typeface="+mj-lt"/>
              <a:buAutoNum type="arabicPeriod"/>
            </a:pPr>
            <a:r>
              <a:rPr lang="hr-HR" sz="2400" b="1" dirty="0">
                <a:ea typeface="Times New Roman" panose="02020603050405020304" pitchFamily="18" charset="0"/>
                <a:cs typeface="Times New Roman" panose="02020603050405020304" pitchFamily="18" charset="0"/>
              </a:rPr>
              <a:t>ostvareni prihodi i primici, rashodi i izdaci </a:t>
            </a:r>
            <a:r>
              <a:rPr lang="hr-HR" sz="2400" dirty="0">
                <a:ea typeface="Times New Roman" panose="02020603050405020304" pitchFamily="18" charset="0"/>
                <a:cs typeface="Times New Roman" panose="02020603050405020304" pitchFamily="18" charset="0"/>
              </a:rPr>
              <a:t>(popunjavaju se u stupcima „</a:t>
            </a:r>
            <a:r>
              <a:rPr lang="hr-HR" sz="2400" i="1" dirty="0">
                <a:ea typeface="Times New Roman" panose="02020603050405020304" pitchFamily="18" charset="0"/>
                <a:cs typeface="Times New Roman" panose="02020603050405020304" pitchFamily="18" charset="0"/>
              </a:rPr>
              <a:t>Ostvareno u izvještajnom razdoblju prethodne godine</a:t>
            </a:r>
            <a:r>
              <a:rPr lang="hr-HR" sz="2400" dirty="0">
                <a:ea typeface="Times New Roman" panose="02020603050405020304" pitchFamily="18" charset="0"/>
                <a:cs typeface="Times New Roman" panose="02020603050405020304" pitchFamily="18" charset="0"/>
              </a:rPr>
              <a:t>“ i „</a:t>
            </a:r>
            <a:r>
              <a:rPr lang="hr-HR" sz="2400" i="1" dirty="0">
                <a:ea typeface="Times New Roman" panose="02020603050405020304" pitchFamily="18" charset="0"/>
                <a:cs typeface="Times New Roman" panose="02020603050405020304" pitchFamily="18" charset="0"/>
              </a:rPr>
              <a:t>Ostvareno u izvještajnom razdoblju tekuće godine</a:t>
            </a:r>
            <a:r>
              <a:rPr lang="hr-HR" sz="2400" dirty="0" smtClean="0">
                <a:ea typeface="Times New Roman" panose="02020603050405020304" pitchFamily="18" charset="0"/>
                <a:cs typeface="Times New Roman" panose="02020603050405020304" pitchFamily="18" charset="0"/>
              </a:rPr>
              <a:t>“)</a:t>
            </a:r>
            <a:endParaRPr lang="hr-HR" sz="2400" dirty="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hr-HR" sz="2400" b="1" dirty="0">
                <a:ea typeface="Times New Roman" panose="02020603050405020304" pitchFamily="18" charset="0"/>
                <a:cs typeface="Times New Roman" panose="02020603050405020304" pitchFamily="18" charset="0"/>
              </a:rPr>
              <a:t>stanje potraživanja, obveza</a:t>
            </a:r>
            <a:r>
              <a:rPr lang="hr-HR" sz="2400" b="1" dirty="0">
                <a:ea typeface="Calibri" panose="020F0502020204030204" pitchFamily="34" charset="0"/>
                <a:cs typeface="Times New Roman" panose="02020603050405020304" pitchFamily="18" charset="0"/>
              </a:rPr>
              <a:t> </a:t>
            </a:r>
            <a:r>
              <a:rPr lang="hr-HR" sz="2400" b="1" dirty="0">
                <a:ea typeface="Times New Roman" panose="02020603050405020304" pitchFamily="18" charset="0"/>
                <a:cs typeface="Times New Roman" panose="02020603050405020304" pitchFamily="18" charset="0"/>
              </a:rPr>
              <a:t>i obračunatih rashoda i obračunatih prihoda poslovanja </a:t>
            </a:r>
            <a:r>
              <a:rPr lang="hr-HR" sz="2400" dirty="0">
                <a:ea typeface="Times New Roman" panose="02020603050405020304" pitchFamily="18" charset="0"/>
                <a:cs typeface="Times New Roman" panose="02020603050405020304" pitchFamily="18" charset="0"/>
              </a:rPr>
              <a:t>(popunja se u stupcima „</a:t>
            </a:r>
            <a:r>
              <a:rPr lang="hr-HR" sz="2400" i="1" dirty="0">
                <a:ea typeface="Times New Roman" panose="02020603050405020304" pitchFamily="18" charset="0"/>
                <a:cs typeface="Times New Roman" panose="02020603050405020304" pitchFamily="18" charset="0"/>
              </a:rPr>
              <a:t>Stanje na prvi dan izvještajnog razdoblja</a:t>
            </a:r>
            <a:r>
              <a:rPr lang="hr-HR" sz="2400" dirty="0">
                <a:ea typeface="Times New Roman" panose="02020603050405020304" pitchFamily="18" charset="0"/>
                <a:cs typeface="Times New Roman" panose="02020603050405020304" pitchFamily="18" charset="0"/>
              </a:rPr>
              <a:t>“ i „</a:t>
            </a:r>
            <a:r>
              <a:rPr lang="hr-HR" sz="2400" i="1" dirty="0">
                <a:ea typeface="Times New Roman" panose="02020603050405020304" pitchFamily="18" charset="0"/>
                <a:cs typeface="Times New Roman" panose="02020603050405020304" pitchFamily="18" charset="0"/>
              </a:rPr>
              <a:t>Stanje na zadnji dan izvještajnog razdoblja</a:t>
            </a:r>
            <a:r>
              <a:rPr lang="hr-HR" sz="2400" dirty="0" smtClean="0">
                <a:ea typeface="Times New Roman" panose="02020603050405020304" pitchFamily="18" charset="0"/>
                <a:cs typeface="Times New Roman" panose="02020603050405020304" pitchFamily="18" charset="0"/>
              </a:rPr>
              <a:t>“)</a:t>
            </a:r>
            <a:endParaRPr lang="hr-HR" sz="2400" dirty="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hr-HR" sz="2400" b="1" dirty="0">
                <a:ea typeface="Times New Roman" panose="02020603050405020304" pitchFamily="18" charset="0"/>
                <a:cs typeface="Times New Roman" panose="02020603050405020304" pitchFamily="18" charset="0"/>
              </a:rPr>
              <a:t>dugovni i potražni promet obračunatih prihoda poslovanja</a:t>
            </a:r>
            <a:r>
              <a:rPr lang="hr-HR" sz="2400" dirty="0">
                <a:ea typeface="Calibri" panose="020F0502020204030204" pitchFamily="34" charset="0"/>
                <a:cs typeface="Times New Roman" panose="02020603050405020304" pitchFamily="18" charset="0"/>
              </a:rPr>
              <a:t> (popunjava se u stupcima „</a:t>
            </a:r>
            <a:r>
              <a:rPr lang="hr-HR" sz="2400" i="1" dirty="0">
                <a:ea typeface="Calibri" panose="020F0502020204030204" pitchFamily="34" charset="0"/>
                <a:cs typeface="Times New Roman" panose="02020603050405020304" pitchFamily="18" charset="0"/>
              </a:rPr>
              <a:t>Zbroj prometa dugovne strane u izvještajnom razdoblju</a:t>
            </a:r>
            <a:r>
              <a:rPr lang="hr-HR" sz="2400" dirty="0">
                <a:ea typeface="Calibri" panose="020F0502020204030204" pitchFamily="34" charset="0"/>
                <a:cs typeface="Times New Roman" panose="02020603050405020304" pitchFamily="18" charset="0"/>
              </a:rPr>
              <a:t>“ i „</a:t>
            </a:r>
            <a:r>
              <a:rPr lang="hr-HR" sz="2400" i="1" dirty="0">
                <a:ea typeface="Calibri" panose="020F0502020204030204" pitchFamily="34" charset="0"/>
                <a:cs typeface="Times New Roman" panose="02020603050405020304" pitchFamily="18" charset="0"/>
              </a:rPr>
              <a:t>Zbroj prometa potražne strane u izvještajnom razdoblju</a:t>
            </a:r>
            <a:r>
              <a:rPr lang="hr-HR" sz="2400" dirty="0">
                <a:ea typeface="Calibri" panose="020F0502020204030204" pitchFamily="34" charset="0"/>
                <a:cs typeface="Times New Roman" panose="02020603050405020304" pitchFamily="18" charset="0"/>
              </a:rPr>
              <a:t>“) </a:t>
            </a:r>
          </a:p>
          <a:p>
            <a:pPr marL="342900" lvl="0" indent="-342900" algn="just">
              <a:lnSpc>
                <a:spcPct val="107000"/>
              </a:lnSpc>
              <a:spcAft>
                <a:spcPts val="0"/>
              </a:spcAft>
              <a:buFont typeface="+mj-lt"/>
              <a:buAutoNum type="arabicPeriod"/>
            </a:pPr>
            <a:r>
              <a:rPr lang="hr-HR" sz="2400" b="1" dirty="0">
                <a:ea typeface="Calibri" panose="020F0502020204030204" pitchFamily="34" charset="0"/>
                <a:cs typeface="Times New Roman" panose="02020603050405020304" pitchFamily="18" charset="0"/>
              </a:rPr>
              <a:t>stanje </a:t>
            </a:r>
            <a:r>
              <a:rPr lang="hr-HR" sz="2400" b="1" dirty="0" err="1">
                <a:ea typeface="Calibri" panose="020F0502020204030204" pitchFamily="34" charset="0"/>
                <a:cs typeface="Times New Roman" panose="02020603050405020304" pitchFamily="18" charset="0"/>
              </a:rPr>
              <a:t>izvanbilančnih</a:t>
            </a:r>
            <a:r>
              <a:rPr lang="hr-HR" sz="2400" b="1" dirty="0">
                <a:ea typeface="Calibri" panose="020F0502020204030204" pitchFamily="34" charset="0"/>
                <a:cs typeface="Times New Roman" panose="02020603050405020304" pitchFamily="18" charset="0"/>
              </a:rPr>
              <a:t> zapisa </a:t>
            </a:r>
            <a:r>
              <a:rPr lang="hr-HR" sz="2400" dirty="0">
                <a:ea typeface="Times New Roman" panose="02020603050405020304" pitchFamily="18" charset="0"/>
                <a:cs typeface="Times New Roman" panose="02020603050405020304" pitchFamily="18" charset="0"/>
              </a:rPr>
              <a:t>(popunja se u stupcima „</a:t>
            </a:r>
            <a:r>
              <a:rPr lang="hr-HR" sz="2400" i="1" dirty="0">
                <a:ea typeface="Times New Roman" panose="02020603050405020304" pitchFamily="18" charset="0"/>
                <a:cs typeface="Times New Roman" panose="02020603050405020304" pitchFamily="18" charset="0"/>
              </a:rPr>
              <a:t>Stanje na prvi dan izvještajnog razdoblja</a:t>
            </a:r>
            <a:r>
              <a:rPr lang="hr-HR" sz="2400" dirty="0">
                <a:ea typeface="Times New Roman" panose="02020603050405020304" pitchFamily="18" charset="0"/>
                <a:cs typeface="Times New Roman" panose="02020603050405020304" pitchFamily="18" charset="0"/>
              </a:rPr>
              <a:t>“ i „</a:t>
            </a:r>
            <a:r>
              <a:rPr lang="hr-HR" sz="2400" i="1" dirty="0">
                <a:ea typeface="Times New Roman" panose="02020603050405020304" pitchFamily="18" charset="0"/>
                <a:cs typeface="Times New Roman" panose="02020603050405020304" pitchFamily="18" charset="0"/>
              </a:rPr>
              <a:t>Stanje na zadnji dan izvještajnog razdoblja</a:t>
            </a:r>
            <a:r>
              <a:rPr lang="hr-HR" sz="2400" dirty="0" smtClean="0">
                <a:ea typeface="Times New Roman" panose="02020603050405020304" pitchFamily="18" charset="0"/>
                <a:cs typeface="Times New Roman" panose="02020603050405020304" pitchFamily="18" charset="0"/>
              </a:rPr>
              <a:t>“)</a:t>
            </a:r>
            <a:endParaRPr lang="hr-HR" sz="2400" dirty="0">
              <a:effectLst/>
              <a:ea typeface="Calibri" panose="020F0502020204030204" pitchFamily="34" charset="0"/>
              <a:cs typeface="Times New Roman" panose="02020603050405020304" pitchFamily="18" charset="0"/>
            </a:endParaRPr>
          </a:p>
        </p:txBody>
      </p:sp>
      <p:sp>
        <p:nvSpPr>
          <p:cNvPr id="3"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a:t>
            </a:r>
            <a:r>
              <a:rPr lang="pl-PL" sz="28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adržaj i izgled EU izvještaja </a:t>
            </a:r>
            <a:endPar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4" name="Pravokutnik: zaobljeni dijagonalni kutovi 14">
            <a:extLst>
              <a:ext uri="{FF2B5EF4-FFF2-40B4-BE49-F238E27FC236}">
                <a16:creationId xmlns:a16="http://schemas.microsoft.com/office/drawing/2014/main" id="{E67CBD81-9E2E-EFCC-DE40-9DF4ABD134BA}"/>
              </a:ext>
            </a:extLst>
          </p:cNvPr>
          <p:cNvSpPr/>
          <p:nvPr/>
        </p:nvSpPr>
        <p:spPr>
          <a:xfrm>
            <a:off x="395882" y="900893"/>
            <a:ext cx="10219867" cy="49203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400" b="1" dirty="0" smtClean="0">
                <a:solidFill>
                  <a:prstClr val="black"/>
                </a:solidFill>
              </a:rPr>
              <a:t>Praćenje </a:t>
            </a:r>
            <a:r>
              <a:rPr lang="hr-HR" sz="2400" b="1" dirty="0">
                <a:solidFill>
                  <a:prstClr val="black"/>
                </a:solidFill>
              </a:rPr>
              <a:t>korištenja EU </a:t>
            </a:r>
            <a:r>
              <a:rPr lang="hr-HR" sz="2400" b="1" dirty="0" smtClean="0">
                <a:solidFill>
                  <a:prstClr val="black"/>
                </a:solidFill>
              </a:rPr>
              <a:t>sredstava kroz stupce obrasca </a:t>
            </a:r>
            <a:r>
              <a:rPr lang="hr-HR" sz="2400" b="1" i="1" dirty="0" smtClean="0">
                <a:solidFill>
                  <a:prstClr val="black"/>
                </a:solidFill>
              </a:rPr>
              <a:t>EU izvještaj</a:t>
            </a:r>
            <a:endParaRPr lang="hr-HR" sz="2400" b="1" i="1" dirty="0">
              <a:solidFill>
                <a:prstClr val="black"/>
              </a:solidFill>
            </a:endParaRPr>
          </a:p>
        </p:txBody>
      </p:sp>
    </p:spTree>
    <p:extLst>
      <p:ext uri="{BB962C8B-B14F-4D97-AF65-F5344CB8AC3E}">
        <p14:creationId xmlns:p14="http://schemas.microsoft.com/office/powerpoint/2010/main" val="31081839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95881" y="1778418"/>
            <a:ext cx="11360689" cy="4439229"/>
          </a:xfrm>
          <a:prstGeom prst="rect">
            <a:avLst/>
          </a:prstGeom>
        </p:spPr>
        <p:txBody>
          <a:bodyPr wrap="square">
            <a:spAutoFit/>
          </a:bodyPr>
          <a:lstStyle/>
          <a:p>
            <a:pPr marL="342900" indent="-342900" algn="just">
              <a:lnSpc>
                <a:spcPct val="107000"/>
              </a:lnSpc>
              <a:buFont typeface="+mj-lt"/>
              <a:buAutoNum type="arabicPeriod"/>
            </a:pPr>
            <a:r>
              <a:rPr lang="hr-HR" sz="2400" dirty="0" smtClean="0">
                <a:ea typeface="Times New Roman" panose="02020603050405020304" pitchFamily="18" charset="0"/>
                <a:cs typeface="Times New Roman" panose="02020603050405020304" pitchFamily="18" charset="0"/>
              </a:rPr>
              <a:t>za </a:t>
            </a:r>
            <a:r>
              <a:rPr lang="hr-HR" sz="2400" dirty="0">
                <a:ea typeface="Times New Roman" panose="02020603050405020304" pitchFamily="18" charset="0"/>
                <a:cs typeface="Times New Roman" panose="02020603050405020304" pitchFamily="18" charset="0"/>
              </a:rPr>
              <a:t>ostvarene prihode i primitke, rashode i izdatke </a:t>
            </a:r>
            <a:r>
              <a:rPr lang="hr-HR" sz="2400" b="1" dirty="0">
                <a:ea typeface="Times New Roman" panose="02020603050405020304" pitchFamily="18" charset="0"/>
                <a:cs typeface="Times New Roman" panose="02020603050405020304" pitchFamily="18" charset="0"/>
              </a:rPr>
              <a:t>ne popunjava se stupac „</a:t>
            </a:r>
            <a:r>
              <a:rPr lang="hr-HR" sz="2400" b="1" i="1" dirty="0">
                <a:ea typeface="Times New Roman" panose="02020603050405020304" pitchFamily="18" charset="0"/>
                <a:cs typeface="Times New Roman" panose="02020603050405020304" pitchFamily="18" charset="0"/>
              </a:rPr>
              <a:t>Ostvareno u izvještajnom razdoblju prethodne godine</a:t>
            </a:r>
            <a:r>
              <a:rPr lang="hr-HR" sz="2400" b="1" dirty="0" smtClean="0">
                <a:ea typeface="Times New Roman" panose="02020603050405020304" pitchFamily="18" charset="0"/>
                <a:cs typeface="Times New Roman" panose="02020603050405020304" pitchFamily="18" charset="0"/>
              </a:rPr>
              <a:t>“</a:t>
            </a:r>
            <a:endParaRPr lang="hr-HR" sz="2400" dirty="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eriod"/>
            </a:pPr>
            <a:r>
              <a:rPr lang="hr-HR" sz="2400" dirty="0" smtClean="0">
                <a:ea typeface="Times New Roman" panose="02020603050405020304" pitchFamily="18" charset="0"/>
                <a:cs typeface="Times New Roman" panose="02020603050405020304" pitchFamily="18" charset="0"/>
              </a:rPr>
              <a:t>za </a:t>
            </a:r>
            <a:r>
              <a:rPr lang="hr-HR" sz="2400" dirty="0">
                <a:ea typeface="Times New Roman" panose="02020603050405020304" pitchFamily="18" charset="0"/>
                <a:cs typeface="Times New Roman" panose="02020603050405020304" pitchFamily="18" charset="0"/>
              </a:rPr>
              <a:t>stanje potraživanja, obveza i obračunatih rashoda i obračunatih prihoda poslovanja </a:t>
            </a:r>
            <a:r>
              <a:rPr lang="hr-HR" sz="2400" b="1" dirty="0">
                <a:ea typeface="Times New Roman" panose="02020603050405020304" pitchFamily="18" charset="0"/>
                <a:cs typeface="Times New Roman" panose="02020603050405020304" pitchFamily="18" charset="0"/>
              </a:rPr>
              <a:t>ne popunjava se stupac „</a:t>
            </a:r>
            <a:r>
              <a:rPr lang="hr-HR" sz="2400" b="1" i="1" dirty="0">
                <a:ea typeface="Times New Roman" panose="02020603050405020304" pitchFamily="18" charset="0"/>
                <a:cs typeface="Times New Roman" panose="02020603050405020304" pitchFamily="18" charset="0"/>
              </a:rPr>
              <a:t>Stanje na prvi dan izvještajnog razdoblja</a:t>
            </a:r>
            <a:r>
              <a:rPr lang="hr-HR" sz="2400" b="1" dirty="0" smtClean="0">
                <a:ea typeface="Times New Roman" panose="02020603050405020304" pitchFamily="18" charset="0"/>
                <a:cs typeface="Times New Roman" panose="02020603050405020304" pitchFamily="18" charset="0"/>
              </a:rPr>
              <a:t>“</a:t>
            </a:r>
            <a:endParaRPr lang="hr-HR" sz="2400" dirty="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eriod"/>
            </a:pPr>
            <a:r>
              <a:rPr lang="hr-HR" sz="2400" dirty="0" smtClean="0">
                <a:ea typeface="Times New Roman" panose="02020603050405020304" pitchFamily="18" charset="0"/>
                <a:cs typeface="Times New Roman" panose="02020603050405020304" pitchFamily="18" charset="0"/>
              </a:rPr>
              <a:t>za </a:t>
            </a:r>
            <a:r>
              <a:rPr lang="hr-HR" sz="2400" dirty="0">
                <a:ea typeface="Times New Roman" panose="02020603050405020304" pitchFamily="18" charset="0"/>
                <a:cs typeface="Times New Roman" panose="02020603050405020304" pitchFamily="18" charset="0"/>
              </a:rPr>
              <a:t>stanje </a:t>
            </a:r>
            <a:r>
              <a:rPr lang="hr-HR" sz="2400" dirty="0" err="1">
                <a:ea typeface="Times New Roman" panose="02020603050405020304" pitchFamily="18" charset="0"/>
                <a:cs typeface="Times New Roman" panose="02020603050405020304" pitchFamily="18" charset="0"/>
              </a:rPr>
              <a:t>izvanbilančnih</a:t>
            </a:r>
            <a:r>
              <a:rPr lang="hr-HR" sz="2400" dirty="0">
                <a:ea typeface="Times New Roman" panose="02020603050405020304" pitchFamily="18" charset="0"/>
                <a:cs typeface="Times New Roman" panose="02020603050405020304" pitchFamily="18" charset="0"/>
              </a:rPr>
              <a:t> zapisa </a:t>
            </a:r>
            <a:r>
              <a:rPr lang="hr-HR" sz="2400" b="1" dirty="0">
                <a:ea typeface="Times New Roman" panose="02020603050405020304" pitchFamily="18" charset="0"/>
                <a:cs typeface="Times New Roman" panose="02020603050405020304" pitchFamily="18" charset="0"/>
              </a:rPr>
              <a:t>ne popunjava se stupac „</a:t>
            </a:r>
            <a:r>
              <a:rPr lang="hr-HR" sz="2400" b="1" i="1" dirty="0">
                <a:ea typeface="Times New Roman" panose="02020603050405020304" pitchFamily="18" charset="0"/>
                <a:cs typeface="Times New Roman" panose="02020603050405020304" pitchFamily="18" charset="0"/>
              </a:rPr>
              <a:t>Stanje na prvi dan izvještajnog razdoblja</a:t>
            </a:r>
            <a:r>
              <a:rPr lang="hr-HR" sz="2400" b="1" dirty="0" smtClean="0">
                <a:ea typeface="Times New Roman" panose="02020603050405020304" pitchFamily="18" charset="0"/>
                <a:cs typeface="Times New Roman" panose="02020603050405020304" pitchFamily="18" charset="0"/>
              </a:rPr>
              <a:t>“</a:t>
            </a:r>
          </a:p>
          <a:p>
            <a:pPr marL="342900" indent="-342900" algn="just">
              <a:lnSpc>
                <a:spcPct val="107000"/>
              </a:lnSpc>
              <a:buFont typeface="+mj-lt"/>
              <a:buAutoNum type="arabicPeriod"/>
            </a:pPr>
            <a:endParaRPr lang="hr-HR" sz="2400" b="1" dirty="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eriod"/>
            </a:pPr>
            <a:endParaRPr lang="hr-HR" sz="2400" b="1" dirty="0" smtClean="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eriod"/>
            </a:pPr>
            <a:r>
              <a:rPr lang="hr-HR" sz="2400" dirty="0">
                <a:ea typeface="Times New Roman" panose="02020603050405020304" pitchFamily="18" charset="0"/>
                <a:cs typeface="Times New Roman" panose="02020603050405020304" pitchFamily="18" charset="0"/>
              </a:rPr>
              <a:t>za dugovni i potražni promet obračunatih prihoda poslovanja </a:t>
            </a:r>
            <a:r>
              <a:rPr lang="hr-HR" sz="2400" b="1" dirty="0">
                <a:ea typeface="Times New Roman" panose="02020603050405020304" pitchFamily="18" charset="0"/>
                <a:cs typeface="Times New Roman" panose="02020603050405020304" pitchFamily="18" charset="0"/>
              </a:rPr>
              <a:t>popunjavaju se oba stupca</a:t>
            </a:r>
            <a:r>
              <a:rPr lang="hr-HR" sz="2400" dirty="0">
                <a:ea typeface="Times New Roman" panose="02020603050405020304" pitchFamily="18" charset="0"/>
                <a:cs typeface="Times New Roman" panose="02020603050405020304" pitchFamily="18" charset="0"/>
              </a:rPr>
              <a:t> i to </a:t>
            </a:r>
            <a:r>
              <a:rPr lang="hr-HR" sz="2400" b="1" dirty="0">
                <a:ea typeface="Times New Roman" panose="02020603050405020304" pitchFamily="18" charset="0"/>
                <a:cs typeface="Times New Roman" panose="02020603050405020304" pitchFamily="18" charset="0"/>
              </a:rPr>
              <a:t>„</a:t>
            </a:r>
            <a:r>
              <a:rPr lang="hr-HR" sz="2400" b="1" i="1" dirty="0">
                <a:ea typeface="Times New Roman" panose="02020603050405020304" pitchFamily="18" charset="0"/>
                <a:cs typeface="Times New Roman" panose="02020603050405020304" pitchFamily="18" charset="0"/>
              </a:rPr>
              <a:t>Zbroj prometa dugovne strane u izvještajnom razdoblju</a:t>
            </a:r>
            <a:r>
              <a:rPr lang="hr-HR" sz="2400" b="1" dirty="0">
                <a:ea typeface="Times New Roman" panose="02020603050405020304" pitchFamily="18" charset="0"/>
                <a:cs typeface="Times New Roman" panose="02020603050405020304" pitchFamily="18" charset="0"/>
              </a:rPr>
              <a:t>“ </a:t>
            </a:r>
            <a:r>
              <a:rPr lang="hr-HR" sz="2400" dirty="0">
                <a:ea typeface="Times New Roman" panose="02020603050405020304" pitchFamily="18" charset="0"/>
                <a:cs typeface="Times New Roman" panose="02020603050405020304" pitchFamily="18" charset="0"/>
              </a:rPr>
              <a:t>i </a:t>
            </a:r>
            <a:r>
              <a:rPr lang="hr-HR" sz="2400" b="1" dirty="0">
                <a:ea typeface="Times New Roman" panose="02020603050405020304" pitchFamily="18" charset="0"/>
                <a:cs typeface="Times New Roman" panose="02020603050405020304" pitchFamily="18" charset="0"/>
              </a:rPr>
              <a:t>„</a:t>
            </a:r>
            <a:r>
              <a:rPr lang="hr-HR" sz="2400" b="1" i="1" dirty="0">
                <a:ea typeface="Times New Roman" panose="02020603050405020304" pitchFamily="18" charset="0"/>
                <a:cs typeface="Times New Roman" panose="02020603050405020304" pitchFamily="18" charset="0"/>
              </a:rPr>
              <a:t>Zbroj prometa potražne strane u izvještajnom razdoblju</a:t>
            </a:r>
            <a:r>
              <a:rPr lang="hr-HR" sz="2400" b="1" dirty="0" smtClean="0">
                <a:ea typeface="Times New Roman" panose="02020603050405020304" pitchFamily="18" charset="0"/>
                <a:cs typeface="Times New Roman" panose="02020603050405020304" pitchFamily="18" charset="0"/>
              </a:rPr>
              <a:t>“</a:t>
            </a:r>
            <a:endParaRPr lang="hr-HR" sz="2400" b="1" dirty="0">
              <a:ea typeface="Times New Roman" panose="02020603050405020304" pitchFamily="18" charset="0"/>
              <a:cs typeface="Times New Roman" panose="02020603050405020304" pitchFamily="18" charset="0"/>
            </a:endParaRPr>
          </a:p>
        </p:txBody>
      </p:sp>
      <p:sp>
        <p:nvSpPr>
          <p:cNvPr id="3"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a:t>
            </a:r>
            <a:r>
              <a:rPr lang="pl-PL" sz="28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adržaj i izgled EU izvještaja </a:t>
            </a:r>
            <a:endPar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4" name="Pravokutnik: zaobljeni dijagonalni kutovi 14">
            <a:extLst>
              <a:ext uri="{FF2B5EF4-FFF2-40B4-BE49-F238E27FC236}">
                <a16:creationId xmlns:a16="http://schemas.microsoft.com/office/drawing/2014/main" id="{E67CBD81-9E2E-EFCC-DE40-9DF4ABD134BA}"/>
              </a:ext>
            </a:extLst>
          </p:cNvPr>
          <p:cNvSpPr/>
          <p:nvPr/>
        </p:nvSpPr>
        <p:spPr>
          <a:xfrm>
            <a:off x="395882" y="900893"/>
            <a:ext cx="11578404" cy="718901"/>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400" b="1" dirty="0" smtClean="0">
                <a:solidFill>
                  <a:prstClr val="black"/>
                </a:solidFill>
              </a:rPr>
              <a:t>Za </a:t>
            </a:r>
            <a:r>
              <a:rPr lang="hr-HR" sz="2400" b="1" dirty="0">
                <a:solidFill>
                  <a:prstClr val="black"/>
                </a:solidFill>
              </a:rPr>
              <a:t>izvještajno razdoblje od 1. siječnja do 31. prosinca 2025. </a:t>
            </a:r>
            <a:r>
              <a:rPr lang="hr-HR" sz="2400" b="1" u="sng" dirty="0" smtClean="0">
                <a:solidFill>
                  <a:prstClr val="black"/>
                </a:solidFill>
              </a:rPr>
              <a:t>neće se </a:t>
            </a:r>
            <a:r>
              <a:rPr lang="hr-HR" sz="2400" b="1" u="sng" dirty="0">
                <a:solidFill>
                  <a:prstClr val="black"/>
                </a:solidFill>
              </a:rPr>
              <a:t>popunjavati </a:t>
            </a:r>
            <a:r>
              <a:rPr lang="hr-HR" sz="2400" b="1" u="sng" dirty="0" smtClean="0">
                <a:solidFill>
                  <a:prstClr val="black"/>
                </a:solidFill>
              </a:rPr>
              <a:t>podaci </a:t>
            </a:r>
            <a:r>
              <a:rPr lang="hr-HR" sz="2400" b="1" u="sng" dirty="0">
                <a:solidFill>
                  <a:prstClr val="black"/>
                </a:solidFill>
              </a:rPr>
              <a:t>koji se odnose na prethodno </a:t>
            </a:r>
            <a:r>
              <a:rPr lang="hr-HR" sz="2400" b="1" u="sng" dirty="0" smtClean="0">
                <a:solidFill>
                  <a:prstClr val="black"/>
                </a:solidFill>
              </a:rPr>
              <a:t>razdoblje:</a:t>
            </a:r>
            <a:endParaRPr lang="hr-HR" sz="2400" b="1" i="1" u="sng" dirty="0">
              <a:solidFill>
                <a:prstClr val="black"/>
              </a:solidFill>
            </a:endParaRPr>
          </a:p>
        </p:txBody>
      </p:sp>
    </p:spTree>
    <p:extLst>
      <p:ext uri="{BB962C8B-B14F-4D97-AF65-F5344CB8AC3E}">
        <p14:creationId xmlns:p14="http://schemas.microsoft.com/office/powerpoint/2010/main" val="40845401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p:cNvSpPr/>
          <p:nvPr/>
        </p:nvSpPr>
        <p:spPr>
          <a:xfrm>
            <a:off x="395882" y="1582181"/>
            <a:ext cx="10428872" cy="1080296"/>
          </a:xfrm>
          <a:prstGeom prst="rect">
            <a:avLst/>
          </a:prstGeom>
        </p:spPr>
        <p:txBody>
          <a:bodyPr wrap="square">
            <a:spAutoFit/>
          </a:bodyPr>
          <a:lstStyle/>
          <a:p>
            <a:pPr marL="342900" lvl="0" indent="-342900" algn="just">
              <a:lnSpc>
                <a:spcPct val="107000"/>
              </a:lnSpc>
              <a:spcAft>
                <a:spcPts val="0"/>
              </a:spcAft>
              <a:buFont typeface="Arial" panose="020B0604020202020204" pitchFamily="34" charset="0"/>
              <a:buChar char="•"/>
            </a:pPr>
            <a:r>
              <a:rPr lang="hr-HR" sz="2000" b="1" dirty="0" smtClean="0">
                <a:ea typeface="Times New Roman" panose="02020603050405020304" pitchFamily="18" charset="0"/>
                <a:cs typeface="Times New Roman" panose="02020603050405020304" pitchFamily="18" charset="0"/>
              </a:rPr>
              <a:t>zbroj </a:t>
            </a:r>
            <a:r>
              <a:rPr lang="hr-HR" sz="2000" b="1" dirty="0">
                <a:ea typeface="Times New Roman" panose="02020603050405020304" pitchFamily="18" charset="0"/>
                <a:cs typeface="Times New Roman" panose="02020603050405020304" pitchFamily="18" charset="0"/>
              </a:rPr>
              <a:t>ostvarenog prometa dugovne (smanjenje) odnosno potražne (povećanje) strane odgovarajućeg računa obračunatih prihoda poslovanja koje </a:t>
            </a:r>
            <a:r>
              <a:rPr lang="hr-HR" sz="2000" b="1" dirty="0" smtClean="0">
                <a:ea typeface="Times New Roman" panose="02020603050405020304" pitchFamily="18" charset="0"/>
                <a:cs typeface="Times New Roman" panose="02020603050405020304" pitchFamily="18" charset="0"/>
              </a:rPr>
              <a:t>subjekt </a:t>
            </a:r>
            <a:r>
              <a:rPr lang="hr-HR" sz="2000" b="1" dirty="0">
                <a:ea typeface="Times New Roman" panose="02020603050405020304" pitchFamily="18" charset="0"/>
                <a:cs typeface="Times New Roman" panose="02020603050405020304" pitchFamily="18" charset="0"/>
              </a:rPr>
              <a:t>ima iskazano u svojim poslovnim knjigama u izvještajnom razdoblju za koje se EU izvještaj </a:t>
            </a:r>
            <a:r>
              <a:rPr lang="hr-HR" sz="2000" b="1" dirty="0" smtClean="0">
                <a:ea typeface="Times New Roman" panose="02020603050405020304" pitchFamily="18" charset="0"/>
                <a:cs typeface="Times New Roman" panose="02020603050405020304" pitchFamily="18" charset="0"/>
              </a:rPr>
              <a:t>podnosi</a:t>
            </a:r>
            <a:endParaRPr lang="hr-HR" sz="2000" dirty="0">
              <a:effectLst/>
              <a:ea typeface="Calibri" panose="020F0502020204030204" pitchFamily="34" charset="0"/>
              <a:cs typeface="Times New Roman" panose="02020603050405020304" pitchFamily="18" charset="0"/>
            </a:endParaRPr>
          </a:p>
        </p:txBody>
      </p:sp>
      <p:sp>
        <p:nvSpPr>
          <p:cNvPr id="3"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a:t>
            </a:r>
            <a:r>
              <a:rPr lang="pl-PL" sz="28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adržaj i izgled EU izvještaja </a:t>
            </a:r>
            <a:endPar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4" name="Pravokutnik: zaobljeni dijagonalni kutovi 14">
            <a:extLst>
              <a:ext uri="{FF2B5EF4-FFF2-40B4-BE49-F238E27FC236}">
                <a16:creationId xmlns:a16="http://schemas.microsoft.com/office/drawing/2014/main" id="{E67CBD81-9E2E-EFCC-DE40-9DF4ABD134BA}"/>
              </a:ext>
            </a:extLst>
          </p:cNvPr>
          <p:cNvSpPr/>
          <p:nvPr/>
        </p:nvSpPr>
        <p:spPr>
          <a:xfrm>
            <a:off x="395882" y="900893"/>
            <a:ext cx="10219867" cy="49203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000" b="1" dirty="0">
                <a:solidFill>
                  <a:prstClr val="black"/>
                </a:solidFill>
              </a:rPr>
              <a:t>Dugovni i potražni promet obračunatih prihoda poslovanja </a:t>
            </a:r>
            <a:endParaRPr lang="hr-HR" sz="2000" b="1" i="1" dirty="0">
              <a:solidFill>
                <a:prstClr val="black"/>
              </a:solidFill>
            </a:endParaRPr>
          </a:p>
        </p:txBody>
      </p:sp>
      <p:pic>
        <p:nvPicPr>
          <p:cNvPr id="33" name="Slika 32"/>
          <p:cNvPicPr>
            <a:picLocks noChangeAspect="1"/>
          </p:cNvPicPr>
          <p:nvPr/>
        </p:nvPicPr>
        <p:blipFill>
          <a:blip r:embed="rId2"/>
          <a:stretch>
            <a:fillRect/>
          </a:stretch>
        </p:blipFill>
        <p:spPr>
          <a:xfrm>
            <a:off x="1091874" y="2485425"/>
            <a:ext cx="9063734" cy="3924083"/>
          </a:xfrm>
          <a:prstGeom prst="rect">
            <a:avLst/>
          </a:prstGeom>
        </p:spPr>
      </p:pic>
    </p:spTree>
    <p:extLst>
      <p:ext uri="{BB962C8B-B14F-4D97-AF65-F5344CB8AC3E}">
        <p14:creationId xmlns:p14="http://schemas.microsoft.com/office/powerpoint/2010/main" val="20224640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a:t>
            </a:r>
            <a:r>
              <a:rPr lang="pl-PL" sz="28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adržaj i izgled EU izvještaja </a:t>
            </a:r>
            <a:endParaRPr lang="pl-PL" sz="28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trelica dolje 3"/>
          <p:cNvSpPr/>
          <p:nvPr/>
        </p:nvSpPr>
        <p:spPr>
          <a:xfrm rot="5400000">
            <a:off x="11262301" y="4388090"/>
            <a:ext cx="484632" cy="1031135"/>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r-HR"/>
          </a:p>
        </p:txBody>
      </p:sp>
      <p:pic>
        <p:nvPicPr>
          <p:cNvPr id="5" name="Slika 4"/>
          <p:cNvPicPr>
            <a:picLocks noChangeAspect="1"/>
          </p:cNvPicPr>
          <p:nvPr/>
        </p:nvPicPr>
        <p:blipFill>
          <a:blip r:embed="rId2"/>
          <a:stretch>
            <a:fillRect/>
          </a:stretch>
        </p:blipFill>
        <p:spPr>
          <a:xfrm>
            <a:off x="227647" y="974927"/>
            <a:ext cx="10639425" cy="5057775"/>
          </a:xfrm>
          <a:prstGeom prst="rect">
            <a:avLst/>
          </a:prstGeom>
        </p:spPr>
      </p:pic>
    </p:spTree>
    <p:extLst>
      <p:ext uri="{BB962C8B-B14F-4D97-AF65-F5344CB8AC3E}">
        <p14:creationId xmlns:p14="http://schemas.microsoft.com/office/powerpoint/2010/main" val="37963310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0C4F95AF-0840-E178-2AD5-30298CD65C42}"/>
              </a:ext>
            </a:extLst>
          </p:cNvPr>
          <p:cNvSpPr/>
          <p:nvPr/>
        </p:nvSpPr>
        <p:spPr>
          <a:xfrm>
            <a:off x="0" y="-1"/>
            <a:ext cx="12192000" cy="711639"/>
          </a:xfrm>
          <a:prstGeom prst="rect">
            <a:avLst/>
          </a:prstGeom>
          <a:solidFill>
            <a:schemeClr val="accent5">
              <a:lumMod val="50000"/>
            </a:schemeClr>
          </a:solidFill>
          <a:ln w="25400" cap="flat" cmpd="sng" algn="ctr">
            <a:noFill/>
            <a:prstDash val="solid"/>
          </a:ln>
          <a:effectLst/>
        </p:spPr>
        <p:txBody>
          <a:bodyPr lIns="360000" rtlCol="0" anchor="ctr"/>
          <a:lstStyle/>
          <a:p>
            <a:pPr lvl="0">
              <a:defRPr/>
            </a:pPr>
            <a:r>
              <a:rPr lang="pl-PL" sz="24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PROBNI </a:t>
            </a:r>
            <a:r>
              <a:rPr lang="pl-PL" sz="24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EU </a:t>
            </a:r>
            <a:r>
              <a:rPr lang="pl-PL" sz="2400" b="1" kern="0" dirty="0" smtClean="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IZVJEŠTAJ </a:t>
            </a:r>
            <a:r>
              <a:rPr lang="pl-PL" sz="2400" b="1" kern="0" dirty="0">
                <a:solidFill>
                  <a:srgbClr val="FF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 PODACIMA KOJI SE ODNOSE NA RAZDOBLJE OD 1. SIJEČNJA DO 30. RUJNA 2025.</a:t>
            </a:r>
          </a:p>
        </p:txBody>
      </p:sp>
      <p:sp>
        <p:nvSpPr>
          <p:cNvPr id="4" name="Pravokutnik: zaobljeni dijagonalni kutovi 14">
            <a:extLst>
              <a:ext uri="{FF2B5EF4-FFF2-40B4-BE49-F238E27FC236}">
                <a16:creationId xmlns:a16="http://schemas.microsoft.com/office/drawing/2014/main" id="{E67CBD81-9E2E-EFCC-DE40-9DF4ABD134BA}"/>
              </a:ext>
            </a:extLst>
          </p:cNvPr>
          <p:cNvSpPr/>
          <p:nvPr/>
        </p:nvSpPr>
        <p:spPr>
          <a:xfrm>
            <a:off x="62958" y="806341"/>
            <a:ext cx="12066084" cy="675357"/>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lvl="0">
              <a:defRPr/>
            </a:pPr>
            <a:r>
              <a:rPr lang="hr-HR" sz="2000" b="1" dirty="0" smtClean="0">
                <a:solidFill>
                  <a:prstClr val="black"/>
                </a:solidFill>
              </a:rPr>
              <a:t>U </a:t>
            </a:r>
            <a:r>
              <a:rPr lang="hr-HR" sz="2000" b="1" dirty="0">
                <a:solidFill>
                  <a:prstClr val="black"/>
                </a:solidFill>
              </a:rPr>
              <a:t>aplikaciji RKPFI </a:t>
            </a:r>
            <a:r>
              <a:rPr lang="hr-HR" sz="2000" b="1" dirty="0" smtClean="0">
                <a:solidFill>
                  <a:prstClr val="black"/>
                </a:solidFill>
              </a:rPr>
              <a:t>otvoren </a:t>
            </a:r>
            <a:r>
              <a:rPr lang="hr-HR" sz="2000" b="1" dirty="0">
                <a:solidFill>
                  <a:prstClr val="black"/>
                </a:solidFill>
              </a:rPr>
              <a:t>posebni rok za podnošenje testnog primjera EU </a:t>
            </a:r>
            <a:r>
              <a:rPr lang="hr-HR" sz="2000" b="1" dirty="0" smtClean="0">
                <a:solidFill>
                  <a:prstClr val="black"/>
                </a:solidFill>
              </a:rPr>
              <a:t>izvještaja za razdoblje od 1. siječnja do 30. rujna 2025.</a:t>
            </a:r>
            <a:endParaRPr lang="hr-HR" sz="2000" b="1" dirty="0">
              <a:solidFill>
                <a:prstClr val="black"/>
              </a:solidFill>
            </a:endParaRPr>
          </a:p>
        </p:txBody>
      </p:sp>
      <p:sp>
        <p:nvSpPr>
          <p:cNvPr id="6" name="Pravokutnik: zaobljeni dijagonalni kutovi 14">
            <a:extLst>
              <a:ext uri="{FF2B5EF4-FFF2-40B4-BE49-F238E27FC236}">
                <a16:creationId xmlns:a16="http://schemas.microsoft.com/office/drawing/2014/main" id="{E67CBD81-9E2E-EFCC-DE40-9DF4ABD134BA}"/>
              </a:ext>
            </a:extLst>
          </p:cNvPr>
          <p:cNvSpPr/>
          <p:nvPr/>
        </p:nvSpPr>
        <p:spPr>
          <a:xfrm>
            <a:off x="62958" y="1818426"/>
            <a:ext cx="12066084" cy="675357"/>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defRPr/>
            </a:pPr>
            <a:r>
              <a:rPr lang="hr-HR" sz="2000" b="1" dirty="0" smtClean="0">
                <a:solidFill>
                  <a:prstClr val="black"/>
                </a:solidFill>
              </a:rPr>
              <a:t>Podnošenje od </a:t>
            </a:r>
            <a:r>
              <a:rPr lang="hr-HR" sz="2000" b="1" dirty="0">
                <a:solidFill>
                  <a:prstClr val="black"/>
                </a:solidFill>
              </a:rPr>
              <a:t>24. studenoga </a:t>
            </a:r>
            <a:r>
              <a:rPr lang="hr-HR" sz="2000" b="1" dirty="0" smtClean="0">
                <a:solidFill>
                  <a:prstClr val="black"/>
                </a:solidFill>
              </a:rPr>
              <a:t>do </a:t>
            </a:r>
            <a:r>
              <a:rPr lang="hr-HR" sz="2000" b="1" dirty="0">
                <a:solidFill>
                  <a:prstClr val="black"/>
                </a:solidFill>
              </a:rPr>
              <a:t>7. prosinca </a:t>
            </a:r>
            <a:r>
              <a:rPr lang="hr-HR" sz="2000" b="1" dirty="0" smtClean="0">
                <a:solidFill>
                  <a:prstClr val="black"/>
                </a:solidFill>
              </a:rPr>
              <a:t>2025.</a:t>
            </a:r>
            <a:endParaRPr lang="hr-HR" sz="2000" b="1" dirty="0">
              <a:solidFill>
                <a:prstClr val="black"/>
              </a:solidFill>
            </a:endParaRPr>
          </a:p>
        </p:txBody>
      </p:sp>
      <p:sp>
        <p:nvSpPr>
          <p:cNvPr id="7" name="Pravokutnik: zaobljeni dijagonalni kutovi 14">
            <a:extLst>
              <a:ext uri="{FF2B5EF4-FFF2-40B4-BE49-F238E27FC236}">
                <a16:creationId xmlns:a16="http://schemas.microsoft.com/office/drawing/2014/main" id="{E67CBD81-9E2E-EFCC-DE40-9DF4ABD134BA}"/>
              </a:ext>
            </a:extLst>
          </p:cNvPr>
          <p:cNvSpPr/>
          <p:nvPr/>
        </p:nvSpPr>
        <p:spPr>
          <a:xfrm>
            <a:off x="62958" y="2830511"/>
            <a:ext cx="12066084" cy="1349603"/>
          </a:xfrm>
          <a:prstGeom prst="round2DiagRect">
            <a:avLst/>
          </a:prstGeom>
          <a:solidFill>
            <a:schemeClr val="accent5">
              <a:alpha val="5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defRPr/>
            </a:pPr>
            <a:r>
              <a:rPr lang="hr-HR" sz="2000" b="1" dirty="0" smtClean="0">
                <a:solidFill>
                  <a:prstClr val="black"/>
                </a:solidFill>
              </a:rPr>
              <a:t>Cilj: povratna informacija </a:t>
            </a:r>
            <a:r>
              <a:rPr lang="hr-HR" sz="2000" b="1" dirty="0">
                <a:solidFill>
                  <a:prstClr val="black"/>
                </a:solidFill>
              </a:rPr>
              <a:t>o tome je li EU izvještaj razumljiv svim obveznicima, jesu li podaci koje će obveznici popuniti popunjeni na ispravan način, postoji li potreba za dodatnim tumačenjem podataka ekonomske klasifikacije čiji se unos traži u EU </a:t>
            </a:r>
            <a:r>
              <a:rPr lang="hr-HR" sz="2000" b="1" dirty="0" smtClean="0">
                <a:solidFill>
                  <a:prstClr val="black"/>
                </a:solidFill>
              </a:rPr>
              <a:t>izvještaj</a:t>
            </a:r>
            <a:endParaRPr lang="hr-HR" sz="2000" b="1" dirty="0">
              <a:solidFill>
                <a:prstClr val="black"/>
              </a:solidFill>
            </a:endParaRPr>
          </a:p>
        </p:txBody>
      </p:sp>
    </p:spTree>
    <p:extLst>
      <p:ext uri="{BB962C8B-B14F-4D97-AF65-F5344CB8AC3E}">
        <p14:creationId xmlns:p14="http://schemas.microsoft.com/office/powerpoint/2010/main" val="29591027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ručno 4"/>
          <p:cNvSpPr/>
          <p:nvPr/>
        </p:nvSpPr>
        <p:spPr>
          <a:xfrm flipH="1">
            <a:off x="0" y="1"/>
            <a:ext cx="7620000" cy="6858000"/>
          </a:xfrm>
          <a:custGeom>
            <a:avLst/>
            <a:gdLst>
              <a:gd name="connsiteX0" fmla="*/ 2346752 w 7272978"/>
              <a:gd name="connsiteY0" fmla="*/ 0 h 6858000"/>
              <a:gd name="connsiteX1" fmla="*/ 7272978 w 7272978"/>
              <a:gd name="connsiteY1" fmla="*/ 0 h 6858000"/>
              <a:gd name="connsiteX2" fmla="*/ 7272978 w 7272978"/>
              <a:gd name="connsiteY2" fmla="*/ 6858000 h 6858000"/>
              <a:gd name="connsiteX3" fmla="*/ 0 w 727297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272978" h="6858000">
                <a:moveTo>
                  <a:pt x="2346752" y="0"/>
                </a:moveTo>
                <a:lnTo>
                  <a:pt x="7272978" y="0"/>
                </a:lnTo>
                <a:lnTo>
                  <a:pt x="7272978" y="6858000"/>
                </a:lnTo>
                <a:lnTo>
                  <a:pt x="0" y="6858000"/>
                </a:lnTo>
                <a:close/>
              </a:path>
            </a:pathLst>
          </a:custGeom>
          <a:solidFill>
            <a:srgbClr val="4472C4">
              <a:lumMod val="50000"/>
              <a:alpha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hr-H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TekstniOkvir 1"/>
          <p:cNvSpPr txBox="1"/>
          <p:nvPr/>
        </p:nvSpPr>
        <p:spPr>
          <a:xfrm>
            <a:off x="7620000" y="2644171"/>
            <a:ext cx="4285133" cy="1569660"/>
          </a:xfrm>
          <a:prstGeom prst="rect">
            <a:avLst/>
          </a:prstGeom>
          <a:noFill/>
        </p:spPr>
        <p:txBody>
          <a:bodyPr wrap="square" rtlCol="0">
            <a:spAutoFit/>
          </a:bodyPr>
          <a:lstStyle/>
          <a:p>
            <a:r>
              <a:rPr lang="hr-HR" sz="4800" b="1" dirty="0">
                <a:solidFill>
                  <a:srgbClr val="002060"/>
                </a:solidFill>
                <a:effectLst>
                  <a:outerShdw blurRad="38100" dist="38100" dir="2700000" algn="tl">
                    <a:srgbClr val="000000">
                      <a:alpha val="43137"/>
                    </a:srgbClr>
                  </a:outerShdw>
                </a:effectLst>
                <a:cs typeface="Arial" panose="020B0604020202020204" pitchFamily="34" charset="0"/>
              </a:rPr>
              <a:t>UMJESTO ZAKLJUČKA…</a:t>
            </a:r>
          </a:p>
        </p:txBody>
      </p:sp>
      <p:pic>
        <p:nvPicPr>
          <p:cNvPr id="3" name="Slika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641" y="1811709"/>
            <a:ext cx="6135880" cy="3834925"/>
          </a:xfrm>
          <a:prstGeom prst="rect">
            <a:avLst/>
          </a:prstGeom>
        </p:spPr>
      </p:pic>
    </p:spTree>
    <p:extLst>
      <p:ext uri="{BB962C8B-B14F-4D97-AF65-F5344CB8AC3E}">
        <p14:creationId xmlns:p14="http://schemas.microsoft.com/office/powerpoint/2010/main" val="180052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Ključne odrednice za računovodstvena pravila</a:t>
            </a:r>
          </a:p>
        </p:txBody>
      </p:sp>
      <p:sp>
        <p:nvSpPr>
          <p:cNvPr id="3" name="Content Placeholder 2"/>
          <p:cNvSpPr txBox="1">
            <a:spLocks/>
          </p:cNvSpPr>
          <p:nvPr/>
        </p:nvSpPr>
        <p:spPr>
          <a:xfrm>
            <a:off x="318631" y="905408"/>
            <a:ext cx="11300563" cy="595259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150000"/>
              </a:lnSpc>
              <a:spcBef>
                <a:spcPts val="1000"/>
              </a:spcBef>
              <a:spcAft>
                <a:spcPts val="800"/>
              </a:spcAft>
              <a:buClrTx/>
              <a:buSzTx/>
              <a:buFont typeface="Arial" panose="020B0604020202020204" pitchFamily="34" charset="0"/>
              <a:buChar char="•"/>
              <a:tabLst/>
              <a:defRPr/>
            </a:pPr>
            <a:r>
              <a:rPr kumimoji="0" lang="hr-HR" sz="16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na čiji račun </a:t>
            </a: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Europska komisija uplaćuje EU sredstva</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na jedinstveni račun državnog proračuna</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na račun agencije</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na račun korisnika projekta </a:t>
            </a:r>
          </a:p>
          <a:p>
            <a:pPr marL="228600" marR="0" lvl="0" indent="-228600" algn="just" defTabSz="914400" rtl="0" eaLnBrk="1" fontAlgn="auto" latinLnBrk="0" hangingPunct="1">
              <a:lnSpc>
                <a:spcPct val="150000"/>
              </a:lnSpc>
              <a:spcBef>
                <a:spcPts val="1000"/>
              </a:spcBef>
              <a:spcAft>
                <a:spcPts val="800"/>
              </a:spcAft>
              <a:buClrTx/>
              <a:buSzTx/>
              <a:buFont typeface="Arial" panose="020B0604020202020204" pitchFamily="34" charset="0"/>
              <a:buChar char="•"/>
              <a:tabLst/>
              <a:defRPr/>
            </a:pPr>
            <a:r>
              <a:rPr kumimoji="0" lang="hr-HR" sz="16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na koji način </a:t>
            </a: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Europska komisija uplaćuje EU sredstva</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predujam</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refundacija</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unaprijed naplaćeni prihod</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zajam </a:t>
            </a:r>
          </a:p>
          <a:p>
            <a:pPr marL="228600" marR="0" lvl="0" indent="-228600" algn="just" defTabSz="914400" rtl="0" eaLnBrk="1" fontAlgn="auto" latinLnBrk="0" hangingPunct="1">
              <a:lnSpc>
                <a:spcPct val="150000"/>
              </a:lnSpc>
              <a:spcBef>
                <a:spcPts val="1000"/>
              </a:spcBef>
              <a:spcAft>
                <a:spcPts val="800"/>
              </a:spcAft>
              <a:buClrTx/>
              <a:buSzTx/>
              <a:buFont typeface="Arial" panose="020B0604020202020204" pitchFamily="34" charset="0"/>
              <a:buChar char="•"/>
              <a:tabLst/>
              <a:defRPr/>
            </a:pPr>
            <a:r>
              <a:rPr kumimoji="0" lang="hr-HR" sz="16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tko</a:t>
            </a:r>
            <a:r>
              <a:rPr kumimoji="0" lang="hr-HR" sz="1600" b="0"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su subjekti računovodstvenih evidencija i koju ulogu imaju u sustavu upravljanja i kontrole</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proračunski ili izvanproračunski korisnik državnog proračuna</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posluje li preko jedinstvenog računa državnog proračuna ili preko vlastitog računa</a:t>
            </a:r>
          </a:p>
          <a:p>
            <a:pPr marL="685800" marR="0" lvl="1" indent="-228600" algn="just" defTabSz="914400" rtl="0" eaLnBrk="1" fontAlgn="auto" latinLnBrk="0" hangingPunct="1">
              <a:lnSpc>
                <a:spcPct val="100000"/>
              </a:lnSpc>
              <a:spcBef>
                <a:spcPts val="500"/>
              </a:spcBef>
              <a:spcAft>
                <a:spcPts val="800"/>
              </a:spcAft>
              <a:buClr>
                <a:srgbClr val="0070C0"/>
              </a:buClr>
              <a:buSzTx/>
              <a:buFont typeface="Wingdings" panose="05000000000000000000" pitchFamily="2" charset="2"/>
              <a:buChar char="ü"/>
              <a:tabLst/>
              <a:defRPr/>
            </a:pPr>
            <a:r>
              <a:rPr kumimoji="0" lang="hr-HR" sz="1600" b="0" i="0" u="none" strike="noStrike" kern="1200" cap="none" spc="0" normalizeH="0" baseline="0" noProof="0" dirty="0">
                <a:ln>
                  <a:noFill/>
                </a:ln>
                <a:solidFill>
                  <a:srgbClr val="002060"/>
                </a:solidFill>
                <a:effectLst/>
                <a:uLnTx/>
                <a:uFillTx/>
                <a:latin typeface="Calibri" panose="020F0502020204030204"/>
                <a:ea typeface="+mn-ea"/>
                <a:cs typeface="+mn-cs"/>
              </a:rPr>
              <a:t>JLP(R)S i proračunski ili izvanproračunski korisnik JLP(R)S</a:t>
            </a:r>
          </a:p>
          <a:p>
            <a:pPr marL="685800" marR="0" lvl="1" indent="-228600" algn="just" defTabSz="914400" rtl="0" eaLnBrk="1" fontAlgn="auto" latinLnBrk="0" hangingPunct="1">
              <a:lnSpc>
                <a:spcPct val="150000"/>
              </a:lnSpc>
              <a:spcBef>
                <a:spcPts val="500"/>
              </a:spcBef>
              <a:spcAft>
                <a:spcPts val="800"/>
              </a:spcAft>
              <a:buClrTx/>
              <a:buSzTx/>
              <a:buFont typeface="Arial" panose="020B0604020202020204" pitchFamily="34" charset="0"/>
              <a:buChar char="•"/>
              <a:tabLst/>
              <a:defRPr/>
            </a:pPr>
            <a:endParaRPr kumimoji="0" lang="hr-H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17431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5E225-0946-8C96-AC57-4A441FB24006}"/>
            </a:ext>
          </a:extLst>
        </p:cNvPr>
        <p:cNvGrpSpPr/>
        <p:nvPr/>
      </p:nvGrpSpPr>
      <p:grpSpPr>
        <a:xfrm>
          <a:off x="0" y="0"/>
          <a:ext cx="0" cy="0"/>
          <a:chOff x="0" y="0"/>
          <a:chExt cx="0" cy="0"/>
        </a:xfrm>
      </p:grpSpPr>
      <p:pic>
        <p:nvPicPr>
          <p:cNvPr id="2" name="Slika 1"/>
          <p:cNvPicPr>
            <a:picLocks noChangeAspect="1"/>
          </p:cNvPicPr>
          <p:nvPr/>
        </p:nvPicPr>
        <p:blipFill rotWithShape="1">
          <a:blip r:embed="rId3">
            <a:extLst>
              <a:ext uri="{BEBA8EAE-BF5A-486C-A8C5-ECC9F3942E4B}">
                <a14:imgProps xmlns:a14="http://schemas.microsoft.com/office/drawing/2010/main">
                  <a14:imgLayer r:embed="rId4">
                    <a14:imgEffect>
                      <a14:artisticTexturizer/>
                    </a14:imgEffect>
                  </a14:imgLayer>
                </a14:imgProps>
              </a:ext>
            </a:extLst>
          </a:blip>
          <a:srcRect t="8503" b="6186"/>
          <a:stretch/>
        </p:blipFill>
        <p:spPr>
          <a:xfrm>
            <a:off x="0" y="1"/>
            <a:ext cx="12289972" cy="6989736"/>
          </a:xfrm>
          <a:prstGeom prst="rect">
            <a:avLst/>
          </a:prstGeom>
        </p:spPr>
      </p:pic>
      <p:sp>
        <p:nvSpPr>
          <p:cNvPr id="7" name="Prostoručno 6"/>
          <p:cNvSpPr/>
          <p:nvPr/>
        </p:nvSpPr>
        <p:spPr>
          <a:xfrm>
            <a:off x="4897464" y="-29029"/>
            <a:ext cx="7392508" cy="7018766"/>
          </a:xfrm>
          <a:custGeom>
            <a:avLst/>
            <a:gdLst>
              <a:gd name="connsiteX0" fmla="*/ 2346752 w 7272978"/>
              <a:gd name="connsiteY0" fmla="*/ 0 h 6858000"/>
              <a:gd name="connsiteX1" fmla="*/ 7272978 w 7272978"/>
              <a:gd name="connsiteY1" fmla="*/ 0 h 6858000"/>
              <a:gd name="connsiteX2" fmla="*/ 7272978 w 7272978"/>
              <a:gd name="connsiteY2" fmla="*/ 6858000 h 6858000"/>
              <a:gd name="connsiteX3" fmla="*/ 0 w 727297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272978" h="6858000">
                <a:moveTo>
                  <a:pt x="2346752" y="0"/>
                </a:moveTo>
                <a:lnTo>
                  <a:pt x="7272978" y="0"/>
                </a:lnTo>
                <a:lnTo>
                  <a:pt x="7272978" y="6858000"/>
                </a:lnTo>
                <a:lnTo>
                  <a:pt x="0" y="6858000"/>
                </a:lnTo>
                <a:close/>
              </a:path>
            </a:pathLst>
          </a:custGeom>
          <a:solidFill>
            <a:srgbClr val="4472C4">
              <a:lumMod val="50000"/>
              <a:alpha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hr-H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TekstniOkvir 9"/>
          <p:cNvSpPr txBox="1"/>
          <p:nvPr/>
        </p:nvSpPr>
        <p:spPr>
          <a:xfrm>
            <a:off x="6195172" y="3794284"/>
            <a:ext cx="6094800" cy="584775"/>
          </a:xfrm>
          <a:prstGeom prst="rect">
            <a:avLst/>
          </a:prstGeom>
          <a:noFill/>
        </p:spPr>
        <p:txBody>
          <a:bodyPr wrap="square" rtlCol="0">
            <a:spAutoFit/>
          </a:bodyPr>
          <a:lstStyle/>
          <a:p>
            <a:pPr algn="ctr">
              <a:defRPr/>
            </a:pPr>
            <a:r>
              <a:rPr lang="hr-HR" sz="3200" b="1" dirty="0">
                <a:solidFill>
                  <a:prstClr val="white"/>
                </a:solidFill>
                <a:latin typeface="Calibri" panose="020F0502020204030204" pitchFamily="34" charset="0"/>
                <a:cs typeface="Calibri" panose="020F0502020204030204" pitchFamily="34" charset="0"/>
              </a:rPr>
              <a:t>HVALA VAM NA PAŽNJI! </a:t>
            </a:r>
          </a:p>
        </p:txBody>
      </p:sp>
      <p:pic>
        <p:nvPicPr>
          <p:cNvPr id="9" name="Slika 8"/>
          <p:cNvPicPr>
            <a:picLocks noChangeAspect="1"/>
          </p:cNvPicPr>
          <p:nvPr/>
        </p:nvPicPr>
        <p:blipFill>
          <a:blip r:embed="rId5"/>
          <a:stretch>
            <a:fillRect/>
          </a:stretch>
        </p:blipFill>
        <p:spPr>
          <a:xfrm>
            <a:off x="7323795" y="733250"/>
            <a:ext cx="3485719" cy="1778202"/>
          </a:xfrm>
          <a:prstGeom prst="rect">
            <a:avLst/>
          </a:prstGeom>
        </p:spPr>
      </p:pic>
    </p:spTree>
    <p:extLst>
      <p:ext uri="{BB962C8B-B14F-4D97-AF65-F5344CB8AC3E}">
        <p14:creationId xmlns:p14="http://schemas.microsoft.com/office/powerpoint/2010/main" val="657289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2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Računi na koje Europska komisija može uplatiti sredstva i načini uplate</a:t>
            </a:r>
          </a:p>
        </p:txBody>
      </p:sp>
      <p:graphicFrame>
        <p:nvGraphicFramePr>
          <p:cNvPr id="3" name="Tablica 2"/>
          <p:cNvGraphicFramePr>
            <a:graphicFrameLocks noGrp="1"/>
          </p:cNvGraphicFramePr>
          <p:nvPr/>
        </p:nvGraphicFramePr>
        <p:xfrm>
          <a:off x="2495628" y="1257826"/>
          <a:ext cx="7200743" cy="5167961"/>
        </p:xfrm>
        <a:graphic>
          <a:graphicData uri="http://schemas.openxmlformats.org/drawingml/2006/table">
            <a:tbl>
              <a:tblPr firstRow="1" firstCol="1" bandRow="1"/>
              <a:tblGrid>
                <a:gridCol w="1982625">
                  <a:extLst>
                    <a:ext uri="{9D8B030D-6E8A-4147-A177-3AD203B41FA5}">
                      <a16:colId xmlns:a16="http://schemas.microsoft.com/office/drawing/2014/main" val="2116863448"/>
                    </a:ext>
                  </a:extLst>
                </a:gridCol>
                <a:gridCol w="1868784">
                  <a:extLst>
                    <a:ext uri="{9D8B030D-6E8A-4147-A177-3AD203B41FA5}">
                      <a16:colId xmlns:a16="http://schemas.microsoft.com/office/drawing/2014/main" val="3816205127"/>
                    </a:ext>
                  </a:extLst>
                </a:gridCol>
                <a:gridCol w="3349334">
                  <a:extLst>
                    <a:ext uri="{9D8B030D-6E8A-4147-A177-3AD203B41FA5}">
                      <a16:colId xmlns:a16="http://schemas.microsoft.com/office/drawing/2014/main" val="916107024"/>
                    </a:ext>
                  </a:extLst>
                </a:gridCol>
              </a:tblGrid>
              <a:tr h="750806">
                <a:tc>
                  <a:txBody>
                    <a:bodyPr/>
                    <a:lstStyle/>
                    <a:p>
                      <a:pPr algn="ctr">
                        <a:lnSpc>
                          <a:spcPct val="107000"/>
                        </a:lnSpc>
                        <a:spcAft>
                          <a:spcPts val="0"/>
                        </a:spcAft>
                      </a:pPr>
                      <a:r>
                        <a:rPr lang="hr-HR" sz="1050" b="1" dirty="0">
                          <a:solidFill>
                            <a:schemeClr val="bg1"/>
                          </a:solidFill>
                          <a:effectLst/>
                          <a:latin typeface="+mn-lt"/>
                          <a:ea typeface="Calibri" panose="020F0502020204030204" pitchFamily="34" charset="0"/>
                          <a:cs typeface="Times New Roman" panose="02020603050405020304" pitchFamily="18" charset="0"/>
                        </a:rPr>
                        <a:t>PROGRAM / FOND</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0"/>
                        </a:spcAft>
                      </a:pPr>
                      <a:r>
                        <a:rPr lang="hr-HR" sz="1050" b="1" dirty="0">
                          <a:solidFill>
                            <a:schemeClr val="bg1"/>
                          </a:solidFill>
                          <a:effectLst/>
                          <a:latin typeface="+mn-lt"/>
                          <a:ea typeface="Calibri" panose="020F0502020204030204" pitchFamily="34" charset="0"/>
                          <a:cs typeface="Times New Roman" panose="02020603050405020304" pitchFamily="18" charset="0"/>
                        </a:rPr>
                        <a:t>RAČUNI NA KOJE EK UPLAĆUJE EU SREDSTVA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0"/>
                        </a:spcAft>
                      </a:pPr>
                      <a:r>
                        <a:rPr lang="hr-HR" sz="1050" b="1" dirty="0">
                          <a:solidFill>
                            <a:schemeClr val="bg1"/>
                          </a:solidFill>
                          <a:effectLst/>
                          <a:latin typeface="+mn-lt"/>
                          <a:ea typeface="Calibri" panose="020F0502020204030204" pitchFamily="34" charset="0"/>
                          <a:cs typeface="Times New Roman" panose="02020603050405020304" pitchFamily="18" charset="0"/>
                        </a:rPr>
                        <a:t>NAČINI UPLATE EU SREDSTAVA OD STRANE EK</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633147959"/>
                  </a:ext>
                </a:extLst>
              </a:tr>
              <a:tr h="325152">
                <a:tc rowSpan="3">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Mehanizam za oporavak i otpornost</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Jedinstveni račun državnog proračuna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Predujam na početku provedbe</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8602847"/>
                  </a:ext>
                </a:extLst>
              </a:tr>
              <a:tr h="317592">
                <a:tc vMerge="1">
                  <a:txBody>
                    <a:bodyPr/>
                    <a:lstStyle/>
                    <a:p>
                      <a:endParaRPr lang="hr-HR"/>
                    </a:p>
                  </a:txBody>
                  <a:tcPr/>
                </a:tc>
                <a:tc vMerge="1">
                  <a:txBody>
                    <a:bodyPr/>
                    <a:lstStyle/>
                    <a:p>
                      <a:endParaRPr lang="hr-HR"/>
                    </a:p>
                  </a:txBody>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Unaprijed naplaćen prihod</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125878"/>
                  </a:ext>
                </a:extLst>
              </a:tr>
              <a:tr h="300406">
                <a:tc vMerge="1">
                  <a:txBody>
                    <a:bodyPr/>
                    <a:lstStyle/>
                    <a:p>
                      <a:endParaRPr lang="hr-HR"/>
                    </a:p>
                  </a:txBody>
                  <a:tcPr/>
                </a:tc>
                <a:tc vMerge="1">
                  <a:txBody>
                    <a:bodyPr/>
                    <a:lstStyle/>
                    <a:p>
                      <a:endParaRPr lang="hr-HR"/>
                    </a:p>
                  </a:txBody>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Zajam</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9048238"/>
                  </a:ext>
                </a:extLst>
              </a:tr>
              <a:tr h="299251">
                <a:tc rowSpan="3">
                  <a:txBody>
                    <a:bodyPr/>
                    <a:lstStyle/>
                    <a:p>
                      <a:pPr algn="ctr">
                        <a:lnSpc>
                          <a:spcPct val="107000"/>
                        </a:lnSpc>
                        <a:spcAft>
                          <a:spcPts val="0"/>
                        </a:spcAft>
                      </a:pPr>
                      <a:r>
                        <a:rPr lang="hr-HR" sz="1200">
                          <a:effectLst/>
                          <a:latin typeface="+mn-lt"/>
                          <a:ea typeface="Calibri" panose="020F0502020204030204" pitchFamily="34" charset="0"/>
                          <a:cs typeface="Times New Roman" panose="02020603050405020304" pitchFamily="18" charset="0"/>
                        </a:rPr>
                        <a:t>Programi koji se provode kroz podijeljeno upravljanje</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a:lnSpc>
                          <a:spcPct val="107000"/>
                        </a:lnSpc>
                        <a:spcAft>
                          <a:spcPts val="0"/>
                        </a:spcAft>
                      </a:pPr>
                      <a:r>
                        <a:rPr lang="hr-HR" sz="1200">
                          <a:effectLst/>
                          <a:latin typeface="+mn-lt"/>
                          <a:ea typeface="Calibri" panose="020F0502020204030204" pitchFamily="34" charset="0"/>
                          <a:cs typeface="Times New Roman" panose="02020603050405020304" pitchFamily="18" charset="0"/>
                        </a:rPr>
                        <a:t>Jedinstveni račun državnog proračuna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Predujam na početku provedbe</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1758703"/>
                  </a:ext>
                </a:extLst>
              </a:tr>
              <a:tr h="263289">
                <a:tc vMerge="1">
                  <a:txBody>
                    <a:bodyPr/>
                    <a:lstStyle/>
                    <a:p>
                      <a:endParaRPr lang="hr-HR"/>
                    </a:p>
                  </a:txBody>
                  <a:tcPr/>
                </a:tc>
                <a:tc vMerge="1">
                  <a:txBody>
                    <a:bodyPr/>
                    <a:lstStyle/>
                    <a:p>
                      <a:endParaRPr lang="hr-HR"/>
                    </a:p>
                  </a:txBody>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Predujam na godišnjoj razini</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1636862"/>
                  </a:ext>
                </a:extLst>
              </a:tr>
              <a:tr h="274689">
                <a:tc vMerge="1">
                  <a:txBody>
                    <a:bodyPr/>
                    <a:lstStyle/>
                    <a:p>
                      <a:endParaRPr lang="hr-HR"/>
                    </a:p>
                  </a:txBody>
                  <a:tcPr/>
                </a:tc>
                <a:tc vMerge="1">
                  <a:txBody>
                    <a:bodyPr/>
                    <a:lstStyle/>
                    <a:p>
                      <a:endParaRPr lang="hr-HR"/>
                    </a:p>
                  </a:txBody>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Refundacija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5458476"/>
                  </a:ext>
                </a:extLst>
              </a:tr>
              <a:tr h="364392">
                <a:tc rowSpan="3">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ERASMUS + i Europske snage solidarnosti</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a:lnSpc>
                          <a:spcPct val="107000"/>
                        </a:lnSpc>
                        <a:spcAft>
                          <a:spcPts val="0"/>
                        </a:spcAft>
                      </a:pPr>
                      <a:r>
                        <a:rPr lang="hr-HR" sz="1200">
                          <a:effectLst/>
                          <a:latin typeface="+mn-lt"/>
                          <a:ea typeface="Calibri" panose="020F0502020204030204" pitchFamily="34" charset="0"/>
                          <a:cs typeface="Times New Roman" panose="02020603050405020304" pitchFamily="18" charset="0"/>
                        </a:rPr>
                        <a:t>Račun u poslovnoj banci Agencije za mobilnost i programe EU</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Predujam na početku provedbe programa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6229338"/>
                  </a:ext>
                </a:extLst>
              </a:tr>
              <a:tr h="402788">
                <a:tc vMerge="1">
                  <a:txBody>
                    <a:bodyPr/>
                    <a:lstStyle/>
                    <a:p>
                      <a:endParaRPr lang="hr-HR"/>
                    </a:p>
                  </a:txBody>
                  <a:tcPr/>
                </a:tc>
                <a:tc vMerge="1">
                  <a:txBody>
                    <a:bodyPr/>
                    <a:lstStyle/>
                    <a:p>
                      <a:endParaRPr lang="hr-HR"/>
                    </a:p>
                  </a:txBody>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Jedan ili više predujma za vrijeme trajanja programa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325375"/>
                  </a:ext>
                </a:extLst>
              </a:tr>
              <a:tr h="356392">
                <a:tc vMerge="1">
                  <a:txBody>
                    <a:bodyPr/>
                    <a:lstStyle/>
                    <a:p>
                      <a:endParaRPr lang="hr-HR"/>
                    </a:p>
                  </a:txBody>
                  <a:tcPr/>
                </a:tc>
                <a:tc vMerge="1">
                  <a:txBody>
                    <a:bodyPr/>
                    <a:lstStyle/>
                    <a:p>
                      <a:endParaRPr lang="hr-HR"/>
                    </a:p>
                  </a:txBody>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Završna isplata na kraju trajanja programa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3565782"/>
                  </a:ext>
                </a:extLst>
              </a:tr>
              <a:tr h="375507">
                <a:tc rowSpan="4">
                  <a:txBody>
                    <a:bodyPr/>
                    <a:lstStyle/>
                    <a:p>
                      <a:pPr algn="ctr">
                        <a:lnSpc>
                          <a:spcPct val="107000"/>
                        </a:lnSpc>
                        <a:spcAft>
                          <a:spcPts val="0"/>
                        </a:spcAft>
                      </a:pPr>
                      <a:r>
                        <a:rPr lang="hr-HR" sz="1200">
                          <a:effectLst/>
                          <a:latin typeface="+mn-lt"/>
                          <a:ea typeface="Calibri" panose="020F0502020204030204" pitchFamily="34" charset="0"/>
                          <a:cs typeface="Times New Roman" panose="02020603050405020304" pitchFamily="18" charset="0"/>
                        </a:rPr>
                        <a:t>EU projekti iz izravno upravljanih programa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Račun korisnika projekta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Predujam na početku provedbe projekta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9497316"/>
                  </a:ext>
                </a:extLst>
              </a:tr>
              <a:tr h="526577">
                <a:tc vMerge="1">
                  <a:txBody>
                    <a:bodyPr/>
                    <a:lstStyle/>
                    <a:p>
                      <a:endParaRPr lang="hr-HR"/>
                    </a:p>
                  </a:txBody>
                  <a:tcPr/>
                </a:tc>
                <a:tc vMerge="1">
                  <a:txBody>
                    <a:bodyPr/>
                    <a:lstStyle/>
                    <a:p>
                      <a:endParaRPr lang="hr-HR"/>
                    </a:p>
                  </a:txBody>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Jedan ili više predujmova/isplata za vrijeme trajanja projekta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4629796"/>
                  </a:ext>
                </a:extLst>
              </a:tr>
              <a:tr h="347831">
                <a:tc vMerge="1">
                  <a:txBody>
                    <a:bodyPr/>
                    <a:lstStyle/>
                    <a:p>
                      <a:endParaRPr lang="hr-HR"/>
                    </a:p>
                  </a:txBody>
                  <a:tcPr/>
                </a:tc>
                <a:tc vMerge="1">
                  <a:txBody>
                    <a:bodyPr/>
                    <a:lstStyle/>
                    <a:p>
                      <a:endParaRPr lang="hr-HR"/>
                    </a:p>
                  </a:txBody>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Refundacija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8028761"/>
                  </a:ext>
                </a:extLst>
              </a:tr>
              <a:tr h="263289">
                <a:tc vMerge="1">
                  <a:txBody>
                    <a:bodyPr/>
                    <a:lstStyle/>
                    <a:p>
                      <a:endParaRPr lang="hr-HR"/>
                    </a:p>
                  </a:txBody>
                  <a:tcPr/>
                </a:tc>
                <a:tc vMerge="1">
                  <a:txBody>
                    <a:bodyPr/>
                    <a:lstStyle/>
                    <a:p>
                      <a:endParaRPr lang="hr-HR"/>
                    </a:p>
                  </a:txBody>
                  <a:tcPr/>
                </a:tc>
                <a:tc>
                  <a:txBody>
                    <a:bodyPr/>
                    <a:lstStyle/>
                    <a:p>
                      <a:pPr algn="ctr">
                        <a:lnSpc>
                          <a:spcPct val="107000"/>
                        </a:lnSpc>
                        <a:spcAft>
                          <a:spcPts val="0"/>
                        </a:spcAft>
                      </a:pPr>
                      <a:r>
                        <a:rPr lang="hr-HR" sz="1200" dirty="0">
                          <a:effectLst/>
                          <a:latin typeface="+mn-lt"/>
                          <a:ea typeface="Calibri" panose="020F0502020204030204" pitchFamily="34" charset="0"/>
                          <a:cs typeface="Times New Roman" panose="02020603050405020304" pitchFamily="18" charset="0"/>
                        </a:rPr>
                        <a:t>Završna isplata na kraju trajanja projekta</a:t>
                      </a:r>
                    </a:p>
                  </a:txBody>
                  <a:tcPr marL="53303" marR="53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4526835"/>
                  </a:ext>
                </a:extLst>
              </a:tr>
            </a:tbl>
          </a:graphicData>
        </a:graphic>
      </p:graphicFrame>
      <p:sp>
        <p:nvSpPr>
          <p:cNvPr id="4" name="Pravokutnik 3"/>
          <p:cNvSpPr/>
          <p:nvPr/>
        </p:nvSpPr>
        <p:spPr>
          <a:xfrm>
            <a:off x="2495628" y="2015613"/>
            <a:ext cx="7200743" cy="2890684"/>
          </a:xfrm>
          <a:prstGeom prst="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trelica: prema dolje 4">
            <a:extLst>
              <a:ext uri="{FF2B5EF4-FFF2-40B4-BE49-F238E27FC236}">
                <a16:creationId xmlns:a16="http://schemas.microsoft.com/office/drawing/2014/main" id="{A41C73A3-16EA-1238-1DA4-87BB8CD2BC5A}"/>
              </a:ext>
            </a:extLst>
          </p:cNvPr>
          <p:cNvSpPr/>
          <p:nvPr/>
        </p:nvSpPr>
        <p:spPr>
          <a:xfrm rot="5400000">
            <a:off x="10554419" y="3636034"/>
            <a:ext cx="710644" cy="1368322"/>
          </a:xfrm>
          <a:prstGeom prst="down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Strelica: prema dolje 5">
            <a:extLst>
              <a:ext uri="{FF2B5EF4-FFF2-40B4-BE49-F238E27FC236}">
                <a16:creationId xmlns:a16="http://schemas.microsoft.com/office/drawing/2014/main" id="{045E669A-56EB-C812-87F1-1B6080EDDE86}"/>
              </a:ext>
            </a:extLst>
          </p:cNvPr>
          <p:cNvSpPr/>
          <p:nvPr/>
        </p:nvSpPr>
        <p:spPr>
          <a:xfrm rot="16200000">
            <a:off x="926937" y="3636034"/>
            <a:ext cx="710644" cy="1368322"/>
          </a:xfrm>
          <a:prstGeom prst="down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Pravokutnik 6">
            <a:extLst>
              <a:ext uri="{FF2B5EF4-FFF2-40B4-BE49-F238E27FC236}">
                <a16:creationId xmlns:a16="http://schemas.microsoft.com/office/drawing/2014/main" id="{7F1A6922-D121-EC6F-6028-5AEF44EE849B}"/>
              </a:ext>
            </a:extLst>
          </p:cNvPr>
          <p:cNvSpPr/>
          <p:nvPr/>
        </p:nvSpPr>
        <p:spPr>
          <a:xfrm>
            <a:off x="2035834" y="3778370"/>
            <a:ext cx="8057072" cy="1127927"/>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194397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74C013-DDC9-C4E7-74E7-F523F45AF4F9}"/>
              </a:ext>
            </a:extLst>
          </p:cNvPr>
          <p:cNvSpPr txBox="1">
            <a:spLocks noChangeArrowheads="1"/>
          </p:cNvSpPr>
          <p:nvPr/>
        </p:nvSpPr>
        <p:spPr>
          <a:xfrm>
            <a:off x="0" y="-27384"/>
            <a:ext cx="12192000" cy="926286"/>
          </a:xfrm>
          <a:prstGeom prst="rect">
            <a:avLst/>
          </a:prstGeom>
          <a:solidFill>
            <a:srgbClr val="002060"/>
          </a:solidFill>
        </p:spPr>
        <p:txBody>
          <a:bodyPr vert="horz" lIns="0" tIns="0" rIns="0" bIns="0" rtlCol="0" anchor="ctr">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marL="266700" marR="0" lvl="0" indent="0" algn="l" defTabSz="914400" rtl="0" eaLnBrk="1" fontAlgn="auto" latinLnBrk="0" hangingPunct="1">
              <a:lnSpc>
                <a:spcPct val="90000"/>
              </a:lnSpc>
              <a:spcBef>
                <a:spcPct val="0"/>
              </a:spcBef>
              <a:spcAft>
                <a:spcPts val="0"/>
              </a:spcAft>
              <a:buClrTx/>
              <a:buSzTx/>
              <a:buFontTx/>
              <a:buNone/>
              <a:tabLst/>
              <a:defRPr/>
            </a:pPr>
            <a:r>
              <a:rPr kumimoji="0" lang="pl-PL" altLang="sr-Latn-RS" sz="32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SUBJEKTI RAČUNOVODSTVENE EVIDENCIJE</a:t>
            </a:r>
          </a:p>
        </p:txBody>
      </p:sp>
      <p:sp>
        <p:nvSpPr>
          <p:cNvPr id="5" name="Zaobljeni pravokutnik 4"/>
          <p:cNvSpPr/>
          <p:nvPr/>
        </p:nvSpPr>
        <p:spPr>
          <a:xfrm>
            <a:off x="748478" y="2963502"/>
            <a:ext cx="3226139" cy="1572284"/>
          </a:xfrm>
          <a:prstGeom prst="roundRect">
            <a:avLst/>
          </a:prstGeom>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3200" b="0" i="0" u="none" strike="noStrike" kern="1200" cap="none" spc="0" normalizeH="0" baseline="0" noProof="0" dirty="0">
                <a:ln>
                  <a:noFill/>
                </a:ln>
                <a:solidFill>
                  <a:prstClr val="white"/>
                </a:solidFill>
                <a:effectLst/>
                <a:uLnTx/>
                <a:uFillTx/>
                <a:latin typeface="Calibri" panose="020F0502020204030204"/>
                <a:ea typeface="+mn-ea"/>
                <a:cs typeface="+mn-cs"/>
              </a:rPr>
              <a:t>Državna riznica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3200" b="0" i="0" u="none" strike="noStrike" kern="1200" cap="none" spc="0" normalizeH="0" baseline="0" noProof="0" dirty="0">
                <a:ln>
                  <a:noFill/>
                </a:ln>
                <a:solidFill>
                  <a:prstClr val="white"/>
                </a:solidFill>
                <a:effectLst/>
                <a:uLnTx/>
                <a:uFillTx/>
                <a:latin typeface="Calibri" panose="020F0502020204030204"/>
                <a:ea typeface="+mn-ea"/>
                <a:cs typeface="+mn-cs"/>
              </a:rPr>
              <a:t>za državni proračun</a:t>
            </a:r>
          </a:p>
        </p:txBody>
      </p:sp>
      <p:pic>
        <p:nvPicPr>
          <p:cNvPr id="8" name="Grafika 20" descr="User with solid fill">
            <a:extLst>
              <a:ext uri="{FF2B5EF4-FFF2-40B4-BE49-F238E27FC236}">
                <a16:creationId xmlns:a16="http://schemas.microsoft.com/office/drawing/2014/main" id="{475FE39B-BDAA-6AFA-631C-C126183CC6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726600" y="1684353"/>
            <a:ext cx="1279149" cy="1279149"/>
          </a:xfrm>
          <a:prstGeom prst="rect">
            <a:avLst/>
          </a:prstGeom>
          <a:effectLst>
            <a:outerShdw blurRad="50800" dist="38100" dir="2700000" algn="tl" rotWithShape="0">
              <a:prstClr val="black">
                <a:alpha val="40000"/>
              </a:prstClr>
            </a:outerShdw>
          </a:effectLst>
        </p:spPr>
      </p:pic>
      <p:pic>
        <p:nvPicPr>
          <p:cNvPr id="9" name="Grafika 20" descr="User with solid fill">
            <a:extLst>
              <a:ext uri="{FF2B5EF4-FFF2-40B4-BE49-F238E27FC236}">
                <a16:creationId xmlns:a16="http://schemas.microsoft.com/office/drawing/2014/main" id="{475FE39B-BDAA-6AFA-631C-C126183CC6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489351" y="1721970"/>
            <a:ext cx="1213297" cy="1213297"/>
          </a:xfrm>
          <a:prstGeom prst="rect">
            <a:avLst/>
          </a:prstGeom>
          <a:effectLst>
            <a:outerShdw blurRad="50800" dist="38100" dir="2700000" algn="tl" rotWithShape="0">
              <a:prstClr val="black">
                <a:alpha val="40000"/>
              </a:prstClr>
            </a:outerShdw>
          </a:effectLst>
        </p:spPr>
      </p:pic>
      <p:pic>
        <p:nvPicPr>
          <p:cNvPr id="10" name="Grafika 20" descr="User with solid fill">
            <a:extLst>
              <a:ext uri="{FF2B5EF4-FFF2-40B4-BE49-F238E27FC236}">
                <a16:creationId xmlns:a16="http://schemas.microsoft.com/office/drawing/2014/main" id="{475FE39B-BDAA-6AFA-631C-C126183CC6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9353103" y="1721970"/>
            <a:ext cx="1241532" cy="1241532"/>
          </a:xfrm>
          <a:prstGeom prst="rect">
            <a:avLst/>
          </a:prstGeom>
          <a:effectLst>
            <a:outerShdw blurRad="50800" dist="38100" dir="2700000" algn="tl" rotWithShape="0">
              <a:prstClr val="black">
                <a:alpha val="40000"/>
              </a:prstClr>
            </a:outerShdw>
          </a:effectLst>
        </p:spPr>
      </p:pic>
      <p:sp>
        <p:nvSpPr>
          <p:cNvPr id="3" name="Pravokutnik 2"/>
          <p:cNvSpPr/>
          <p:nvPr/>
        </p:nvSpPr>
        <p:spPr>
          <a:xfrm>
            <a:off x="2082968" y="4644846"/>
            <a:ext cx="558166"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4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A</a:t>
            </a:r>
          </a:p>
        </p:txBody>
      </p:sp>
      <p:sp>
        <p:nvSpPr>
          <p:cNvPr id="12" name="Pravokutnik 11"/>
          <p:cNvSpPr/>
          <p:nvPr/>
        </p:nvSpPr>
        <p:spPr>
          <a:xfrm>
            <a:off x="5906061" y="4644846"/>
            <a:ext cx="529312"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4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B</a:t>
            </a:r>
          </a:p>
        </p:txBody>
      </p:sp>
      <p:sp>
        <p:nvSpPr>
          <p:cNvPr id="13" name="Pravokutnik 12"/>
          <p:cNvSpPr/>
          <p:nvPr/>
        </p:nvSpPr>
        <p:spPr>
          <a:xfrm>
            <a:off x="9703506" y="4644845"/>
            <a:ext cx="510076"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4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C</a:t>
            </a:r>
          </a:p>
        </p:txBody>
      </p:sp>
      <p:sp>
        <p:nvSpPr>
          <p:cNvPr id="4" name="Zaobljeni pravokutnik 4">
            <a:extLst>
              <a:ext uri="{FF2B5EF4-FFF2-40B4-BE49-F238E27FC236}">
                <a16:creationId xmlns:a16="http://schemas.microsoft.com/office/drawing/2014/main" id="{A8DF2953-08AF-3C47-B5AD-6AE27C4367FD}"/>
              </a:ext>
            </a:extLst>
          </p:cNvPr>
          <p:cNvSpPr/>
          <p:nvPr/>
        </p:nvSpPr>
        <p:spPr>
          <a:xfrm>
            <a:off x="4545921" y="2963502"/>
            <a:ext cx="3221952" cy="1572284"/>
          </a:xfrm>
          <a:prstGeom prst="roundRect">
            <a:avLst/>
          </a:prstGeom>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800" b="0" i="0" u="none" strike="noStrike" kern="1200" cap="none" spc="0" normalizeH="0" baseline="0" noProof="0" dirty="0">
                <a:ln>
                  <a:noFill/>
                </a:ln>
                <a:solidFill>
                  <a:prstClr val="white"/>
                </a:solidFill>
                <a:effectLst/>
                <a:uLnTx/>
                <a:uFillTx/>
                <a:latin typeface="Calibri" panose="020F0502020204030204"/>
                <a:ea typeface="+mn-ea"/>
                <a:cs typeface="+mn-cs"/>
              </a:rPr>
              <a:t>Programsko tijelo nadležno za ugovaranje i isplatu sredstava</a:t>
            </a:r>
          </a:p>
        </p:txBody>
      </p:sp>
      <p:sp>
        <p:nvSpPr>
          <p:cNvPr id="11" name="Zaobljeni pravokutnik 4">
            <a:extLst>
              <a:ext uri="{FF2B5EF4-FFF2-40B4-BE49-F238E27FC236}">
                <a16:creationId xmlns:a16="http://schemas.microsoft.com/office/drawing/2014/main" id="{E734730E-DBC8-931F-5594-6EF2AFF88281}"/>
              </a:ext>
            </a:extLst>
          </p:cNvPr>
          <p:cNvSpPr/>
          <p:nvPr/>
        </p:nvSpPr>
        <p:spPr>
          <a:xfrm>
            <a:off x="8337967" y="2970450"/>
            <a:ext cx="3226139" cy="1565336"/>
          </a:xfrm>
          <a:prstGeom prst="roundRect">
            <a:avLst/>
          </a:prstGeom>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3200" b="0" i="0" u="none" strike="noStrike" kern="1200" cap="none" spc="0" normalizeH="0" baseline="0" noProof="0" dirty="0">
                <a:ln>
                  <a:noFill/>
                </a:ln>
                <a:solidFill>
                  <a:prstClr val="white"/>
                </a:solidFill>
                <a:effectLst/>
                <a:uLnTx/>
                <a:uFillTx/>
                <a:latin typeface="Calibri" panose="020F0502020204030204"/>
                <a:ea typeface="+mn-ea"/>
                <a:cs typeface="+mn-cs"/>
              </a:rPr>
              <a:t>Korisnik projekta</a:t>
            </a:r>
          </a:p>
        </p:txBody>
      </p:sp>
    </p:spTree>
    <p:extLst>
      <p:ext uri="{BB962C8B-B14F-4D97-AF65-F5344CB8AC3E}">
        <p14:creationId xmlns:p14="http://schemas.microsoft.com/office/powerpoint/2010/main" val="680854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7">
            <a:extLst>
              <a:ext uri="{FF2B5EF4-FFF2-40B4-BE49-F238E27FC236}">
                <a16:creationId xmlns:a16="http://schemas.microsoft.com/office/drawing/2014/main" id="{D1571430-5F31-3DD3-EFC4-4322683A9882}"/>
              </a:ext>
            </a:extLst>
          </p:cNvPr>
          <p:cNvSpPr/>
          <p:nvPr/>
        </p:nvSpPr>
        <p:spPr>
          <a:xfrm>
            <a:off x="0" y="-1"/>
            <a:ext cx="12192000" cy="711639"/>
          </a:xfrm>
          <a:prstGeom prst="rect">
            <a:avLst/>
          </a:prstGeom>
          <a:solidFill>
            <a:srgbClr val="002060"/>
          </a:solidFill>
          <a:ln w="25400" cap="flat" cmpd="sng" algn="ctr">
            <a:noFill/>
            <a:prstDash val="solid"/>
          </a:ln>
          <a:effectLst/>
        </p:spPr>
        <p:txBody>
          <a:bodyPr lIns="36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32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KORISNICI PROJEKTA ZA RAČUNOVOSTVENE EVIDENCIJE</a:t>
            </a:r>
          </a:p>
        </p:txBody>
      </p:sp>
      <p:sp>
        <p:nvSpPr>
          <p:cNvPr id="13" name="Rectangle: Diagonal Corners Rounded 33">
            <a:extLst>
              <a:ext uri="{FF2B5EF4-FFF2-40B4-BE49-F238E27FC236}">
                <a16:creationId xmlns:a16="http://schemas.microsoft.com/office/drawing/2014/main" id="{3045B365-6A28-9DE8-BACE-929AACF79E81}"/>
              </a:ext>
            </a:extLst>
          </p:cNvPr>
          <p:cNvSpPr/>
          <p:nvPr/>
        </p:nvSpPr>
        <p:spPr>
          <a:xfrm>
            <a:off x="1222218" y="938894"/>
            <a:ext cx="925991" cy="831520"/>
          </a:xfrm>
          <a:prstGeom prst="round2DiagRect">
            <a:avLst/>
          </a:prstGeom>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C1</a:t>
            </a:r>
          </a:p>
        </p:txBody>
      </p:sp>
      <p:sp>
        <p:nvSpPr>
          <p:cNvPr id="14" name="Rectangle: Diagonal Corners Rounded 34">
            <a:extLst>
              <a:ext uri="{FF2B5EF4-FFF2-40B4-BE49-F238E27FC236}">
                <a16:creationId xmlns:a16="http://schemas.microsoft.com/office/drawing/2014/main" id="{3726C19A-9B98-A088-8FCB-4AC48FA7E911}"/>
              </a:ext>
            </a:extLst>
          </p:cNvPr>
          <p:cNvSpPr/>
          <p:nvPr/>
        </p:nvSpPr>
        <p:spPr>
          <a:xfrm>
            <a:off x="2422441" y="827067"/>
            <a:ext cx="7505157" cy="943348"/>
          </a:xfrm>
          <a:prstGeom prst="round2DiagRect">
            <a:avLst/>
          </a:prstGeom>
          <a:solidFill>
            <a:schemeClr val="bg1"/>
          </a:solid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Proračunski i izvanproračunski korisnik državnog proračuna koji posluje preko jedinstvenog računa državnog proračuna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(npr. ministarstvo, agencija, uključujući HZMO i HZZ koji su izvanproračunski korisnici, a posluju preko jedinstvenog računa)</a:t>
            </a:r>
          </a:p>
        </p:txBody>
      </p:sp>
      <p:sp>
        <p:nvSpPr>
          <p:cNvPr id="15" name="Rectangle: Diagonal Corners Rounded 35">
            <a:extLst>
              <a:ext uri="{FF2B5EF4-FFF2-40B4-BE49-F238E27FC236}">
                <a16:creationId xmlns:a16="http://schemas.microsoft.com/office/drawing/2014/main" id="{4811B016-54A2-A726-2503-A4A2A070E035}"/>
              </a:ext>
            </a:extLst>
          </p:cNvPr>
          <p:cNvSpPr/>
          <p:nvPr/>
        </p:nvSpPr>
        <p:spPr>
          <a:xfrm>
            <a:off x="1214523" y="2727893"/>
            <a:ext cx="933929" cy="831520"/>
          </a:xfrm>
          <a:prstGeom prst="round2DiagRect">
            <a:avLst/>
          </a:prstGeom>
          <a:ln/>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C3</a:t>
            </a:r>
          </a:p>
        </p:txBody>
      </p:sp>
      <p:sp>
        <p:nvSpPr>
          <p:cNvPr id="17" name="Rectangle: Diagonal Corners Rounded 35">
            <a:extLst>
              <a:ext uri="{FF2B5EF4-FFF2-40B4-BE49-F238E27FC236}">
                <a16:creationId xmlns:a16="http://schemas.microsoft.com/office/drawing/2014/main" id="{4811B016-54A2-A726-2503-A4A2A070E035}"/>
              </a:ext>
            </a:extLst>
          </p:cNvPr>
          <p:cNvSpPr/>
          <p:nvPr/>
        </p:nvSpPr>
        <p:spPr>
          <a:xfrm>
            <a:off x="1172613" y="4408050"/>
            <a:ext cx="973500" cy="595297"/>
          </a:xfrm>
          <a:prstGeom prst="round2DiagRect">
            <a:avLst/>
          </a:prstGeom>
          <a:solidFill>
            <a:srgbClr val="FFC000"/>
          </a:solidFill>
          <a:ln>
            <a:noFill/>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C5</a:t>
            </a:r>
          </a:p>
        </p:txBody>
      </p:sp>
      <p:pic>
        <p:nvPicPr>
          <p:cNvPr id="9" name="Grafika 9" descr="Bank outline">
            <a:extLst>
              <a:ext uri="{FF2B5EF4-FFF2-40B4-BE49-F238E27FC236}">
                <a16:creationId xmlns:a16="http://schemas.microsoft.com/office/drawing/2014/main" id="{3C6EC97C-7C53-D2A7-3FD3-85BCC8519288}"/>
              </a:ext>
            </a:extLst>
          </p:cNvPr>
          <p:cNvPicPr>
            <a:picLocks noChangeAspect="1"/>
          </p:cNvPicPr>
          <p:nvPr/>
        </p:nvPicPr>
        <p:blipFill>
          <a:blip r:embed="rId2"/>
          <a:stretch>
            <a:fillRect/>
          </a:stretch>
        </p:blipFill>
        <p:spPr>
          <a:xfrm>
            <a:off x="10084688" y="908527"/>
            <a:ext cx="856055" cy="856055"/>
          </a:xfrm>
          <a:prstGeom prst="rect">
            <a:avLst/>
          </a:prstGeom>
        </p:spPr>
      </p:pic>
      <p:pic>
        <p:nvPicPr>
          <p:cNvPr id="10" name="Grafika 14" descr="Neighborhood outline">
            <a:extLst>
              <a:ext uri="{FF2B5EF4-FFF2-40B4-BE49-F238E27FC236}">
                <a16:creationId xmlns:a16="http://schemas.microsoft.com/office/drawing/2014/main" id="{DE42CD27-DA67-314E-38C9-3A552FC9D9BA}"/>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191662" y="3644666"/>
            <a:ext cx="627491" cy="627491"/>
          </a:xfrm>
          <a:prstGeom prst="rect">
            <a:avLst/>
          </a:prstGeom>
        </p:spPr>
      </p:pic>
      <p:pic>
        <p:nvPicPr>
          <p:cNvPr id="11" name="Grafika 2" descr="Users outline">
            <a:extLst>
              <a:ext uri="{FF2B5EF4-FFF2-40B4-BE49-F238E27FC236}">
                <a16:creationId xmlns:a16="http://schemas.microsoft.com/office/drawing/2014/main" id="{9247E1F1-DC8F-892F-AB2C-ED23275C10B7}"/>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125841" y="1876333"/>
            <a:ext cx="759135" cy="759135"/>
          </a:xfrm>
          <a:prstGeom prst="rect">
            <a:avLst/>
          </a:prstGeom>
        </p:spPr>
      </p:pic>
      <p:sp>
        <p:nvSpPr>
          <p:cNvPr id="12" name="Rectangle: Diagonal Corners Rounded 33">
            <a:extLst>
              <a:ext uri="{FF2B5EF4-FFF2-40B4-BE49-F238E27FC236}">
                <a16:creationId xmlns:a16="http://schemas.microsoft.com/office/drawing/2014/main" id="{3045B365-6A28-9DE8-BACE-929AACF79E81}"/>
              </a:ext>
            </a:extLst>
          </p:cNvPr>
          <p:cNvSpPr/>
          <p:nvPr/>
        </p:nvSpPr>
        <p:spPr>
          <a:xfrm>
            <a:off x="1211993" y="1863674"/>
            <a:ext cx="941112" cy="771794"/>
          </a:xfrm>
          <a:prstGeom prst="round2DiagRect">
            <a:avLst/>
          </a:prstGeom>
          <a:ln/>
          <a:effectLst>
            <a:outerShdw blurRad="50800" dist="38100" dir="2700000" algn="tl" rotWithShape="0">
              <a:prstClr val="black">
                <a:alpha val="4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C2</a:t>
            </a:r>
          </a:p>
        </p:txBody>
      </p:sp>
      <p:sp>
        <p:nvSpPr>
          <p:cNvPr id="19" name="Rectangle: Diagonal Corners Rounded 33">
            <a:extLst>
              <a:ext uri="{FF2B5EF4-FFF2-40B4-BE49-F238E27FC236}">
                <a16:creationId xmlns:a16="http://schemas.microsoft.com/office/drawing/2014/main" id="{3045B365-6A28-9DE8-BACE-929AACF79E81}"/>
              </a:ext>
            </a:extLst>
          </p:cNvPr>
          <p:cNvSpPr/>
          <p:nvPr/>
        </p:nvSpPr>
        <p:spPr>
          <a:xfrm>
            <a:off x="1183410" y="3676860"/>
            <a:ext cx="962704" cy="595297"/>
          </a:xfrm>
          <a:prstGeom prst="round2DiagRect">
            <a:avLst/>
          </a:prstGeom>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C4</a:t>
            </a:r>
          </a:p>
        </p:txBody>
      </p:sp>
      <p:sp>
        <p:nvSpPr>
          <p:cNvPr id="20" name="Rectangle: Diagonal Corners Rounded 33">
            <a:extLst>
              <a:ext uri="{FF2B5EF4-FFF2-40B4-BE49-F238E27FC236}">
                <a16:creationId xmlns:a16="http://schemas.microsoft.com/office/drawing/2014/main" id="{3045B365-6A28-9DE8-BACE-929AACF79E81}"/>
              </a:ext>
            </a:extLst>
          </p:cNvPr>
          <p:cNvSpPr/>
          <p:nvPr/>
        </p:nvSpPr>
        <p:spPr>
          <a:xfrm>
            <a:off x="1176419" y="5112194"/>
            <a:ext cx="962704" cy="595297"/>
          </a:xfrm>
          <a:prstGeom prst="round2DiagRect">
            <a:avLst/>
          </a:prstGeom>
          <a:solidFill>
            <a:srgbClr val="A5A5A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C6</a:t>
            </a:r>
          </a:p>
        </p:txBody>
      </p:sp>
      <p:sp>
        <p:nvSpPr>
          <p:cNvPr id="22" name="Rectangle: Diagonal Corners Rounded 34">
            <a:extLst>
              <a:ext uri="{FF2B5EF4-FFF2-40B4-BE49-F238E27FC236}">
                <a16:creationId xmlns:a16="http://schemas.microsoft.com/office/drawing/2014/main" id="{3726C19A-9B98-A088-8FCB-4AC48FA7E911}"/>
              </a:ext>
            </a:extLst>
          </p:cNvPr>
          <p:cNvSpPr/>
          <p:nvPr/>
        </p:nvSpPr>
        <p:spPr>
          <a:xfrm>
            <a:off x="2444118" y="3697326"/>
            <a:ext cx="7483480" cy="595297"/>
          </a:xfrm>
          <a:prstGeom prst="round2DiagRect">
            <a:avLst/>
          </a:prstGeom>
          <a:solidFill>
            <a:schemeClr val="bg1"/>
          </a:solid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Jedinica lokalne i područne (regionalne) samouprave (JLP(R)S)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(grad, općina, županija)</a:t>
            </a:r>
            <a:endParaRPr kumimoji="0" lang="hr-HR" sz="12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sp>
        <p:nvSpPr>
          <p:cNvPr id="23" name="Rectangle: Diagonal Corners Rounded 34">
            <a:extLst>
              <a:ext uri="{FF2B5EF4-FFF2-40B4-BE49-F238E27FC236}">
                <a16:creationId xmlns:a16="http://schemas.microsoft.com/office/drawing/2014/main" id="{3726C19A-9B98-A088-8FCB-4AC48FA7E911}"/>
              </a:ext>
            </a:extLst>
          </p:cNvPr>
          <p:cNvSpPr/>
          <p:nvPr/>
        </p:nvSpPr>
        <p:spPr>
          <a:xfrm>
            <a:off x="2420345" y="5824949"/>
            <a:ext cx="7483480" cy="737615"/>
          </a:xfrm>
          <a:prstGeom prst="round2DiagRect">
            <a:avLst/>
          </a:prstGeom>
          <a:solidFill>
            <a:schemeClr val="bg1"/>
          </a:solid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Trgovačka</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društva</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izvan</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i</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unutar</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javnog</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sektora</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udruge</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financijske</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institucije</a:t>
            </a:r>
            <a:r>
              <a:rPr kumimoji="0" lang="hr-HR"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fizičke</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osobe</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obiteljsko</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poljoprivredno</a:t>
            </a:r>
            <a:r>
              <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en-US" sz="1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gospodarstvo</a:t>
            </a:r>
            <a:endParaRPr kumimoji="0" 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endParaRPr>
          </a:p>
        </p:txBody>
      </p:sp>
      <p:sp>
        <p:nvSpPr>
          <p:cNvPr id="27" name="Rectangle: Diagonal Corners Rounded 34">
            <a:extLst>
              <a:ext uri="{FF2B5EF4-FFF2-40B4-BE49-F238E27FC236}">
                <a16:creationId xmlns:a16="http://schemas.microsoft.com/office/drawing/2014/main" id="{3726C19A-9B98-A088-8FCB-4AC48FA7E911}"/>
              </a:ext>
            </a:extLst>
          </p:cNvPr>
          <p:cNvSpPr/>
          <p:nvPr/>
        </p:nvSpPr>
        <p:spPr>
          <a:xfrm>
            <a:off x="2422441" y="1884988"/>
            <a:ext cx="7505157" cy="750816"/>
          </a:xfrm>
          <a:prstGeom prst="round2DiagRect">
            <a:avLst/>
          </a:prstGeom>
          <a:solidFill>
            <a:schemeClr val="bg1"/>
          </a:solid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Proračunski korisnik državnog proračuna koji posluje preko vlastitog računa otvorenog u poslovnoj banci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(npr. fakultet, nacionalni park, muzej i sl.)</a:t>
            </a:r>
            <a:endParaRPr kumimoji="0" lang="hr-HR" sz="12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sp>
        <p:nvSpPr>
          <p:cNvPr id="28" name="Rectangle: Diagonal Corners Rounded 34">
            <a:extLst>
              <a:ext uri="{FF2B5EF4-FFF2-40B4-BE49-F238E27FC236}">
                <a16:creationId xmlns:a16="http://schemas.microsoft.com/office/drawing/2014/main" id="{3726C19A-9B98-A088-8FCB-4AC48FA7E911}"/>
              </a:ext>
            </a:extLst>
          </p:cNvPr>
          <p:cNvSpPr/>
          <p:nvPr/>
        </p:nvSpPr>
        <p:spPr>
          <a:xfrm>
            <a:off x="2444118" y="2727893"/>
            <a:ext cx="7483480" cy="854005"/>
          </a:xfrm>
          <a:prstGeom prst="round2DiagRect">
            <a:avLst/>
          </a:prstGeom>
          <a:solidFill>
            <a:schemeClr val="bg1"/>
          </a:solid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Izvanproračunski korisnik državnog proračuna koji posluje preko vlastitog računa otvorenog u poslovnoj banci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(npr. Hrvatske ceste, Hrvatske autoceste, Fond za zaštitu okoliša i energetsku učinkovitost, Hrvatske vode, HŽPP i sl.)</a:t>
            </a:r>
            <a:endParaRPr kumimoji="0" lang="hr-HR" sz="12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sp>
        <p:nvSpPr>
          <p:cNvPr id="29" name="Rectangle: Diagonal Corners Rounded 34">
            <a:extLst>
              <a:ext uri="{FF2B5EF4-FFF2-40B4-BE49-F238E27FC236}">
                <a16:creationId xmlns:a16="http://schemas.microsoft.com/office/drawing/2014/main" id="{3726C19A-9B98-A088-8FCB-4AC48FA7E911}"/>
              </a:ext>
            </a:extLst>
          </p:cNvPr>
          <p:cNvSpPr/>
          <p:nvPr/>
        </p:nvSpPr>
        <p:spPr>
          <a:xfrm>
            <a:off x="2444118" y="5112194"/>
            <a:ext cx="7483480" cy="595297"/>
          </a:xfrm>
          <a:prstGeom prst="round2DiagRect">
            <a:avLst/>
          </a:prstGeom>
          <a:solidFill>
            <a:schemeClr val="bg1"/>
          </a:solid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Izvanproračunski korisnik JLP(R)S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(županijska uprava za ceste)</a:t>
            </a:r>
            <a:endParaRPr kumimoji="0" lang="hr-HR" sz="12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sp>
        <p:nvSpPr>
          <p:cNvPr id="30" name="Rectangle: Diagonal Corners Rounded 34">
            <a:extLst>
              <a:ext uri="{FF2B5EF4-FFF2-40B4-BE49-F238E27FC236}">
                <a16:creationId xmlns:a16="http://schemas.microsoft.com/office/drawing/2014/main" id="{3726C19A-9B98-A088-8FCB-4AC48FA7E911}"/>
              </a:ext>
            </a:extLst>
          </p:cNvPr>
          <p:cNvSpPr/>
          <p:nvPr/>
        </p:nvSpPr>
        <p:spPr>
          <a:xfrm>
            <a:off x="2444118" y="4408051"/>
            <a:ext cx="7483480" cy="595297"/>
          </a:xfrm>
          <a:prstGeom prst="round2DiagRect">
            <a:avLst/>
          </a:prstGeom>
          <a:solidFill>
            <a:schemeClr val="bg1"/>
          </a:solidFill>
          <a:ln w="28575">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Proračunski korisnik JLP(R)S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(npr. škola, vrtić, muzej i </a:t>
            </a:r>
            <a:r>
              <a:rPr kumimoji="0" lang="hr-HR" sz="1400" b="0" i="1" u="none" strike="noStrike" kern="1200" cap="none" spc="0" normalizeH="0" baseline="0" noProof="0" dirty="0" err="1">
                <a:ln>
                  <a:noFill/>
                </a:ln>
                <a:solidFill>
                  <a:srgbClr val="002060"/>
                </a:solidFill>
                <a:effectLst/>
                <a:uLnTx/>
                <a:uFillTx/>
                <a:latin typeface="Calibri" panose="020F0502020204030204"/>
                <a:ea typeface="+mn-ea"/>
                <a:cs typeface="Arial" panose="020B0604020202020204" pitchFamily="34" charset="0"/>
              </a:rPr>
              <a:t>sl</a:t>
            </a:r>
            <a:r>
              <a:rPr kumimoji="0" lang="hr-HR" sz="1400" b="0" i="1"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a:t>
            </a:r>
          </a:p>
        </p:txBody>
      </p:sp>
      <p:sp>
        <p:nvSpPr>
          <p:cNvPr id="31" name="Rectangle: Diagonal Corners Rounded 33">
            <a:extLst>
              <a:ext uri="{FF2B5EF4-FFF2-40B4-BE49-F238E27FC236}">
                <a16:creationId xmlns:a16="http://schemas.microsoft.com/office/drawing/2014/main" id="{3045B365-6A28-9DE8-BACE-929AACF79E81}"/>
              </a:ext>
            </a:extLst>
          </p:cNvPr>
          <p:cNvSpPr/>
          <p:nvPr/>
        </p:nvSpPr>
        <p:spPr>
          <a:xfrm>
            <a:off x="1174424" y="5816338"/>
            <a:ext cx="962704" cy="746226"/>
          </a:xfrm>
          <a:prstGeom prst="round2Diag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C7</a:t>
            </a:r>
          </a:p>
        </p:txBody>
      </p:sp>
      <p:pic>
        <p:nvPicPr>
          <p:cNvPr id="35" name="Grafika 2" descr="Users outline">
            <a:extLst>
              <a:ext uri="{FF2B5EF4-FFF2-40B4-BE49-F238E27FC236}">
                <a16:creationId xmlns:a16="http://schemas.microsoft.com/office/drawing/2014/main" id="{9247E1F1-DC8F-892F-AB2C-ED23275C10B7}"/>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133147" y="2747219"/>
            <a:ext cx="759135" cy="759135"/>
          </a:xfrm>
          <a:prstGeom prst="rect">
            <a:avLst/>
          </a:prstGeom>
        </p:spPr>
      </p:pic>
      <p:pic>
        <p:nvPicPr>
          <p:cNvPr id="36" name="Grafika 2" descr="Users outline">
            <a:extLst>
              <a:ext uri="{FF2B5EF4-FFF2-40B4-BE49-F238E27FC236}">
                <a16:creationId xmlns:a16="http://schemas.microsoft.com/office/drawing/2014/main" id="{9247E1F1-DC8F-892F-AB2C-ED23275C10B7}"/>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133146" y="4292623"/>
            <a:ext cx="759135" cy="759135"/>
          </a:xfrm>
          <a:prstGeom prst="rect">
            <a:avLst/>
          </a:prstGeom>
        </p:spPr>
      </p:pic>
      <p:pic>
        <p:nvPicPr>
          <p:cNvPr id="37" name="Grafika 2" descr="Users outline">
            <a:extLst>
              <a:ext uri="{FF2B5EF4-FFF2-40B4-BE49-F238E27FC236}">
                <a16:creationId xmlns:a16="http://schemas.microsoft.com/office/drawing/2014/main" id="{9247E1F1-DC8F-892F-AB2C-ED23275C10B7}"/>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149791" y="5058426"/>
            <a:ext cx="759135" cy="759135"/>
          </a:xfrm>
          <a:prstGeom prst="rect">
            <a:avLst/>
          </a:prstGeom>
        </p:spPr>
      </p:pic>
      <p:pic>
        <p:nvPicPr>
          <p:cNvPr id="38" name="Grafika 24" descr="Boardroom outline">
            <a:extLst>
              <a:ext uri="{FF2B5EF4-FFF2-40B4-BE49-F238E27FC236}">
                <a16:creationId xmlns:a16="http://schemas.microsoft.com/office/drawing/2014/main" id="{27DA3D65-A756-9A0E-1550-F6EC40ED035D}"/>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10034412" y="5693079"/>
            <a:ext cx="958687" cy="992743"/>
          </a:xfrm>
          <a:prstGeom prst="rect">
            <a:avLst/>
          </a:prstGeom>
        </p:spPr>
      </p:pic>
      <p:sp>
        <p:nvSpPr>
          <p:cNvPr id="4" name="Strelica: prema dolje 3">
            <a:extLst>
              <a:ext uri="{FF2B5EF4-FFF2-40B4-BE49-F238E27FC236}">
                <a16:creationId xmlns:a16="http://schemas.microsoft.com/office/drawing/2014/main" id="{E0503608-6495-794A-9150-B427E69A7C43}"/>
              </a:ext>
            </a:extLst>
          </p:cNvPr>
          <p:cNvSpPr/>
          <p:nvPr/>
        </p:nvSpPr>
        <p:spPr>
          <a:xfrm rot="16200000">
            <a:off x="267145" y="4222491"/>
            <a:ext cx="710644" cy="973500"/>
          </a:xfrm>
          <a:prstGeom prst="down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5" name="Strelica: prema dolje 4">
            <a:extLst>
              <a:ext uri="{FF2B5EF4-FFF2-40B4-BE49-F238E27FC236}">
                <a16:creationId xmlns:a16="http://schemas.microsoft.com/office/drawing/2014/main" id="{3B7B1184-FB72-77C0-AB67-87CC459FE1CD}"/>
              </a:ext>
            </a:extLst>
          </p:cNvPr>
          <p:cNvSpPr/>
          <p:nvPr/>
        </p:nvSpPr>
        <p:spPr>
          <a:xfrm rot="5400000">
            <a:off x="11214211" y="4222491"/>
            <a:ext cx="710644" cy="973500"/>
          </a:xfrm>
          <a:prstGeom prst="down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781822888"/>
      </p:ext>
    </p:extLst>
  </p:cSld>
  <p:clrMapOvr>
    <a:masterClrMapping/>
  </p:clrMapOvr>
</p:sld>
</file>

<file path=ppt/theme/theme1.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1F51335AEF9B24288A082CF8C15D824" ma:contentTypeVersion="18" ma:contentTypeDescription="Stvaranje novog dokumenta." ma:contentTypeScope="" ma:versionID="467cb2b3317f2d9b9a82eed9f0b68a2f">
  <xsd:schema xmlns:xsd="http://www.w3.org/2001/XMLSchema" xmlns:xs="http://www.w3.org/2001/XMLSchema" xmlns:p="http://schemas.microsoft.com/office/2006/metadata/properties" xmlns:ns2="5b4a1df8-502c-4d2f-815d-747d75f465af" xmlns:ns3="6d900ccc-2465-4809-b667-4a50b9e6812e" targetNamespace="http://schemas.microsoft.com/office/2006/metadata/properties" ma:root="true" ma:fieldsID="8636309bb10ecd96a73baa20cad094d1" ns2:_="" ns3:_="">
    <xsd:import namespace="5b4a1df8-502c-4d2f-815d-747d75f465af"/>
    <xsd:import namespace="6d900ccc-2465-4809-b667-4a50b9e6812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4a1df8-502c-4d2f-815d-747d75f465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Oznake slika" ma:readOnly="false" ma:fieldId="{5cf76f15-5ced-4ddc-b409-7134ff3c332f}" ma:taxonomyMulti="true" ma:sspId="3af183b9-26b9-4c71-8bc8-cea071d6c02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900ccc-2465-4809-b667-4a50b9e6812e" elementFormDefault="qualified">
    <xsd:import namespace="http://schemas.microsoft.com/office/2006/documentManagement/types"/>
    <xsd:import namespace="http://schemas.microsoft.com/office/infopath/2007/PartnerControls"/>
    <xsd:element name="SharedWithUsers" ma:index="10"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ji o zajedničkom korištenju" ma:internalName="SharedWithDetails" ma:readOnly="true">
      <xsd:simpleType>
        <xsd:restriction base="dms:Note">
          <xsd:maxLength value="255"/>
        </xsd:restriction>
      </xsd:simpleType>
    </xsd:element>
    <xsd:element name="TaxCatchAll" ma:index="22" nillable="true" ma:displayName="Taxonomy Catch All Column" ma:hidden="true" ma:list="{8a8fd509-a31e-4956-a230-61948160d083}" ma:internalName="TaxCatchAll" ma:showField="CatchAllData" ma:web="6d900ccc-2465-4809-b667-4a50b9e681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d900ccc-2465-4809-b667-4a50b9e6812e" xsi:nil="true"/>
    <lcf76f155ced4ddcb4097134ff3c332f xmlns="5b4a1df8-502c-4d2f-815d-747d75f465a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FFAB0F5-22A8-4C14-A14D-36AF811ECBDD}"/>
</file>

<file path=customXml/itemProps2.xml><?xml version="1.0" encoding="utf-8"?>
<ds:datastoreItem xmlns:ds="http://schemas.openxmlformats.org/officeDocument/2006/customXml" ds:itemID="{549E5F48-B301-4AF3-8AC1-427627E26D89}"/>
</file>

<file path=customXml/itemProps3.xml><?xml version="1.0" encoding="utf-8"?>
<ds:datastoreItem xmlns:ds="http://schemas.openxmlformats.org/officeDocument/2006/customXml" ds:itemID="{337EB3E7-3C82-4FB3-B906-1BF574897859}"/>
</file>

<file path=docProps/app.xml><?xml version="1.0" encoding="utf-8"?>
<Properties xmlns="http://schemas.openxmlformats.org/officeDocument/2006/extended-properties" xmlns:vt="http://schemas.openxmlformats.org/officeDocument/2006/docPropsVTypes">
  <TotalTime>5810</TotalTime>
  <Words>4933</Words>
  <Application>Microsoft Office PowerPoint</Application>
  <PresentationFormat>Široki zaslon</PresentationFormat>
  <Paragraphs>767</Paragraphs>
  <Slides>60</Slides>
  <Notes>10</Notes>
  <HiddenSlides>0</HiddenSlides>
  <MMClips>0</MMClips>
  <ScaleCrop>false</ScaleCrop>
  <HeadingPairs>
    <vt:vector size="6" baseType="variant">
      <vt:variant>
        <vt:lpstr>Korišteni fontovi</vt:lpstr>
      </vt:variant>
      <vt:variant>
        <vt:i4>10</vt:i4>
      </vt:variant>
      <vt:variant>
        <vt:lpstr>Tema</vt:lpstr>
      </vt:variant>
      <vt:variant>
        <vt:i4>1</vt:i4>
      </vt:variant>
      <vt:variant>
        <vt:lpstr>Naslovi slajdova</vt:lpstr>
      </vt:variant>
      <vt:variant>
        <vt:i4>60</vt:i4>
      </vt:variant>
    </vt:vector>
  </HeadingPairs>
  <TitlesOfParts>
    <vt:vector size="71" baseType="lpstr">
      <vt:lpstr>Aptos</vt:lpstr>
      <vt:lpstr>Arial</vt:lpstr>
      <vt:lpstr>Calibri</vt:lpstr>
      <vt:lpstr>Calibri Light</vt:lpstr>
      <vt:lpstr>HK Grotesk Medium</vt:lpstr>
      <vt:lpstr>Klein</vt:lpstr>
      <vt:lpstr>Klein Bold</vt:lpstr>
      <vt:lpstr>Open Sans Bold</vt:lpstr>
      <vt:lpstr>Times New Roman</vt:lpstr>
      <vt:lpstr>Wingdings</vt:lpstr>
      <vt:lpstr>Tema sustava Office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prezentacija</dc:title>
  <dc:creator>Magdalena Rakić</dc:creator>
  <cp:lastModifiedBy>Iva Jukić Katana</cp:lastModifiedBy>
  <cp:revision>274</cp:revision>
  <cp:lastPrinted>2025-09-12T06:45:27Z</cp:lastPrinted>
  <dcterms:created xsi:type="dcterms:W3CDTF">2025-06-04T11:15:27Z</dcterms:created>
  <dcterms:modified xsi:type="dcterms:W3CDTF">2025-11-24T08:34:53Z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0x01010071F51335AEF9B24288A082CF8C15D824</vt:lpwstr>
  </property>
</Properties>
</file>