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0" r:id="rId3"/>
    <p:sldId id="317" r:id="rId4"/>
    <p:sldId id="316" r:id="rId5"/>
    <p:sldId id="303" r:id="rId6"/>
    <p:sldId id="304" r:id="rId7"/>
    <p:sldId id="320" r:id="rId8"/>
    <p:sldId id="305" r:id="rId9"/>
    <p:sldId id="319" r:id="rId10"/>
    <p:sldId id="308" r:id="rId11"/>
    <p:sldId id="306" r:id="rId12"/>
    <p:sldId id="307" r:id="rId13"/>
    <p:sldId id="309" r:id="rId14"/>
    <p:sldId id="311" r:id="rId15"/>
    <p:sldId id="318" r:id="rId16"/>
    <p:sldId id="312" r:id="rId17"/>
    <p:sldId id="313" r:id="rId18"/>
    <p:sldId id="321" r:id="rId19"/>
    <p:sldId id="314" r:id="rId20"/>
    <p:sldId id="315" r:id="rId21"/>
    <p:sldId id="302" r:id="rId22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ADC"/>
    <a:srgbClr val="8D90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3533" autoAdjust="0"/>
  </p:normalViewPr>
  <p:slideViewPr>
    <p:cSldViewPr snapToGrid="0" snapToObjects="1">
      <p:cViewPr varScale="1">
        <p:scale>
          <a:sx n="81" d="100"/>
          <a:sy n="81" d="100"/>
        </p:scale>
        <p:origin x="874" y="53"/>
      </p:cViewPr>
      <p:guideLst>
        <p:guide orient="horz" pos="1298"/>
        <p:guide pos="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241E-CB31-A34D-84EA-B6FB53B9B4D1}" type="datetimeFigureOut">
              <a:rPr lang="en-HR" smtClean="0"/>
              <a:t>03/01/2023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6776-5F2B-CB4C-A452-F1A48B4358F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282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5880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00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1856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8618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912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4282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03917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62520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55006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7893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19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4982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8977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20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18746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0146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9684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259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1356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2730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6559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9024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B6776-5F2B-CB4C-A452-F1A48B4358FB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7354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327444C1-78AF-B447-B1A1-0EFC394C3520}"/>
              </a:ext>
            </a:extLst>
          </p:cNvPr>
          <p:cNvSpPr/>
          <p:nvPr userDrawn="1"/>
        </p:nvSpPr>
        <p:spPr>
          <a:xfrm>
            <a:off x="5956113" y="967400"/>
            <a:ext cx="4392000" cy="4392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901B7-EB5F-ED4C-8717-938ED3C0A8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471618" y="1119001"/>
            <a:ext cx="1701800" cy="1270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1BE34F-90BD-C849-B77A-FF697B9440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700" y="4438650"/>
            <a:ext cx="1968500" cy="292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25D844-F108-8044-8508-BC304BF9CE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6500" y="5988050"/>
            <a:ext cx="3048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DFB6EC-82C6-5749-8CF3-5B69509FA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900" y="647046"/>
            <a:ext cx="1689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8A4A0A2-126D-4643-8063-33A3FDCD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98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E2884-59A1-F645-9974-18993C53C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471618" y="5529639"/>
            <a:ext cx="1701800" cy="12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00C81-2A61-434C-BEF7-94852094B3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900" y="647046"/>
            <a:ext cx="1689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8A4A0A2-126D-4643-8063-33A3FDCD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98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3F9D-E4B0-2B47-A36E-2F27F29B3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6500" y="5988050"/>
            <a:ext cx="3048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1260A-E559-FE48-A752-D39F60F6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E9305-33D0-184B-A573-012461D20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D4BD-7556-4140-9FFD-C20803179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C883-239B-CC44-9B5F-E788B6CFCF93}" type="datetimeFigureOut">
              <a:rPr lang="en-HR" smtClean="0"/>
              <a:t>03/01/2023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8CD6-7A95-DB43-8893-1B2A2A159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94F14-CE64-A94E-9C41-908CFA639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AD01-758B-DB4C-8106-97CD46E4D42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3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learning-agreement.eu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webgate.ec.europa.eu/beneficiary-module/project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wikis.ec.europa.eu/display/NAITDOC/Higher+Education+Mobility+Handbook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erasmus-plus.ec.europa.eu/projects/search/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erasmus-plus.ec.europa.eu/document/erasmus-programme-guide-2023-version-1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ampeu.hr/erasmus/koraci-za-sudjelovanje/koraci-nakon-odobrenja-projekta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hyperlink" Target="mailto:international@uniri.hr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ewp-dashboard.eu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webgate.ec.europa.eu/erasmus-esc/index/privacy-statement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94B2E0-C083-0049-A645-4FE6317630F0}"/>
              </a:ext>
            </a:extLst>
          </p:cNvPr>
          <p:cNvSpPr txBox="1">
            <a:spLocks noChangeAspect="1"/>
          </p:cNvSpPr>
          <p:nvPr/>
        </p:nvSpPr>
        <p:spPr>
          <a:xfrm>
            <a:off x="393186" y="5824728"/>
            <a:ext cx="7025409" cy="89154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ts val="2000"/>
              </a:lnSpc>
            </a:pPr>
            <a:endParaRPr lang="en-GB" sz="2000" b="0" i="0" dirty="0">
              <a:effectLst/>
              <a:latin typeface="Source Sans Pro" panose="020B0503030403020204" pitchFamily="34" charset="77"/>
            </a:endParaRPr>
          </a:p>
          <a:p>
            <a:r>
              <a:rPr lang="en-GB" sz="2000" b="1" kern="1200" dirty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Sveučilište</a:t>
            </a:r>
            <a:r>
              <a:rPr lang="en-GB" sz="2000" b="1" kern="1200" dirty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u </a:t>
            </a:r>
            <a:r>
              <a:rPr lang="en-GB" sz="2000" b="1" kern="1200" dirty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Rijeci</a:t>
            </a:r>
            <a:endParaRPr lang="en-GB" sz="2000" kern="1200" dirty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>
              <a:lnSpc>
                <a:spcPts val="2000"/>
              </a:lnSpc>
            </a:pPr>
            <a:r>
              <a:rPr lang="en-US" sz="2000" b="1" kern="1200" dirty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Centar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hr-HR" sz="2000" b="1" kern="1200" dirty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za međunarodnu mobilnost </a:t>
            </a:r>
            <a:endParaRPr lang="en-US" sz="2000" b="1" kern="1200" dirty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>
              <a:lnSpc>
                <a:spcPts val="2000"/>
              </a:lnSpc>
            </a:pPr>
            <a:r>
              <a:rPr lang="en-US" sz="2000" b="1" dirty="0">
                <a:latin typeface="Source Sans Pro" panose="020B0503030403020204" pitchFamily="34" charset="77"/>
              </a:rPr>
              <a:t>Maša Šašinka, Erasmus</a:t>
            </a:r>
            <a:r>
              <a:rPr lang="hr-HR" sz="2000" b="1">
                <a:latin typeface="Source Sans Pro" panose="020B0503030403020204" pitchFamily="34" charset="77"/>
              </a:rPr>
              <a:t>+</a:t>
            </a:r>
            <a:r>
              <a:rPr lang="en-US" sz="2000" b="1">
                <a:latin typeface="Source Sans Pro" panose="020B0503030403020204" pitchFamily="34" charset="77"/>
              </a:rPr>
              <a:t> </a:t>
            </a:r>
            <a:r>
              <a:rPr lang="en-US" sz="2000" b="1" dirty="0" err="1">
                <a:latin typeface="Source Sans Pro" panose="020B0503030403020204" pitchFamily="34" charset="77"/>
              </a:rPr>
              <a:t>ambasadorica</a:t>
            </a:r>
            <a:endParaRPr lang="en-GB" sz="2000" b="1" kern="1200" dirty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>
              <a:lnSpc>
                <a:spcPts val="2000"/>
              </a:lnSpc>
            </a:pPr>
            <a:endParaRPr lang="en-GB" sz="2000" kern="1200" dirty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2E28-D38D-604D-874D-924927F0B8A2}"/>
              </a:ext>
            </a:extLst>
          </p:cNvPr>
          <p:cNvSpPr txBox="1">
            <a:spLocks noChangeAspect="1"/>
          </p:cNvSpPr>
          <p:nvPr/>
        </p:nvSpPr>
        <p:spPr>
          <a:xfrm>
            <a:off x="457200" y="2669665"/>
            <a:ext cx="11109960" cy="2400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4500"/>
              </a:lnSpc>
              <a:defRPr/>
            </a:pPr>
            <a:r>
              <a:rPr lang="en-GB" sz="4000" b="1" dirty="0" err="1">
                <a:latin typeface="Source Sans Pro" panose="020B0503030403020204" pitchFamily="34" charset="77"/>
                <a:ea typeface="Source Code Pro" panose="020B0509030403020204" pitchFamily="49" charset="0"/>
              </a:rPr>
              <a:t>Provedba</a:t>
            </a:r>
            <a:r>
              <a:rPr lang="en-GB" sz="4000" b="1" dirty="0">
                <a:latin typeface="Source Sans Pro" panose="020B0503030403020204" pitchFamily="34" charset="77"/>
                <a:ea typeface="Source Code Pro" panose="020B0509030403020204" pitchFamily="49" charset="0"/>
              </a:rPr>
              <a:t> KA131 </a:t>
            </a:r>
            <a:r>
              <a:rPr lang="en-GB" sz="4000" b="1" dirty="0" err="1">
                <a:latin typeface="Source Sans Pro" panose="020B0503030403020204" pitchFamily="34" charset="77"/>
                <a:ea typeface="Source Code Pro" panose="020B0509030403020204" pitchFamily="49" charset="0"/>
              </a:rPr>
              <a:t>projekata</a:t>
            </a:r>
            <a:endParaRPr lang="en-GB" sz="4000" b="1" dirty="0">
              <a:latin typeface="Source Sans Pro" panose="020B0503030403020204" pitchFamily="34" charset="77"/>
              <a:ea typeface="Source Code Pro" panose="020B0509030403020204" pitchFamily="49" charset="0"/>
            </a:endParaRPr>
          </a:p>
          <a:p>
            <a:pPr lvl="0">
              <a:lnSpc>
                <a:spcPts val="4500"/>
              </a:lnSpc>
              <a:defRPr/>
            </a:pPr>
            <a:r>
              <a:rPr lang="en-GB" sz="4000" b="1" dirty="0">
                <a:latin typeface="Source Sans Pro" panose="020B0503030403020204" pitchFamily="34" charset="77"/>
                <a:ea typeface="Source Code Pro" panose="020B0509030403020204" pitchFamily="49" charset="0"/>
              </a:rPr>
              <a:t>webinar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/>
    </mc:Choice>
    <mc:Fallback xmlns="">
      <p:transition spd="slow" advTm="6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308397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Sklapanje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Learning </a:t>
            </a:r>
            <a:r>
              <a:rPr lang="en-US" sz="3500" b="1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Agreementa</a:t>
            </a:r>
            <a:r>
              <a:rPr lang="en-US" sz="3500" b="1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/ Mobility </a:t>
            </a:r>
            <a:r>
              <a:rPr lang="en-US" sz="3500" b="1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Agreementa</a:t>
            </a:r>
            <a:endParaRPr lang="en-GB" sz="3500" i="1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081119"/>
            <a:ext cx="10081681" cy="408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 / osoblje i ovlaštene osobe na domaćoj i inozemnoj ustanovi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Povjerenstvo za priznavanje ishoda učenja stečenih na Erasmus mobilnosti (dogovaranje 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(O)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Studies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Traineeships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Online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Learning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https://learning-agreement.eu/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 studiranja</a:t>
            </a:r>
            <a:endParaRPr lang="hr-HR" altLang="sr-Latn-RS" sz="20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Learning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Traineeships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 stručne prakse</a:t>
            </a:r>
            <a:endParaRPr lang="hr-HR" altLang="sr-Latn-RS" sz="20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Mobility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Teaching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Mobility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Training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Presliku koja sadrži sva tri potpisa pohraniti u dosje sudionika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351" y="3711790"/>
            <a:ext cx="2619375" cy="174307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82701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30319" y="1328081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Vođenje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projekta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110982"/>
            <a:ext cx="10081681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Excel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tablica (sudionici, osnovne info, financijske potpore, razni komentari)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Voditi računa o dostupnom budžetu (po potrebi transfer sredstava)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Razmotriti sve dodatne troškove (broj dodatnih potpora za ranjive skupine studenata, dodatna potpora za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green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travel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kratkoročne mobilnosti)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Beneficiary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Module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https://webgate.ec.europa.eu/beneficiary-module/project/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) - </a:t>
            </a:r>
            <a:r>
              <a:rPr lang="en-US" altLang="sr-Latn-R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napomena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sr-Latn-R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težiti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tome 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 </a:t>
            </a:r>
            <a:r>
              <a:rPr lang="en-US" altLang="sr-Latn-R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sva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izvješća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imaju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status </a:t>
            </a:r>
            <a:r>
              <a:rPr lang="en-US" altLang="sr-Latn-R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Submitted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Preporuka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U BM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prvo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unijeti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partnerske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organizacije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zatim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sudionike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Mrežne stranice (upute za sudionike mobilnosti, Vodič Europske komisije)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2" descr="Erasmus+ Funding For Teachers: Your Chance To Go Abr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68" y="287035"/>
            <a:ext cx="3378983" cy="15129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315517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Sklapanje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financijskih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ugovora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sudionicima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087794"/>
            <a:ext cx="10081681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Sudionik mobilnosti (student / član osoblja) i čelnik ustanove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Uz financijski ugovor /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Statement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of Host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Institution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Osiguranje, presliku pohraniti u dosje sudionika (EKZO, za prakse osiguranje od nezgode i odgovornosti)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Isplata 80% financijske potpore / nalozi za isplatu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Naglasiti studentima kako se obračunava finalni iznos stipendije, konačnu isplatu mogu dobiti tek po ispunjenju svih obveza!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Napomena: AMPEU svake godine objavljuje novi obrazac financijskog ugovora!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Praćenje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sudionika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tijekom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mobilnosti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52386"/>
            <a:ext cx="10081681" cy="297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Izmjene 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Online L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earning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Agreementa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(u okviru pet tjedana od početka mobilnosti)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Produljenje mobilnosti sa zimskog na ljetni semestar (sklapanje dodatka financijskom ugovoru, isplata </a:t>
            </a: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međurate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Ukoliko je potreban neki vid asistencije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Povremeno slanje podsjetnika na dokumentaciju koju je potrebno dostaviti nakon mobilnosti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558" y="4600778"/>
            <a:ext cx="2847975" cy="16002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08961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Prikupljanje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završne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dokumentacije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52386"/>
            <a:ext cx="8836057" cy="375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Statement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of Host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Institution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(SMS. SMP, STA, STT)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Prijepisi ocjena (SMS) odnosno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Traineeship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After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Mobility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(SMP)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Osiguranja (EKZO, osiguranja od nezgode i odgovornosti za stručne prakse)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Rješavanje završnog izvješća u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Beneficiary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Module-u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izvješća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 trebala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riješena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u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statusu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Submitted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ili NA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excluded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;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poželjno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pokušati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ponovno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prikupiti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izvješća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2021.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kod kojih su zabilježene tehničke poteškoće te iste dokumentirati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970" y="4644258"/>
            <a:ext cx="2705100" cy="16859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769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034821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Vrednovanje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mobilnosti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/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ishoda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učenja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stečenih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tijekom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mobilnosti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17777" y="2640782"/>
            <a:ext cx="8836057" cy="328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Priznavanje ECTS bodova i ishoda učenja u skladu s dogovorenim u OLA i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Traineeship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Povjerenstvo za priznavanje ishoda učenja stečenih na mobilnosti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Matično visoko učilište dužno je studentu priznati sve što je upisano u LA, ukoliko je student izvršio svoje obveze što je utvrđeno prijepisom ocjena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Izdavanje potvrde o obavljenoj stručnoj praksi za studente koji su nedavno diplomirali (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recent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graduates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7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Finalni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obračun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stipendije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52386"/>
            <a:ext cx="10081681" cy="314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Statement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of Host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Instititon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 financijski ugovor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+/- 5 dana - ne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mijenja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iznos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financijske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potpore</a:t>
            </a: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potrebi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korigirati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Beneficiary Module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Isplata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drugog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dijela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financijske potpore / nalozi za isplatu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 potrebi korigirati iznos stipendije / umanjenje druge rate / eventualni povrat dijela stipendije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4" descr="Student exchange - Mansoura Manchester Medical Program, Faculty of  Medicine, Mansoura University, Egy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00" y="1448636"/>
            <a:ext cx="2895600" cy="158115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7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zatražili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organizaciju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BIP-a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52386"/>
            <a:ext cx="10081681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Međuinstitucijski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sporazum s partnerskim ustanovama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5-30 dana fizičke aktivnosti plus obvezna virtualna mobilnost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Minimalno 3 partnerske ustanove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15-20 sudionika putem Erasmus natječaja (6-8.000 eura organizacijske potpore)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Minimalno 3 ECTS boda za studenta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https://wikis.ec.europa.eu/display/NAITDOC/Higher+Education+Mobility+Handbook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293"/>
                    </a14:imgEffect>
                    <a14:imgEffect>
                      <a14:saturation sat="1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717" y="1367710"/>
            <a:ext cx="3357067" cy="223397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98372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34214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Završetak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projekta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52386"/>
            <a:ext cx="10081681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Provjeriti sve unose u </a:t>
            </a: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Beneficiary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Module-u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Provjeriti završna izvješća sudionika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Budžet u BM-u i internoj Excel tablici trebali bi biti isti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Narativno izvješće? (BM u trenutku izrade ovog </a:t>
            </a: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webinara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još ne funkcionira u potpunosti)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Unijeti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izvješće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projekte u Erasmus+ Project Results Platform </a:t>
            </a:r>
          </a:p>
          <a:p>
            <a:pPr lvl="0" eaLnBrk="0" fontAlgn="base" hangingPunct="0">
              <a:spcBef>
                <a:spcPct val="20000"/>
              </a:spcBef>
              <a:spcAft>
                <a:spcPts val="800"/>
              </a:spcAft>
            </a:pP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https://erasmus-plus.ec.europa.eu/projects/search/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</a:t>
            </a:r>
            <a:endParaRPr lang="hr-HR" altLang="sr-Latn-R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293"/>
                    </a14:imgEffect>
                    <a14:imgEffect>
                      <a14:saturation sat="1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717" y="1367710"/>
            <a:ext cx="3357067" cy="223397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400865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30319" y="1357055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Općenito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139561"/>
            <a:ext cx="10081681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Proučiti aktualni Erasmus Vodič Europske komisije i sve pripadajuće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Handbooke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https://erasmus-plus.ec.europa.eu/document/erasmus-programme-guide-2023-version-1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</a:t>
            </a:r>
            <a:endParaRPr lang="hr-HR" altLang="sr-Latn-R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Voditi računa da su svi koji sudjeluju o organizaciji mobilnosti stalno informirani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Promovirati Erasmus natječaje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Konstantno pratiti da financijski iznosi budu isti u BM-u i internim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Excel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bazama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Konstantno ažurirati mrežne stranice s novim uputama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ts val="800"/>
              </a:spcAft>
            </a:pP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322" y="4779632"/>
            <a:ext cx="3330377" cy="171326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50489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118362" y="1324238"/>
            <a:ext cx="10805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KA131 </a:t>
            </a:r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natječaja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047981"/>
            <a:ext cx="10081681" cy="366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AMPEU - Obavijest o rezultatima Poziva na podnošenje prijedloga za program Erasmus+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studijski boravak studenata – SMS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(Student Mobility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Studies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stručna praksa studenata – SMP (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 Mobility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Placements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održavanje nastave / poučavanje - STA (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Staff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Mobility for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Teaching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Assignment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usavršavanje / osposobljavanje – STT (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Staff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Mobility for Training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Sredstva za potporu za organizaciju mobilnosti (OS)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Kombinirani intenzivni program (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Blended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Intensive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– BIP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– 6.000/8.000 EUR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https://ampeu.hr/erasmus/koraci-za-sudjelovanje/koraci-nakon-odobrenja-projekta</a:t>
            </a:r>
            <a:r>
              <a:rPr lang="hr-HR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12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035" y="2644759"/>
            <a:ext cx="1959741" cy="2190842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3524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3340353" y="2081119"/>
            <a:ext cx="632485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Sretno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provedbom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projekata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!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8" descr="Home page - ERASMU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80" y="2975546"/>
            <a:ext cx="3419793" cy="1505014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5160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6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1" y="585473"/>
            <a:ext cx="1295999" cy="59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41" y="91654"/>
            <a:ext cx="1511939" cy="49381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189790" y="2251146"/>
            <a:ext cx="5529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CENTAR</a:t>
            </a:r>
            <a:r>
              <a:rPr lang="hr-HR" altLang="sr-Latn-R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altLang="sr-Latn-R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MEĐUNARODNU </a:t>
            </a:r>
            <a:r>
              <a:rPr lang="hr-HR" altLang="sr-Latn-R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MOBILNOST</a:t>
            </a:r>
            <a:endParaRPr lang="en-US" altLang="sr-Latn-R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Kampus</a:t>
            </a:r>
            <a:r>
              <a:rPr lang="hr-HR" altLang="sr-Latn-R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Sveučilišta u Rijeci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zgrada Građevinskog fakulteta, soba G-033</a:t>
            </a:r>
            <a:b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Radmile </a:t>
            </a: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Matejčić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3, HR-51000 Rijeka </a:t>
            </a:r>
            <a:b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Maša Šašinka, voditeljica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Centra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Erasmus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ambasadorica</a:t>
            </a:r>
            <a:endParaRPr lang="en-US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international@uniri.hr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hr-HR" altLang="sr-Latn-RS" sz="20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79" y="-173874"/>
            <a:ext cx="4088886" cy="2707289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630" y="-173873"/>
            <a:ext cx="3655625" cy="28256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793" y="3952685"/>
            <a:ext cx="4029805" cy="3023878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36" y="4188534"/>
            <a:ext cx="4210829" cy="2788029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TextBox 1"/>
          <p:cNvSpPr txBox="1"/>
          <p:nvPr/>
        </p:nvSpPr>
        <p:spPr>
          <a:xfrm>
            <a:off x="4385354" y="1021099"/>
            <a:ext cx="389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Hvala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pažnji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708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118362" y="1459161"/>
            <a:ext cx="10805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Ugovor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dodjeli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bespovratnih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sredstava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AMPEU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298859"/>
            <a:ext cx="10081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Potpisivanje ugovora s AMPEU / prilozi ugovoru!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Isplata 80% dodijeljenog budžeta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Voditi računa o trajanju projekta!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Privremeno izvješće / završno izvješće (zabilježiti datume)</a:t>
            </a:r>
            <a:endParaRPr lang="hr-HR" altLang="sr-Latn-R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077" y="2693204"/>
            <a:ext cx="1508306" cy="1702927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3412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118362" y="1418892"/>
            <a:ext cx="10805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Organizacija rada dionika uključenih u provedbu programa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414102"/>
            <a:ext cx="10081681" cy="266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Osoba / osobe zadužene za administrativnu provedbu Erasmus programa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Povjerenstvo za izbor sudionika (neparan broj, imenovanje na dulje razdoblje)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Koordinatori (pri fakultetu / odjelu / studijskom programu) za akademsku i logističku pomoć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Uključiti studente /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buddy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sustav, ESN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362" y="4432322"/>
            <a:ext cx="2713264" cy="2000515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46408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30319" y="1349711"/>
            <a:ext cx="10192766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Sklapanje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međuinstitucijskih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ugovora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136337"/>
            <a:ext cx="10081681" cy="328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Preduvjet za mobilnosti u svrhu studijskog boravka i održavanja nastave/poučavanja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EWP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alat Europske komisije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Erasmus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Dashboard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https://ewp-dashboard.eu/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</a:t>
            </a:r>
            <a:endParaRPr lang="hr-HR" altLang="sr-Latn-R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Sklapati ugovore s inozemnim partnerskim ustanovama koje imaju kompatibilne studijske programe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Sastaviti  internu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Excel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tablicu – popis ugovora po područjima, razinama studija, broju sudionika mobilnosti, rokovi za nominacije / prijavu, godina do koje je ugovor potpisan – stalno ažurirati!!!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2" descr="Županijsko stručno vijeće pedagoga Požeško-slavonske županije - Pedagoška  dokumentaci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11" y="4921195"/>
            <a:ext cx="2344842" cy="13189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03977"/>
            <a:ext cx="1052167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Objavljivanje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natječaja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414102"/>
            <a:ext cx="10081681" cy="334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Studijski boravak studenata (dva puta godišnje, određen rok za prijavu)</a:t>
            </a:r>
          </a:p>
          <a:p>
            <a:pPr lvl="0"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</a:t>
            </a:r>
            <a:r>
              <a:rPr lang="hr-HR" altLang="sr-Latn-RS" sz="2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Otvoreni natječaji 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(navesti krajnji rok, odnosno do potrošnje raspoloživih sredstava):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Natječaj za stručnu praksu (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Acceptance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Letter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ovjeren od strane prihvatne ustanove)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Natječaj za mobilnost osoblja (podučavanje / osposobljavanje)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Natječaj za pohađanje BIP programa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 dani / prezentacije o otvorenom natječaju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614" y="287035"/>
            <a:ext cx="3671249" cy="1660140"/>
          </a:xfrm>
          <a:prstGeom prst="rect">
            <a:avLst/>
          </a:prstGeom>
          <a:effectLst>
            <a:glow>
              <a:srgbClr val="82C836"/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6781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017777" y="1403977"/>
            <a:ext cx="1052167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informacije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uključiti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natječaj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?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30319" y="2414102"/>
            <a:ext cx="10081681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Vrsta mobilnosti (SMS, SMP, STA, STT, BIP, kratkoročne i kombinirane mobilnosti…)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Uvjeti natječaja (gdje se može ići, u kojem razdoblju, na koje institucije, u koje zemlje, kriteriji odabira sudionika, financijske potpore, dodatne potpore…)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Rok za prijavu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Jednostavan natječaj, obrasci za preuzimanje uz tekst natječaja!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hr-HR" altLang="sr-Latn-R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584" y="3411365"/>
            <a:ext cx="2220833" cy="222083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81539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118361" y="1279542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Odabir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sudionika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118361" y="2191397"/>
            <a:ext cx="10081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Povjerenstvo za odabir sudionika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Jasni kriteriji odabira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sudionika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navesti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tekstu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natječaja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(prosjek ocjena, prva mobilnost, kvaliteta nastavnog plana, plana rada…)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Odluka o izboru / Lista čekanja / Odbijene prijave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3" y="3739896"/>
            <a:ext cx="2675882" cy="129569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99837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F539C4-3E8B-7E47-A434-3B95292ED052}"/>
              </a:ext>
            </a:extLst>
          </p:cNvPr>
          <p:cNvSpPr txBox="1">
            <a:spLocks noChangeAspect="1"/>
          </p:cNvSpPr>
          <p:nvPr/>
        </p:nvSpPr>
        <p:spPr>
          <a:xfrm>
            <a:off x="1118361" y="1118422"/>
            <a:ext cx="113083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provedenog</a:t>
            </a:r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odabira</a:t>
            </a:r>
            <a:endParaRPr lang="en-GB" sz="35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B449B-F22D-B349-BF61-9B9E94A362A1}"/>
              </a:ext>
            </a:extLst>
          </p:cNvPr>
          <p:cNvSpPr txBox="1">
            <a:spLocks/>
          </p:cNvSpPr>
          <p:nvPr/>
        </p:nvSpPr>
        <p:spPr>
          <a:xfrm>
            <a:off x="8041873" y="2081119"/>
            <a:ext cx="3070127" cy="3499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1500" dirty="0">
              <a:latin typeface="Source Sans Pro" panose="020B0503030403020204" pitchFamily="34" charset="77"/>
            </a:endParaRPr>
          </a:p>
        </p:txBody>
      </p:sp>
      <p:pic>
        <p:nvPicPr>
          <p:cNvPr id="10" name="Picture 6" descr="AMPE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" y="3752"/>
            <a:ext cx="1235525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9"/>
            <a:ext cx="1509982" cy="49449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118361" y="2027205"/>
            <a:ext cx="1008168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Objava rezultata na mrežnim stranicama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Nominacije partnerskim ustanovama (kontakt podaci, razina studija, područje studija, razdoblje planirane mobilnosti, u mail uključiti i studenta i koordinatora na matičnoj ustanovi)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altLang="sr-Latn-RS" sz="2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Upute sudionicima  - obavezano uključiti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odluku o rezultatima natječaja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upute za ispunjavanje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Online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Learning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</a:t>
            </a:r>
            <a:r>
              <a:rPr lang="hr-HR" altLang="sr-Latn-R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 </a:t>
            </a:r>
            <a:r>
              <a:rPr lang="hr-HR" altLang="sr-Latn-R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Mobility </a:t>
            </a:r>
            <a:r>
              <a:rPr lang="hr-HR" altLang="sr-Latn-RS" sz="20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Agreementa</a:t>
            </a:r>
            <a:endParaRPr lang="hr-HR" altLang="sr-Latn-RS" sz="20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upute vezane uz reguliranje boravka, smještaja, osiguranja, jezičnu procjenu i pripremu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Erasmus povelju za studente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Upute vezano uz GDPR</a:t>
            </a:r>
            <a:r>
              <a:rPr lang="en-US" altLang="sr-Latn-R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https://webgate.ec.europa.eu/erasmus-esc/index/privacy-statement</a:t>
            </a:r>
            <a:r>
              <a:rPr lang="en-US" altLang="sr-Latn-R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hr-HR" altLang="sr-Latn-R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altLang="sr-Latn-RS" sz="2400" dirty="0">
              <a:latin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3" y="5714626"/>
            <a:ext cx="3497580" cy="363220"/>
          </a:xfrm>
          <a:prstGeom prst="rect">
            <a:avLst/>
          </a:prstGeom>
        </p:spPr>
      </p:pic>
      <p:pic>
        <p:nvPicPr>
          <p:cNvPr id="9" name="Picture 8" descr="C:\Users\masa\AppData\Local\Microsoft\Windows\INetCache\Content.MSO\7A01D9A0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71" y="468757"/>
            <a:ext cx="2525395" cy="1812290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75412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2EA40D09AB14E9BD77ABCBA622520" ma:contentTypeVersion="16" ma:contentTypeDescription="Create a new document." ma:contentTypeScope="" ma:versionID="a51b9f11a203426ae1644403b733e5c9">
  <xsd:schema xmlns:xsd="http://www.w3.org/2001/XMLSchema" xmlns:xs="http://www.w3.org/2001/XMLSchema" xmlns:p="http://schemas.microsoft.com/office/2006/metadata/properties" xmlns:ns2="0a44c93d-18d6-4702-a2b6-1f4a2c373a43" xmlns:ns3="d621d727-55bd-4dd6-b7a7-ddd2c77a040c" targetNamespace="http://schemas.microsoft.com/office/2006/metadata/properties" ma:root="true" ma:fieldsID="7a670b89ba3550c6b90f63b9defc4158" ns2:_="" ns3:_="">
    <xsd:import namespace="0a44c93d-18d6-4702-a2b6-1f4a2c373a43"/>
    <xsd:import namespace="d621d727-55bd-4dd6-b7a7-ddd2c77a0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4c93d-18d6-4702-a2b6-1f4a2c373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f183b9-26b9-4c71-8bc8-cea071d6c0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1d727-55bd-4dd6-b7a7-ddd2c77a0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f87260-6c2f-4b1f-af62-ee8a5bd89aaf}" ma:internalName="TaxCatchAll" ma:showField="CatchAllData" ma:web="d621d727-55bd-4dd6-b7a7-ddd2c77a04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21d727-55bd-4dd6-b7a7-ddd2c77a040c" xsi:nil="true"/>
    <lcf76f155ced4ddcb4097134ff3c332f xmlns="0a44c93d-18d6-4702-a2b6-1f4a2c373a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7ECC66-11D0-4439-B462-1A4001B095BF}"/>
</file>

<file path=customXml/itemProps2.xml><?xml version="1.0" encoding="utf-8"?>
<ds:datastoreItem xmlns:ds="http://schemas.openxmlformats.org/officeDocument/2006/customXml" ds:itemID="{4FF3F309-8798-4E54-92CB-A12A30AEB56E}"/>
</file>

<file path=customXml/itemProps3.xml><?xml version="1.0" encoding="utf-8"?>
<ds:datastoreItem xmlns:ds="http://schemas.openxmlformats.org/officeDocument/2006/customXml" ds:itemID="{A231C82D-1082-4454-9E15-E80A248EF5B0}"/>
</file>

<file path=docProps/app.xml><?xml version="1.0" encoding="utf-8"?>
<Properties xmlns="http://schemas.openxmlformats.org/officeDocument/2006/extended-properties" xmlns:vt="http://schemas.openxmlformats.org/officeDocument/2006/docPropsVTypes">
  <TotalTime>27414</TotalTime>
  <Words>1303</Words>
  <Application>Microsoft Office PowerPoint</Application>
  <PresentationFormat>Widescreen</PresentationFormat>
  <Paragraphs>146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TORUS</dc:creator>
  <cp:lastModifiedBy>Ana Perišić</cp:lastModifiedBy>
  <cp:revision>278</cp:revision>
  <dcterms:created xsi:type="dcterms:W3CDTF">2020-07-03T09:19:31Z</dcterms:created>
  <dcterms:modified xsi:type="dcterms:W3CDTF">2023-03-01T15:35:27Z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0x010100EC72EA40D09AB14E9BD77ABCBA622520</vt:lpwstr>
  </property>
</Properties>
</file>